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98" r:id="rId3"/>
    <p:sldId id="267" r:id="rId4"/>
    <p:sldId id="268" r:id="rId5"/>
    <p:sldId id="283" r:id="rId6"/>
    <p:sldId id="285" r:id="rId7"/>
    <p:sldId id="289" r:id="rId8"/>
    <p:sldId id="272" r:id="rId9"/>
    <p:sldId id="280" r:id="rId10"/>
    <p:sldId id="301" r:id="rId11"/>
    <p:sldId id="303" r:id="rId12"/>
    <p:sldId id="299" r:id="rId13"/>
    <p:sldId id="29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AA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B49CA3-BB8B-4ABC-A3AA-D66B120EB827}"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1826887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49CA3-BB8B-4ABC-A3AA-D66B120EB827}"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2527446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49CA3-BB8B-4ABC-A3AA-D66B120EB827}"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3323148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49CA3-BB8B-4ABC-A3AA-D66B120EB827}"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E9A86-4019-4208-BB11-374D9E1C90B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6851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49CA3-BB8B-4ABC-A3AA-D66B120EB827}"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2064682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B49CA3-BB8B-4ABC-A3AA-D66B120EB827}"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1120015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B49CA3-BB8B-4ABC-A3AA-D66B120EB827}"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1901131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49CA3-BB8B-4ABC-A3AA-D66B120EB827}"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3365167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49CA3-BB8B-4ABC-A3AA-D66B120EB827}"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2164546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49CA3-BB8B-4ABC-A3AA-D66B120EB827}"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392288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49CA3-BB8B-4ABC-A3AA-D66B120EB827}"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872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B49CA3-BB8B-4ABC-A3AA-D66B120EB827}"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345568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B49CA3-BB8B-4ABC-A3AA-D66B120EB827}"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378689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B49CA3-BB8B-4ABC-A3AA-D66B120EB827}"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412471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B49CA3-BB8B-4ABC-A3AA-D66B120EB827}"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407466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7B49CA3-BB8B-4ABC-A3AA-D66B120EB827}" type="datetimeFigureOut">
              <a:rPr lang="en-US" smtClean="0"/>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58654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49CA3-BB8B-4ABC-A3AA-D66B120EB827}"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155832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49CA3-BB8B-4ABC-A3AA-D66B120EB827}"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E9A86-4019-4208-BB11-374D9E1C90BE}" type="slidenum">
              <a:rPr lang="en-US" smtClean="0"/>
              <a:t>‹#›</a:t>
            </a:fld>
            <a:endParaRPr lang="en-US"/>
          </a:p>
        </p:txBody>
      </p:sp>
    </p:spTree>
    <p:extLst>
      <p:ext uri="{BB962C8B-B14F-4D97-AF65-F5344CB8AC3E}">
        <p14:creationId xmlns:p14="http://schemas.microsoft.com/office/powerpoint/2010/main" val="240454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7B49CA3-BB8B-4ABC-A3AA-D66B120EB827}" type="datetimeFigureOut">
              <a:rPr lang="en-US" smtClean="0"/>
              <a:t>5/19/2023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85E9A86-4019-4208-BB11-374D9E1C90BE}" type="slidenum">
              <a:rPr lang="en-US" smtClean="0"/>
              <a:t>‹#›</a:t>
            </a:fld>
            <a:endParaRPr lang="en-US"/>
          </a:p>
        </p:txBody>
      </p:sp>
    </p:spTree>
    <p:extLst>
      <p:ext uri="{BB962C8B-B14F-4D97-AF65-F5344CB8AC3E}">
        <p14:creationId xmlns:p14="http://schemas.microsoft.com/office/powerpoint/2010/main" val="427135370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2.jpeg"/><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2.jpeg"/><Relationship Id="rId1" Type="http://schemas.openxmlformats.org/officeDocument/2006/relationships/slideLayout" Target="../slideLayouts/slideLayout1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2.jpeg"/><Relationship Id="rId4" Type="http://schemas.openxmlformats.org/officeDocument/2006/relationships/image" Target="../media/image25.pn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93C6-52AE-328A-48C7-39D1C556EA87}"/>
              </a:ext>
            </a:extLst>
          </p:cNvPr>
          <p:cNvSpPr>
            <a:spLocks noGrp="1"/>
          </p:cNvSpPr>
          <p:nvPr>
            <p:ph type="ctrTitle"/>
          </p:nvPr>
        </p:nvSpPr>
        <p:spPr>
          <a:xfrm>
            <a:off x="3204642" y="2039009"/>
            <a:ext cx="5782716" cy="2150719"/>
          </a:xfrm>
          <a:noFill/>
        </p:spPr>
        <p:txBody>
          <a:bodyPr anchor="ctr">
            <a:normAutofit/>
          </a:bodyPr>
          <a:lstStyle/>
          <a:p>
            <a:r>
              <a:rPr lang="en-US" sz="3200" dirty="0"/>
              <a:t>Model Initialization</a:t>
            </a:r>
            <a:br>
              <a:rPr lang="en-US" sz="3200" dirty="0"/>
            </a:br>
            <a:r>
              <a:rPr lang="en-US" sz="3200" dirty="0"/>
              <a:t>for</a:t>
            </a:r>
            <a:br>
              <a:rPr lang="en-US" sz="3200" dirty="0"/>
            </a:br>
            <a:r>
              <a:rPr lang="en-US" sz="3200" dirty="0"/>
              <a:t>Age Estimation</a:t>
            </a:r>
            <a:endParaRPr lang="en-US" sz="3600" dirty="0">
              <a:solidFill>
                <a:srgbClr val="080808"/>
              </a:solidFill>
            </a:endParaRPr>
          </a:p>
        </p:txBody>
      </p:sp>
      <p:sp>
        <p:nvSpPr>
          <p:cNvPr id="3" name="Subtitle 2">
            <a:extLst>
              <a:ext uri="{FF2B5EF4-FFF2-40B4-BE49-F238E27FC236}">
                <a16:creationId xmlns:a16="http://schemas.microsoft.com/office/drawing/2014/main" id="{E67DE0DB-46A3-F743-217A-32E8F5A81BE6}"/>
              </a:ext>
            </a:extLst>
          </p:cNvPr>
          <p:cNvSpPr>
            <a:spLocks noGrp="1"/>
          </p:cNvSpPr>
          <p:nvPr>
            <p:ph type="subTitle" idx="1"/>
          </p:nvPr>
        </p:nvSpPr>
        <p:spPr>
          <a:xfrm>
            <a:off x="8459543" y="5441949"/>
            <a:ext cx="3312734" cy="1141851"/>
          </a:xfrm>
          <a:noFill/>
        </p:spPr>
        <p:txBody>
          <a:bodyPr>
            <a:normAutofit fontScale="92500"/>
          </a:bodyPr>
          <a:lstStyle/>
          <a:p>
            <a:r>
              <a:rPr lang="en-US" sz="2000" dirty="0">
                <a:solidFill>
                  <a:srgbClr val="080808"/>
                </a:solidFill>
              </a:rPr>
              <a:t>6210554725</a:t>
            </a:r>
          </a:p>
          <a:p>
            <a:r>
              <a:rPr lang="en-US" sz="2000" dirty="0">
                <a:solidFill>
                  <a:srgbClr val="080808"/>
                </a:solidFill>
              </a:rPr>
              <a:t>Jakkaphob </a:t>
            </a:r>
            <a:r>
              <a:rPr lang="en-US" sz="2000" dirty="0" err="1">
                <a:solidFill>
                  <a:srgbClr val="080808"/>
                </a:solidFill>
              </a:rPr>
              <a:t>Kongthanarith</a:t>
            </a:r>
            <a:endParaRPr lang="en-US" sz="2000" dirty="0">
              <a:solidFill>
                <a:srgbClr val="080808"/>
              </a:solidFill>
            </a:endParaRPr>
          </a:p>
        </p:txBody>
      </p:sp>
    </p:spTree>
    <p:extLst>
      <p:ext uri="{BB962C8B-B14F-4D97-AF65-F5344CB8AC3E}">
        <p14:creationId xmlns:p14="http://schemas.microsoft.com/office/powerpoint/2010/main" val="1618242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E112-8CD3-45AD-EF6E-CD29F915768F}"/>
              </a:ext>
            </a:extLst>
          </p:cNvPr>
          <p:cNvSpPr>
            <a:spLocks noGrp="1"/>
          </p:cNvSpPr>
          <p:nvPr>
            <p:ph type="title"/>
          </p:nvPr>
        </p:nvSpPr>
        <p:spPr/>
        <p:txBody>
          <a:bodyPr/>
          <a:lstStyle/>
          <a:p>
            <a:pPr algn="l"/>
            <a:r>
              <a:rPr lang="en-US" dirty="0">
                <a:solidFill>
                  <a:srgbClr val="0070C0"/>
                </a:solidFill>
              </a:rPr>
              <a:t>Age Model Evaluation (Bias)</a:t>
            </a:r>
            <a:endParaRPr lang="en-US" dirty="0"/>
          </a:p>
        </p:txBody>
      </p:sp>
      <p:graphicFrame>
        <p:nvGraphicFramePr>
          <p:cNvPr id="4" name="Table 5">
            <a:extLst>
              <a:ext uri="{FF2B5EF4-FFF2-40B4-BE49-F238E27FC236}">
                <a16:creationId xmlns:a16="http://schemas.microsoft.com/office/drawing/2014/main" id="{AD88A305-21F4-7986-D2BC-6D3239866173}"/>
              </a:ext>
            </a:extLst>
          </p:cNvPr>
          <p:cNvGraphicFramePr>
            <a:graphicFrameLocks noGrp="1"/>
          </p:cNvGraphicFramePr>
          <p:nvPr>
            <p:extLst>
              <p:ext uri="{D42A27DB-BD31-4B8C-83A1-F6EECF244321}">
                <p14:modId xmlns:p14="http://schemas.microsoft.com/office/powerpoint/2010/main" val="3340232674"/>
              </p:ext>
            </p:extLst>
          </p:nvPr>
        </p:nvGraphicFramePr>
        <p:xfrm>
          <a:off x="626700" y="2011548"/>
          <a:ext cx="10938600" cy="3346965"/>
        </p:xfrm>
        <a:graphic>
          <a:graphicData uri="http://schemas.openxmlformats.org/drawingml/2006/table">
            <a:tbl>
              <a:tblPr firstRow="1" bandRow="1">
                <a:tableStyleId>{5C22544A-7EE6-4342-B048-85BDC9FD1C3A}</a:tableStyleId>
              </a:tblPr>
              <a:tblGrid>
                <a:gridCol w="2187720">
                  <a:extLst>
                    <a:ext uri="{9D8B030D-6E8A-4147-A177-3AD203B41FA5}">
                      <a16:colId xmlns:a16="http://schemas.microsoft.com/office/drawing/2014/main" val="4079714227"/>
                    </a:ext>
                  </a:extLst>
                </a:gridCol>
                <a:gridCol w="2187720">
                  <a:extLst>
                    <a:ext uri="{9D8B030D-6E8A-4147-A177-3AD203B41FA5}">
                      <a16:colId xmlns:a16="http://schemas.microsoft.com/office/drawing/2014/main" val="1828407519"/>
                    </a:ext>
                  </a:extLst>
                </a:gridCol>
                <a:gridCol w="2187720">
                  <a:extLst>
                    <a:ext uri="{9D8B030D-6E8A-4147-A177-3AD203B41FA5}">
                      <a16:colId xmlns:a16="http://schemas.microsoft.com/office/drawing/2014/main" val="985523520"/>
                    </a:ext>
                  </a:extLst>
                </a:gridCol>
                <a:gridCol w="2187720">
                  <a:extLst>
                    <a:ext uri="{9D8B030D-6E8A-4147-A177-3AD203B41FA5}">
                      <a16:colId xmlns:a16="http://schemas.microsoft.com/office/drawing/2014/main" val="1755497392"/>
                    </a:ext>
                  </a:extLst>
                </a:gridCol>
                <a:gridCol w="2187720">
                  <a:extLst>
                    <a:ext uri="{9D8B030D-6E8A-4147-A177-3AD203B41FA5}">
                      <a16:colId xmlns:a16="http://schemas.microsoft.com/office/drawing/2014/main" val="3652422718"/>
                    </a:ext>
                  </a:extLst>
                </a:gridCol>
              </a:tblGrid>
              <a:tr h="661120">
                <a:tc>
                  <a:txBody>
                    <a:bodyPr/>
                    <a:lstStyle/>
                    <a:p>
                      <a:r>
                        <a:rPr lang="en-US" dirty="0"/>
                        <a:t>Initialization method</a:t>
                      </a:r>
                    </a:p>
                  </a:txBody>
                  <a:tcPr/>
                </a:tc>
                <a:tc>
                  <a:txBody>
                    <a:bodyPr/>
                    <a:lstStyle/>
                    <a:p>
                      <a:pPr algn="ctr"/>
                      <a:r>
                        <a:rPr lang="en-US" dirty="0"/>
                        <a:t>Train MAE</a:t>
                      </a:r>
                    </a:p>
                  </a:txBody>
                  <a:tcPr/>
                </a:tc>
                <a:tc>
                  <a:txBody>
                    <a:bodyPr/>
                    <a:lstStyle/>
                    <a:p>
                      <a:pPr algn="ctr"/>
                      <a:r>
                        <a:rPr lang="en-US" dirty="0"/>
                        <a:t>Test MAE</a:t>
                      </a:r>
                    </a:p>
                  </a:txBody>
                  <a:tcPr/>
                </a:tc>
                <a:tc>
                  <a:txBody>
                    <a:bodyPr/>
                    <a:lstStyle/>
                    <a:p>
                      <a:pPr algn="ctr"/>
                      <a:r>
                        <a:rPr lang="en-US" dirty="0"/>
                        <a:t>Train Loss</a:t>
                      </a:r>
                    </a:p>
                  </a:txBody>
                  <a:tcPr/>
                </a:tc>
                <a:tc>
                  <a:txBody>
                    <a:bodyPr/>
                    <a:lstStyle/>
                    <a:p>
                      <a:pPr algn="ctr"/>
                      <a:r>
                        <a:rPr lang="en-US" dirty="0"/>
                        <a:t>Test Loss</a:t>
                      </a:r>
                    </a:p>
                  </a:txBody>
                  <a:tcPr/>
                </a:tc>
                <a:extLst>
                  <a:ext uri="{0D108BD9-81ED-4DB2-BD59-A6C34878D82A}">
                    <a16:rowId xmlns:a16="http://schemas.microsoft.com/office/drawing/2014/main" val="1531403871"/>
                  </a:ext>
                </a:extLst>
              </a:tr>
              <a:tr h="409153">
                <a:tc>
                  <a:txBody>
                    <a:bodyPr/>
                    <a:lstStyle/>
                    <a:p>
                      <a:r>
                        <a:rPr lang="en-US" sz="1800" dirty="0"/>
                        <a:t>Zero (Default)</a:t>
                      </a:r>
                    </a:p>
                  </a:txBody>
                  <a:tcPr/>
                </a:tc>
                <a:tc>
                  <a:txBody>
                    <a:bodyPr/>
                    <a:lstStyle/>
                    <a:p>
                      <a:pPr algn="ctr"/>
                      <a:r>
                        <a:rPr lang="en-US" sz="1800" dirty="0"/>
                        <a:t>12.2524</a:t>
                      </a:r>
                    </a:p>
                  </a:txBody>
                  <a:tcPr/>
                </a:tc>
                <a:tc>
                  <a:txBody>
                    <a:bodyPr/>
                    <a:lstStyle/>
                    <a:p>
                      <a:pPr algn="ctr"/>
                      <a:r>
                        <a:rPr lang="en-US" sz="1800" dirty="0"/>
                        <a:t>16.4194</a:t>
                      </a:r>
                    </a:p>
                  </a:txBody>
                  <a:tcPr/>
                </a:tc>
                <a:tc>
                  <a:txBody>
                    <a:bodyPr/>
                    <a:lstStyle/>
                    <a:p>
                      <a:pPr algn="ctr"/>
                      <a:r>
                        <a:rPr lang="en-US" sz="1800" dirty="0"/>
                        <a:t>231.6260</a:t>
                      </a:r>
                    </a:p>
                  </a:txBody>
                  <a:tcPr/>
                </a:tc>
                <a:tc>
                  <a:txBody>
                    <a:bodyPr/>
                    <a:lstStyle/>
                    <a:p>
                      <a:pPr algn="ctr"/>
                      <a:r>
                        <a:rPr lang="en-US" sz="1800" dirty="0"/>
                        <a:t>397.4644</a:t>
                      </a:r>
                    </a:p>
                  </a:txBody>
                  <a:tcPr/>
                </a:tc>
                <a:extLst>
                  <a:ext uri="{0D108BD9-81ED-4DB2-BD59-A6C34878D82A}">
                    <a16:rowId xmlns:a16="http://schemas.microsoft.com/office/drawing/2014/main" val="1321748550"/>
                  </a:ext>
                </a:extLst>
              </a:tr>
              <a:tr h="409153">
                <a:tc>
                  <a:txBody>
                    <a:bodyPr/>
                    <a:lstStyle/>
                    <a:p>
                      <a:r>
                        <a:rPr lang="en-US" sz="1800" dirty="0">
                          <a:latin typeface="+mn-lt"/>
                        </a:rPr>
                        <a:t>Constant (Manually adjusted) (bias = 0.1)</a:t>
                      </a:r>
                    </a:p>
                  </a:txBody>
                  <a:tcPr/>
                </a:tc>
                <a:tc>
                  <a:txBody>
                    <a:bodyPr/>
                    <a:lstStyle/>
                    <a:p>
                      <a:pPr algn="ctr"/>
                      <a:r>
                        <a:rPr lang="en-US" sz="1800" dirty="0">
                          <a:latin typeface="+mn-lt"/>
                        </a:rPr>
                        <a:t>13.8253</a:t>
                      </a:r>
                    </a:p>
                  </a:txBody>
                  <a:tcPr/>
                </a:tc>
                <a:tc>
                  <a:txBody>
                    <a:bodyPr/>
                    <a:lstStyle/>
                    <a:p>
                      <a:pPr algn="ctr"/>
                      <a:r>
                        <a:rPr lang="en-US" sz="1800" dirty="0">
                          <a:latin typeface="+mn-lt"/>
                        </a:rPr>
                        <a:t>22.1904</a:t>
                      </a:r>
                    </a:p>
                  </a:txBody>
                  <a:tcPr/>
                </a:tc>
                <a:tc>
                  <a:txBody>
                    <a:bodyPr/>
                    <a:lstStyle/>
                    <a:p>
                      <a:pPr algn="ctr"/>
                      <a:r>
                        <a:rPr lang="en-US" sz="1800" dirty="0">
                          <a:latin typeface="+mn-lt"/>
                        </a:rPr>
                        <a:t>286.2624</a:t>
                      </a:r>
                    </a:p>
                  </a:txBody>
                  <a:tcPr/>
                </a:tc>
                <a:tc>
                  <a:txBody>
                    <a:bodyPr/>
                    <a:lstStyle/>
                    <a:p>
                      <a:pPr algn="ctr"/>
                      <a:r>
                        <a:rPr lang="en-US" sz="1800" dirty="0">
                          <a:latin typeface="+mn-lt"/>
                        </a:rPr>
                        <a:t>706.7732</a:t>
                      </a:r>
                    </a:p>
                  </a:txBody>
                  <a:tcPr/>
                </a:tc>
                <a:extLst>
                  <a:ext uri="{0D108BD9-81ED-4DB2-BD59-A6C34878D82A}">
                    <a16:rowId xmlns:a16="http://schemas.microsoft.com/office/drawing/2014/main" val="3355750334"/>
                  </a:ext>
                </a:extLst>
              </a:tr>
              <a:tr h="409153">
                <a:tc>
                  <a:txBody>
                    <a:bodyPr/>
                    <a:lstStyle/>
                    <a:p>
                      <a:pPr marL="0" marR="0" indent="0" algn="just">
                        <a:spcBef>
                          <a:spcPts val="0"/>
                        </a:spcBef>
                        <a:spcAft>
                          <a:spcPts val="420"/>
                        </a:spcAft>
                        <a:tabLst>
                          <a:tab pos="360045" algn="l"/>
                        </a:tabLst>
                      </a:pPr>
                      <a:r>
                        <a:rPr lang="en-US" sz="1800" kern="100" dirty="0" err="1">
                          <a:effectLst/>
                          <a:latin typeface="+mn-lt"/>
                          <a:ea typeface="MS Mincho" panose="02020609040205080304" pitchFamily="49" charset="-128"/>
                          <a:cs typeface="TH SarabunPSK" panose="020B0500040200020003" pitchFamily="34" charset="-34"/>
                        </a:rPr>
                        <a:t>HE_normal</a:t>
                      </a:r>
                      <a:endParaRPr lang="en-US" sz="1800" kern="100" dirty="0">
                        <a:effectLst/>
                        <a:latin typeface="+mn-lt"/>
                        <a:ea typeface="MS Mincho" panose="02020609040205080304" pitchFamily="49" charset="-128"/>
                        <a:cs typeface="TH SarabunPSK" panose="020B0500040200020003" pitchFamily="34" charset="-34"/>
                      </a:endParaRPr>
                    </a:p>
                  </a:txBody>
                  <a:tcPr marL="68580" marR="68580" marT="0" marB="0"/>
                </a:tc>
                <a:tc>
                  <a:txBody>
                    <a:bodyPr/>
                    <a:lstStyle/>
                    <a:p>
                      <a:pPr marL="0" marR="0" indent="0" algn="ctr">
                        <a:spcBef>
                          <a:spcPts val="0"/>
                        </a:spcBef>
                        <a:spcAft>
                          <a:spcPts val="420"/>
                        </a:spcAft>
                        <a:tabLst>
                          <a:tab pos="360045" algn="l"/>
                        </a:tabLst>
                      </a:pPr>
                      <a:r>
                        <a:rPr lang="en-US" sz="1800" kern="100">
                          <a:effectLst/>
                          <a:latin typeface="+mn-lt"/>
                          <a:ea typeface="MS Mincho" panose="02020609040205080304" pitchFamily="49" charset="-128"/>
                          <a:cs typeface="TH SarabunPSK" panose="020B0500040200020003" pitchFamily="34" charset="-34"/>
                        </a:rPr>
                        <a:t>37.5159</a:t>
                      </a:r>
                    </a:p>
                  </a:txBody>
                  <a:tcPr marL="68580" marR="68580" marT="0" marB="0"/>
                </a:tc>
                <a:tc>
                  <a:txBody>
                    <a:bodyPr/>
                    <a:lstStyle/>
                    <a:p>
                      <a:pPr marL="0" marR="0" indent="0" algn="ctr">
                        <a:spcBef>
                          <a:spcPts val="0"/>
                        </a:spcBef>
                        <a:spcAft>
                          <a:spcPts val="420"/>
                        </a:spcAft>
                        <a:tabLst>
                          <a:tab pos="360045" algn="l"/>
                        </a:tabLst>
                      </a:pPr>
                      <a:r>
                        <a:rPr lang="en-US" sz="1800" kern="100">
                          <a:effectLst/>
                          <a:latin typeface="+mn-lt"/>
                          <a:ea typeface="MS Mincho" panose="02020609040205080304" pitchFamily="49" charset="-128"/>
                          <a:cs typeface="TH SarabunPSK" panose="020B0500040200020003" pitchFamily="34" charset="-34"/>
                        </a:rPr>
                        <a:t>37.8965</a:t>
                      </a:r>
                    </a:p>
                  </a:txBody>
                  <a:tcPr marL="68580" marR="68580" marT="0" marB="0"/>
                </a:tc>
                <a:tc>
                  <a:txBody>
                    <a:bodyPr/>
                    <a:lstStyle/>
                    <a:p>
                      <a:pPr marL="0" marR="0" indent="0" algn="ctr">
                        <a:spcBef>
                          <a:spcPts val="0"/>
                        </a:spcBef>
                        <a:spcAft>
                          <a:spcPts val="420"/>
                        </a:spcAft>
                        <a:tabLst>
                          <a:tab pos="360045" algn="l"/>
                        </a:tabLst>
                      </a:pPr>
                      <a:r>
                        <a:rPr lang="en-US" sz="1800" kern="100">
                          <a:effectLst/>
                          <a:latin typeface="+mn-lt"/>
                          <a:ea typeface="MS Mincho" panose="02020609040205080304" pitchFamily="49" charset="-128"/>
                          <a:cs typeface="TH SarabunPSK" panose="020B0500040200020003" pitchFamily="34" charset="-34"/>
                        </a:rPr>
                        <a:t>1951.6508</a:t>
                      </a:r>
                    </a:p>
                  </a:txBody>
                  <a:tcPr marL="68580" marR="68580" marT="0" marB="0"/>
                </a:tc>
                <a:tc>
                  <a:txBody>
                    <a:bodyPr/>
                    <a:lstStyle/>
                    <a:p>
                      <a:pPr marL="0" marR="0" indent="0" algn="ctr">
                        <a:spcBef>
                          <a:spcPts val="0"/>
                        </a:spcBef>
                        <a:spcAft>
                          <a:spcPts val="420"/>
                        </a:spcAft>
                        <a:tabLst>
                          <a:tab pos="360045" algn="l"/>
                        </a:tabLst>
                      </a:pPr>
                      <a:r>
                        <a:rPr lang="en-US" sz="1800" kern="100">
                          <a:effectLst/>
                          <a:latin typeface="+mn-lt"/>
                          <a:ea typeface="MS Mincho" panose="02020609040205080304" pitchFamily="49" charset="-128"/>
                          <a:cs typeface="TH SarabunPSK" panose="020B0500040200020003" pitchFamily="34" charset="-34"/>
                        </a:rPr>
                        <a:t>1968.0397</a:t>
                      </a:r>
                    </a:p>
                  </a:txBody>
                  <a:tcPr marL="68580" marR="68580" marT="0" marB="0"/>
                </a:tc>
                <a:extLst>
                  <a:ext uri="{0D108BD9-81ED-4DB2-BD59-A6C34878D82A}">
                    <a16:rowId xmlns:a16="http://schemas.microsoft.com/office/drawing/2014/main" val="4118668397"/>
                  </a:ext>
                </a:extLst>
              </a:tr>
              <a:tr h="409153">
                <a:tc>
                  <a:txBody>
                    <a:bodyPr/>
                    <a:lstStyle/>
                    <a:p>
                      <a:pPr marL="0" marR="0" indent="0" algn="just">
                        <a:spcBef>
                          <a:spcPts val="0"/>
                        </a:spcBef>
                        <a:spcAft>
                          <a:spcPts val="420"/>
                        </a:spcAft>
                        <a:tabLst>
                          <a:tab pos="360045" algn="l"/>
                        </a:tabLst>
                      </a:pPr>
                      <a:r>
                        <a:rPr lang="en-US" sz="1800" kern="100">
                          <a:effectLst/>
                          <a:latin typeface="+mn-lt"/>
                          <a:ea typeface="MS Mincho" panose="02020609040205080304" pitchFamily="49" charset="-128"/>
                          <a:cs typeface="TH SarabunPSK" panose="020B0500040200020003" pitchFamily="34" charset="-34"/>
                        </a:rPr>
                        <a:t>HE_Uniform</a:t>
                      </a:r>
                    </a:p>
                  </a:txBody>
                  <a:tcPr marL="68580" marR="68580" marT="0" marB="0"/>
                </a:tc>
                <a:tc>
                  <a:txBody>
                    <a:bodyPr/>
                    <a:lstStyle/>
                    <a:p>
                      <a:pPr marL="0" marR="0" indent="0" algn="ctr">
                        <a:spcBef>
                          <a:spcPts val="0"/>
                        </a:spcBef>
                        <a:spcAft>
                          <a:spcPts val="420"/>
                        </a:spcAft>
                        <a:tabLst>
                          <a:tab pos="360045" algn="l"/>
                        </a:tabLst>
                      </a:pPr>
                      <a:r>
                        <a:rPr lang="en-US" sz="1800" kern="100" dirty="0">
                          <a:effectLst/>
                          <a:latin typeface="+mn-lt"/>
                          <a:ea typeface="MS Mincho" panose="02020609040205080304" pitchFamily="49" charset="-128"/>
                          <a:cs typeface="TH SarabunPSK" panose="020B0500040200020003" pitchFamily="34" charset="-34"/>
                        </a:rPr>
                        <a:t>36.4908</a:t>
                      </a:r>
                    </a:p>
                  </a:txBody>
                  <a:tcPr marL="68580" marR="68580" marT="0" marB="0"/>
                </a:tc>
                <a:tc>
                  <a:txBody>
                    <a:bodyPr/>
                    <a:lstStyle/>
                    <a:p>
                      <a:pPr marL="0" marR="0" indent="0" algn="ctr">
                        <a:spcBef>
                          <a:spcPts val="0"/>
                        </a:spcBef>
                        <a:spcAft>
                          <a:spcPts val="420"/>
                        </a:spcAft>
                        <a:tabLst>
                          <a:tab pos="360045" algn="l"/>
                        </a:tabLst>
                      </a:pPr>
                      <a:r>
                        <a:rPr lang="en-US" sz="1800" kern="100">
                          <a:effectLst/>
                          <a:latin typeface="+mn-lt"/>
                          <a:ea typeface="MS Mincho" panose="02020609040205080304" pitchFamily="49" charset="-128"/>
                          <a:cs typeface="TH SarabunPSK" panose="020B0500040200020003" pitchFamily="34" charset="-34"/>
                        </a:rPr>
                        <a:t>35.4343</a:t>
                      </a:r>
                    </a:p>
                  </a:txBody>
                  <a:tcPr marL="68580" marR="68580" marT="0" marB="0"/>
                </a:tc>
                <a:tc>
                  <a:txBody>
                    <a:bodyPr/>
                    <a:lstStyle/>
                    <a:p>
                      <a:pPr marL="0" marR="0" indent="0" algn="ctr">
                        <a:spcBef>
                          <a:spcPts val="0"/>
                        </a:spcBef>
                        <a:spcAft>
                          <a:spcPts val="420"/>
                        </a:spcAft>
                        <a:tabLst>
                          <a:tab pos="360045" algn="l"/>
                        </a:tabLst>
                      </a:pPr>
                      <a:r>
                        <a:rPr lang="en-US" sz="1800" kern="100">
                          <a:effectLst/>
                          <a:latin typeface="+mn-lt"/>
                          <a:ea typeface="MS Mincho" panose="02020609040205080304" pitchFamily="49" charset="-128"/>
                          <a:cs typeface="TH SarabunPSK" panose="020B0500040200020003" pitchFamily="34" charset="-34"/>
                        </a:rPr>
                        <a:t>1838.8444</a:t>
                      </a:r>
                    </a:p>
                  </a:txBody>
                  <a:tcPr marL="68580" marR="68580" marT="0" marB="0"/>
                </a:tc>
                <a:tc>
                  <a:txBody>
                    <a:bodyPr/>
                    <a:lstStyle/>
                    <a:p>
                      <a:pPr marL="0" marR="0" indent="0" algn="ctr">
                        <a:spcBef>
                          <a:spcPts val="0"/>
                        </a:spcBef>
                        <a:spcAft>
                          <a:spcPts val="420"/>
                        </a:spcAft>
                        <a:tabLst>
                          <a:tab pos="360045" algn="l"/>
                        </a:tabLst>
                      </a:pPr>
                      <a:r>
                        <a:rPr lang="en-US" sz="1800" kern="100" dirty="0">
                          <a:effectLst/>
                          <a:latin typeface="+mn-lt"/>
                          <a:ea typeface="MS Mincho" panose="02020609040205080304" pitchFamily="49" charset="-128"/>
                          <a:cs typeface="TH SarabunPSK" panose="020B0500040200020003" pitchFamily="34" charset="-34"/>
                        </a:rPr>
                        <a:t>1774.4475</a:t>
                      </a:r>
                    </a:p>
                  </a:txBody>
                  <a:tcPr marL="68580" marR="68580" marT="0" marB="0"/>
                </a:tc>
                <a:extLst>
                  <a:ext uri="{0D108BD9-81ED-4DB2-BD59-A6C34878D82A}">
                    <a16:rowId xmlns:a16="http://schemas.microsoft.com/office/drawing/2014/main" val="2438477593"/>
                  </a:ext>
                </a:extLst>
              </a:tr>
              <a:tr h="409153">
                <a:tc>
                  <a:txBody>
                    <a:bodyPr/>
                    <a:lstStyle/>
                    <a:p>
                      <a:r>
                        <a:rPr lang="en-US" sz="1800" dirty="0" err="1"/>
                        <a:t>Random_normal</a:t>
                      </a:r>
                      <a:endParaRPr lang="en-US" sz="1800" dirty="0"/>
                    </a:p>
                  </a:txBody>
                  <a:tcPr/>
                </a:tc>
                <a:tc>
                  <a:txBody>
                    <a:bodyPr/>
                    <a:lstStyle/>
                    <a:p>
                      <a:pPr algn="ctr"/>
                      <a:r>
                        <a:rPr lang="en-US" sz="1800" dirty="0"/>
                        <a:t>10.163</a:t>
                      </a:r>
                    </a:p>
                  </a:txBody>
                  <a:tcPr/>
                </a:tc>
                <a:tc>
                  <a:txBody>
                    <a:bodyPr/>
                    <a:lstStyle/>
                    <a:p>
                      <a:pPr algn="ctr"/>
                      <a:r>
                        <a:rPr lang="en-US" sz="1800" dirty="0"/>
                        <a:t>14.8020</a:t>
                      </a:r>
                    </a:p>
                  </a:txBody>
                  <a:tcPr/>
                </a:tc>
                <a:tc>
                  <a:txBody>
                    <a:bodyPr/>
                    <a:lstStyle/>
                    <a:p>
                      <a:pPr algn="ctr"/>
                      <a:r>
                        <a:rPr lang="en-US" sz="1800" dirty="0"/>
                        <a:t>173.1014</a:t>
                      </a:r>
                    </a:p>
                  </a:txBody>
                  <a:tcPr/>
                </a:tc>
                <a:tc>
                  <a:txBody>
                    <a:bodyPr/>
                    <a:lstStyle/>
                    <a:p>
                      <a:pPr algn="ctr"/>
                      <a:r>
                        <a:rPr lang="en-US" sz="1800" dirty="0"/>
                        <a:t>344.1577</a:t>
                      </a:r>
                    </a:p>
                  </a:txBody>
                  <a:tcPr/>
                </a:tc>
                <a:extLst>
                  <a:ext uri="{0D108BD9-81ED-4DB2-BD59-A6C34878D82A}">
                    <a16:rowId xmlns:a16="http://schemas.microsoft.com/office/drawing/2014/main" val="2968737577"/>
                  </a:ext>
                </a:extLst>
              </a:tr>
              <a:tr h="409153">
                <a:tc>
                  <a:txBody>
                    <a:bodyPr/>
                    <a:lstStyle/>
                    <a:p>
                      <a:r>
                        <a:rPr lang="en-US" sz="1800" dirty="0" err="1"/>
                        <a:t>Random_uniform</a:t>
                      </a:r>
                      <a:endParaRPr lang="en-US" sz="1800" dirty="0"/>
                    </a:p>
                  </a:txBody>
                  <a:tcPr/>
                </a:tc>
                <a:tc>
                  <a:txBody>
                    <a:bodyPr/>
                    <a:lstStyle/>
                    <a:p>
                      <a:pPr algn="ctr"/>
                      <a:r>
                        <a:rPr lang="en-US" sz="1800" dirty="0"/>
                        <a:t>11.6425</a:t>
                      </a:r>
                    </a:p>
                  </a:txBody>
                  <a:tcPr/>
                </a:tc>
                <a:tc>
                  <a:txBody>
                    <a:bodyPr/>
                    <a:lstStyle/>
                    <a:p>
                      <a:pPr algn="ctr"/>
                      <a:r>
                        <a:rPr lang="en-US" sz="1800" dirty="0"/>
                        <a:t>14.2584</a:t>
                      </a:r>
                    </a:p>
                  </a:txBody>
                  <a:tcPr/>
                </a:tc>
                <a:tc>
                  <a:txBody>
                    <a:bodyPr/>
                    <a:lstStyle/>
                    <a:p>
                      <a:pPr algn="ctr"/>
                      <a:r>
                        <a:rPr lang="en-US" sz="1800" dirty="0"/>
                        <a:t>212.9210</a:t>
                      </a:r>
                    </a:p>
                  </a:txBody>
                  <a:tcPr/>
                </a:tc>
                <a:tc>
                  <a:txBody>
                    <a:bodyPr/>
                    <a:lstStyle/>
                    <a:p>
                      <a:pPr algn="ctr"/>
                      <a:r>
                        <a:rPr lang="en-US" sz="1800" dirty="0"/>
                        <a:t>312.1348</a:t>
                      </a:r>
                    </a:p>
                  </a:txBody>
                  <a:tcPr/>
                </a:tc>
                <a:extLst>
                  <a:ext uri="{0D108BD9-81ED-4DB2-BD59-A6C34878D82A}">
                    <a16:rowId xmlns:a16="http://schemas.microsoft.com/office/drawing/2014/main" val="1204748323"/>
                  </a:ext>
                </a:extLst>
              </a:tr>
            </a:tbl>
          </a:graphicData>
        </a:graphic>
      </p:graphicFrame>
      <p:pic>
        <p:nvPicPr>
          <p:cNvPr id="5" name="Picture 4" descr="No description available.">
            <a:extLst>
              <a:ext uri="{FF2B5EF4-FFF2-40B4-BE49-F238E27FC236}">
                <a16:creationId xmlns:a16="http://schemas.microsoft.com/office/drawing/2014/main" id="{46EFF501-D418-5691-089E-D6B6E0C1A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66" y="-46653"/>
            <a:ext cx="4572000" cy="13930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45BF64C-81AB-945A-918D-6862680C7579}"/>
              </a:ext>
            </a:extLst>
          </p:cNvPr>
          <p:cNvSpPr txBox="1"/>
          <p:nvPr/>
        </p:nvSpPr>
        <p:spPr>
          <a:xfrm>
            <a:off x="913775" y="5700517"/>
            <a:ext cx="9774353" cy="646331"/>
          </a:xfrm>
          <a:prstGeom prst="rect">
            <a:avLst/>
          </a:prstGeom>
          <a:noFill/>
        </p:spPr>
        <p:txBody>
          <a:bodyPr wrap="square" rtlCol="0">
            <a:spAutoFit/>
          </a:bodyPr>
          <a:lstStyle/>
          <a:p>
            <a:r>
              <a:rPr lang="en-US" dirty="0"/>
              <a:t>Best model = Kernel initializer: </a:t>
            </a:r>
            <a:r>
              <a:rPr lang="en-US" dirty="0" err="1"/>
              <a:t>Glorot</a:t>
            </a:r>
            <a:r>
              <a:rPr lang="en-US" dirty="0"/>
              <a:t> Uniform</a:t>
            </a:r>
          </a:p>
          <a:p>
            <a:r>
              <a:rPr lang="en-US" dirty="0"/>
              <a:t>MAE = 8.5246	Test MAE = 13.3773	Loss = 119.6415	Test Loss 278.9876</a:t>
            </a:r>
          </a:p>
        </p:txBody>
      </p:sp>
    </p:spTree>
    <p:extLst>
      <p:ext uri="{BB962C8B-B14F-4D97-AF65-F5344CB8AC3E}">
        <p14:creationId xmlns:p14="http://schemas.microsoft.com/office/powerpoint/2010/main" val="2112575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59DE-660E-81CD-D8E6-5FB2943CD493}"/>
              </a:ext>
            </a:extLst>
          </p:cNvPr>
          <p:cNvSpPr>
            <a:spLocks noGrp="1"/>
          </p:cNvSpPr>
          <p:nvPr>
            <p:ph type="title"/>
          </p:nvPr>
        </p:nvSpPr>
        <p:spPr>
          <a:xfrm>
            <a:off x="913775" y="618517"/>
            <a:ext cx="3173033" cy="1596177"/>
          </a:xfrm>
        </p:spPr>
        <p:txBody>
          <a:bodyPr/>
          <a:lstStyle/>
          <a:p>
            <a:r>
              <a:rPr lang="en-US" dirty="0">
                <a:solidFill>
                  <a:srgbClr val="0070C0"/>
                </a:solidFill>
              </a:rPr>
              <a:t>Conclusion</a:t>
            </a:r>
          </a:p>
        </p:txBody>
      </p:sp>
      <p:sp>
        <p:nvSpPr>
          <p:cNvPr id="3" name="Content Placeholder 2">
            <a:extLst>
              <a:ext uri="{FF2B5EF4-FFF2-40B4-BE49-F238E27FC236}">
                <a16:creationId xmlns:a16="http://schemas.microsoft.com/office/drawing/2014/main" id="{4C35D3F6-0C8D-88AF-44DD-412979105773}"/>
              </a:ext>
            </a:extLst>
          </p:cNvPr>
          <p:cNvSpPr>
            <a:spLocks noGrp="1"/>
          </p:cNvSpPr>
          <p:nvPr>
            <p:ph idx="1"/>
          </p:nvPr>
        </p:nvSpPr>
        <p:spPr/>
        <p:txBody>
          <a:bodyPr/>
          <a:lstStyle/>
          <a:p>
            <a:r>
              <a:rPr lang="en-US" cap="none" dirty="0"/>
              <a:t>Bias will adjust the bias of the model as of it’s name, but since my data set are being equally distributed, adjusting bias only return the worsen result. </a:t>
            </a:r>
          </a:p>
          <a:p>
            <a:r>
              <a:rPr lang="en-US" cap="none" dirty="0"/>
              <a:t>When comparing the result of two method, all result from bias is worse than weight, this mean that in my case for age estimation, adjusting the bias will only worsen the result.</a:t>
            </a:r>
          </a:p>
          <a:p>
            <a:r>
              <a:rPr lang="en-US" cap="none" dirty="0"/>
              <a:t>The Initialization method with best performance is Kernel </a:t>
            </a:r>
            <a:r>
              <a:rPr lang="en-US" cap="none" dirty="0" err="1"/>
              <a:t>Glorot</a:t>
            </a:r>
            <a:r>
              <a:rPr lang="en-US" cap="none" dirty="0"/>
              <a:t> Uniform, which is a default initialization method applied in case no specific initialization method </a:t>
            </a:r>
            <a:r>
              <a:rPr lang="en-US" cap="none"/>
              <a:t>were written.</a:t>
            </a:r>
            <a:endParaRPr lang="en-US" cap="none" dirty="0"/>
          </a:p>
        </p:txBody>
      </p:sp>
      <p:pic>
        <p:nvPicPr>
          <p:cNvPr id="5" name="Picture 4" descr="No description available.">
            <a:extLst>
              <a:ext uri="{FF2B5EF4-FFF2-40B4-BE49-F238E27FC236}">
                <a16:creationId xmlns:a16="http://schemas.microsoft.com/office/drawing/2014/main" id="{B93BE232-4536-AA89-52C6-4DDDBBA6A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289249"/>
            <a:ext cx="4572000" cy="139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352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826D688-29FC-6968-74A7-22D72713E425}"/>
              </a:ext>
            </a:extLst>
          </p:cNvPr>
          <p:cNvSpPr txBox="1"/>
          <p:nvPr/>
        </p:nvSpPr>
        <p:spPr>
          <a:xfrm>
            <a:off x="569359" y="131222"/>
            <a:ext cx="6097508" cy="1446550"/>
          </a:xfrm>
          <a:prstGeom prst="rect">
            <a:avLst/>
          </a:prstGeom>
          <a:noFill/>
        </p:spPr>
        <p:txBody>
          <a:bodyPr wrap="square">
            <a:spAutoFit/>
          </a:bodyPr>
          <a:lstStyle/>
          <a:p>
            <a:r>
              <a:rPr lang="en-US" sz="4400" dirty="0">
                <a:solidFill>
                  <a:srgbClr val="0070C0"/>
                </a:solidFill>
              </a:rPr>
              <a:t>Age Model</a:t>
            </a:r>
            <a:br>
              <a:rPr lang="en-US" sz="4400" dirty="0">
                <a:solidFill>
                  <a:srgbClr val="0070C0"/>
                </a:solidFill>
              </a:rPr>
            </a:br>
            <a:r>
              <a:rPr lang="en-US" sz="4400" dirty="0">
                <a:solidFill>
                  <a:srgbClr val="0070C0"/>
                </a:solidFill>
              </a:rPr>
              <a:t>Evaluation Graph (Bias)</a:t>
            </a:r>
            <a:endParaRPr lang="en-US" sz="4400" dirty="0"/>
          </a:p>
        </p:txBody>
      </p:sp>
      <p:sp>
        <p:nvSpPr>
          <p:cNvPr id="20" name="TextBox 19">
            <a:extLst>
              <a:ext uri="{FF2B5EF4-FFF2-40B4-BE49-F238E27FC236}">
                <a16:creationId xmlns:a16="http://schemas.microsoft.com/office/drawing/2014/main" id="{5C0FE985-AB1E-92F2-167D-43284054D6D6}"/>
              </a:ext>
            </a:extLst>
          </p:cNvPr>
          <p:cNvSpPr txBox="1"/>
          <p:nvPr/>
        </p:nvSpPr>
        <p:spPr>
          <a:xfrm>
            <a:off x="7446097" y="4177700"/>
            <a:ext cx="2809104" cy="369332"/>
          </a:xfrm>
          <a:prstGeom prst="rect">
            <a:avLst/>
          </a:prstGeom>
          <a:noFill/>
        </p:spPr>
        <p:txBody>
          <a:bodyPr wrap="square">
            <a:spAutoFit/>
          </a:bodyPr>
          <a:lstStyle/>
          <a:p>
            <a:r>
              <a:rPr lang="en-US" dirty="0" err="1"/>
              <a:t>Random_Uniform</a:t>
            </a:r>
            <a:r>
              <a:rPr lang="en-US" dirty="0"/>
              <a:t> MAE</a:t>
            </a:r>
          </a:p>
        </p:txBody>
      </p:sp>
      <p:pic>
        <p:nvPicPr>
          <p:cNvPr id="21" name="Picture 4" descr="No description available.">
            <a:extLst>
              <a:ext uri="{FF2B5EF4-FFF2-40B4-BE49-F238E27FC236}">
                <a16:creationId xmlns:a16="http://schemas.microsoft.com/office/drawing/2014/main" id="{B80298DA-634B-3B73-FE5E-DE346A7BB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412" y="184741"/>
            <a:ext cx="4572000" cy="139303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99AEBEB9-B13D-71C0-A238-B4B53C41FA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90"/>
          <a:stretch/>
        </p:blipFill>
        <p:spPr bwMode="auto">
          <a:xfrm>
            <a:off x="1550492" y="2117584"/>
            <a:ext cx="2644974" cy="20116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1054CE0-9929-0503-A7EE-3FCF96C6F9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631"/>
          <a:stretch/>
        </p:blipFill>
        <p:spPr bwMode="auto">
          <a:xfrm>
            <a:off x="7129469" y="4547032"/>
            <a:ext cx="2665943" cy="20116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7F1A10-3C01-B836-582C-3FB731BFCFED}"/>
              </a:ext>
            </a:extLst>
          </p:cNvPr>
          <p:cNvSpPr txBox="1"/>
          <p:nvPr/>
        </p:nvSpPr>
        <p:spPr>
          <a:xfrm>
            <a:off x="1899837" y="1779940"/>
            <a:ext cx="2250367" cy="369332"/>
          </a:xfrm>
          <a:prstGeom prst="rect">
            <a:avLst/>
          </a:prstGeom>
          <a:noFill/>
        </p:spPr>
        <p:txBody>
          <a:bodyPr wrap="square">
            <a:spAutoFit/>
          </a:bodyPr>
          <a:lstStyle/>
          <a:p>
            <a:r>
              <a:rPr lang="en-US" sz="1800" dirty="0"/>
              <a:t>0 initialization MAE</a:t>
            </a:r>
          </a:p>
        </p:txBody>
      </p:sp>
      <p:pic>
        <p:nvPicPr>
          <p:cNvPr id="4" name="Picture 3">
            <a:extLst>
              <a:ext uri="{FF2B5EF4-FFF2-40B4-BE49-F238E27FC236}">
                <a16:creationId xmlns:a16="http://schemas.microsoft.com/office/drawing/2014/main" id="{366588C6-5CD3-5BE8-19E4-F462396AF760}"/>
              </a:ext>
            </a:extLst>
          </p:cNvPr>
          <p:cNvPicPr>
            <a:picLocks noChangeAspect="1"/>
          </p:cNvPicPr>
          <p:nvPr/>
        </p:nvPicPr>
        <p:blipFill rotWithShape="1">
          <a:blip r:embed="rId5"/>
          <a:srcRect t="5891"/>
          <a:stretch/>
        </p:blipFill>
        <p:spPr>
          <a:xfrm>
            <a:off x="1505230" y="4516188"/>
            <a:ext cx="2644974" cy="2011680"/>
          </a:xfrm>
          <a:prstGeom prst="rect">
            <a:avLst/>
          </a:prstGeom>
        </p:spPr>
      </p:pic>
      <p:sp>
        <p:nvSpPr>
          <p:cNvPr id="9" name="TextBox 8">
            <a:extLst>
              <a:ext uri="{FF2B5EF4-FFF2-40B4-BE49-F238E27FC236}">
                <a16:creationId xmlns:a16="http://schemas.microsoft.com/office/drawing/2014/main" id="{F1471972-9611-75EA-FA52-EAE6EB60C4F7}"/>
              </a:ext>
            </a:extLst>
          </p:cNvPr>
          <p:cNvSpPr txBox="1"/>
          <p:nvPr/>
        </p:nvSpPr>
        <p:spPr>
          <a:xfrm>
            <a:off x="2150573" y="4138060"/>
            <a:ext cx="2180786" cy="369332"/>
          </a:xfrm>
          <a:prstGeom prst="rect">
            <a:avLst/>
          </a:prstGeom>
          <a:noFill/>
        </p:spPr>
        <p:txBody>
          <a:bodyPr wrap="square">
            <a:spAutoFit/>
          </a:bodyPr>
          <a:lstStyle/>
          <a:p>
            <a:r>
              <a:rPr lang="en-US" sz="1800" dirty="0"/>
              <a:t>Constant MAE</a:t>
            </a:r>
          </a:p>
        </p:txBody>
      </p:sp>
      <p:pic>
        <p:nvPicPr>
          <p:cNvPr id="4102" name="Picture 6">
            <a:extLst>
              <a:ext uri="{FF2B5EF4-FFF2-40B4-BE49-F238E27FC236}">
                <a16:creationId xmlns:a16="http://schemas.microsoft.com/office/drawing/2014/main" id="{2AAB6D30-05C7-9D39-C0EA-9EF5CA5F7B2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139"/>
          <a:stretch/>
        </p:blipFill>
        <p:spPr bwMode="auto">
          <a:xfrm>
            <a:off x="4310499" y="4516188"/>
            <a:ext cx="2680522" cy="201168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49EE592-8A3F-EFC6-DFA7-7BB9D6C25CE8}"/>
              </a:ext>
            </a:extLst>
          </p:cNvPr>
          <p:cNvSpPr txBox="1"/>
          <p:nvPr/>
        </p:nvSpPr>
        <p:spPr>
          <a:xfrm>
            <a:off x="4605280" y="4177700"/>
            <a:ext cx="2250367" cy="369332"/>
          </a:xfrm>
          <a:prstGeom prst="rect">
            <a:avLst/>
          </a:prstGeom>
          <a:noFill/>
        </p:spPr>
        <p:txBody>
          <a:bodyPr wrap="square">
            <a:spAutoFit/>
          </a:bodyPr>
          <a:lstStyle/>
          <a:p>
            <a:r>
              <a:rPr lang="en-US" dirty="0"/>
              <a:t>Random Normal MAE</a:t>
            </a:r>
          </a:p>
        </p:txBody>
      </p:sp>
      <p:pic>
        <p:nvPicPr>
          <p:cNvPr id="1026" name="Picture 2">
            <a:extLst>
              <a:ext uri="{FF2B5EF4-FFF2-40B4-BE49-F238E27FC236}">
                <a16:creationId xmlns:a16="http://schemas.microsoft.com/office/drawing/2014/main" id="{519023A6-7632-8B02-DEFF-EE012EE377B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4994"/>
          <a:stretch/>
        </p:blipFill>
        <p:spPr bwMode="auto">
          <a:xfrm>
            <a:off x="4254310" y="2117584"/>
            <a:ext cx="2680522" cy="20116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6813D1-5EA8-3B07-7F17-49E10EB6B3C2}"/>
              </a:ext>
            </a:extLst>
          </p:cNvPr>
          <p:cNvSpPr txBox="1"/>
          <p:nvPr/>
        </p:nvSpPr>
        <p:spPr>
          <a:xfrm>
            <a:off x="4854129" y="1782838"/>
            <a:ext cx="2330264" cy="369332"/>
          </a:xfrm>
          <a:prstGeom prst="rect">
            <a:avLst/>
          </a:prstGeom>
          <a:noFill/>
        </p:spPr>
        <p:txBody>
          <a:bodyPr wrap="square">
            <a:spAutoFit/>
          </a:bodyPr>
          <a:lstStyle/>
          <a:p>
            <a:r>
              <a:rPr lang="en-US" dirty="0"/>
              <a:t>HE Normal MAE</a:t>
            </a:r>
          </a:p>
        </p:txBody>
      </p:sp>
      <p:pic>
        <p:nvPicPr>
          <p:cNvPr id="1028" name="Picture 4">
            <a:extLst>
              <a:ext uri="{FF2B5EF4-FFF2-40B4-BE49-F238E27FC236}">
                <a16:creationId xmlns:a16="http://schemas.microsoft.com/office/drawing/2014/main" id="{E7021D8E-5147-5518-3870-E35A5999BEF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785"/>
          <a:stretch/>
        </p:blipFill>
        <p:spPr bwMode="auto">
          <a:xfrm>
            <a:off x="7248758" y="2149271"/>
            <a:ext cx="2546654" cy="18751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958B9B-3762-8A2B-DE15-38F4EA1738AD}"/>
              </a:ext>
            </a:extLst>
          </p:cNvPr>
          <p:cNvSpPr txBox="1"/>
          <p:nvPr/>
        </p:nvSpPr>
        <p:spPr>
          <a:xfrm>
            <a:off x="7713190" y="1793222"/>
            <a:ext cx="6094562" cy="369332"/>
          </a:xfrm>
          <a:prstGeom prst="rect">
            <a:avLst/>
          </a:prstGeom>
          <a:noFill/>
        </p:spPr>
        <p:txBody>
          <a:bodyPr wrap="square">
            <a:spAutoFit/>
          </a:bodyPr>
          <a:lstStyle/>
          <a:p>
            <a:r>
              <a:rPr lang="en-US" dirty="0"/>
              <a:t>HE Uniform MAE</a:t>
            </a:r>
          </a:p>
        </p:txBody>
      </p:sp>
    </p:spTree>
    <p:extLst>
      <p:ext uri="{BB962C8B-B14F-4D97-AF65-F5344CB8AC3E}">
        <p14:creationId xmlns:p14="http://schemas.microsoft.com/office/powerpoint/2010/main" val="3063650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9C0A-9415-8AF9-886C-091DD51E7ED9}"/>
              </a:ext>
            </a:extLst>
          </p:cNvPr>
          <p:cNvSpPr>
            <a:spLocks noGrp="1"/>
          </p:cNvSpPr>
          <p:nvPr>
            <p:ph type="title"/>
          </p:nvPr>
        </p:nvSpPr>
        <p:spPr>
          <a:xfrm>
            <a:off x="1099719" y="727175"/>
            <a:ext cx="2789903" cy="1081057"/>
          </a:xfrm>
        </p:spPr>
        <p:txBody>
          <a:bodyPr>
            <a:normAutofit/>
          </a:bodyPr>
          <a:lstStyle/>
          <a:p>
            <a:r>
              <a:rPr lang="en-US" dirty="0">
                <a:solidFill>
                  <a:srgbClr val="0070C0"/>
                </a:solidFill>
              </a:rPr>
              <a:t>Age Model prediction</a:t>
            </a:r>
          </a:p>
        </p:txBody>
      </p:sp>
      <p:sp>
        <p:nvSpPr>
          <p:cNvPr id="7" name="TextBox 6">
            <a:extLst>
              <a:ext uri="{FF2B5EF4-FFF2-40B4-BE49-F238E27FC236}">
                <a16:creationId xmlns:a16="http://schemas.microsoft.com/office/drawing/2014/main" id="{48E5F514-296D-6B6B-8E90-149A2F684639}"/>
              </a:ext>
            </a:extLst>
          </p:cNvPr>
          <p:cNvSpPr txBox="1"/>
          <p:nvPr/>
        </p:nvSpPr>
        <p:spPr>
          <a:xfrm>
            <a:off x="3315009" y="5158731"/>
            <a:ext cx="2544097" cy="646331"/>
          </a:xfrm>
          <a:prstGeom prst="rect">
            <a:avLst/>
          </a:prstGeom>
          <a:noFill/>
        </p:spPr>
        <p:txBody>
          <a:bodyPr wrap="square">
            <a:spAutoFit/>
          </a:bodyPr>
          <a:lstStyle/>
          <a:p>
            <a:r>
              <a:rPr lang="en-US" b="0" i="0" dirty="0">
                <a:solidFill>
                  <a:srgbClr val="FF0000"/>
                </a:solidFill>
                <a:effectLst/>
              </a:rPr>
              <a:t>Real | Predict</a:t>
            </a:r>
          </a:p>
          <a:p>
            <a:r>
              <a:rPr lang="en-US" b="0" i="0" dirty="0">
                <a:solidFill>
                  <a:srgbClr val="FF0000"/>
                </a:solidFill>
                <a:effectLst/>
              </a:rPr>
              <a:t>32   | </a:t>
            </a:r>
            <a:r>
              <a:rPr lang="en-US" dirty="0">
                <a:solidFill>
                  <a:srgbClr val="FF0000"/>
                </a:solidFill>
              </a:rPr>
              <a:t>45</a:t>
            </a:r>
            <a:r>
              <a:rPr lang="en-US" b="0" i="0" dirty="0">
                <a:solidFill>
                  <a:srgbClr val="FF0000"/>
                </a:solidFill>
                <a:effectLst/>
              </a:rPr>
              <a:t> </a:t>
            </a:r>
          </a:p>
        </p:txBody>
      </p:sp>
      <p:sp>
        <p:nvSpPr>
          <p:cNvPr id="13" name="TextBox 12">
            <a:extLst>
              <a:ext uri="{FF2B5EF4-FFF2-40B4-BE49-F238E27FC236}">
                <a16:creationId xmlns:a16="http://schemas.microsoft.com/office/drawing/2014/main" id="{F7EFB350-C3E3-8673-F1C9-E02C2BB24664}"/>
              </a:ext>
            </a:extLst>
          </p:cNvPr>
          <p:cNvSpPr txBox="1"/>
          <p:nvPr/>
        </p:nvSpPr>
        <p:spPr>
          <a:xfrm>
            <a:off x="6332896" y="5158731"/>
            <a:ext cx="2703630" cy="646331"/>
          </a:xfrm>
          <a:prstGeom prst="rect">
            <a:avLst/>
          </a:prstGeom>
          <a:noFill/>
        </p:spPr>
        <p:txBody>
          <a:bodyPr wrap="square">
            <a:spAutoFit/>
          </a:bodyPr>
          <a:lstStyle/>
          <a:p>
            <a:r>
              <a:rPr lang="en-US" b="0" i="0" dirty="0">
                <a:solidFill>
                  <a:schemeClr val="accent4">
                    <a:lumMod val="75000"/>
                  </a:schemeClr>
                </a:solidFill>
                <a:effectLst/>
              </a:rPr>
              <a:t>Real | Predict </a:t>
            </a:r>
          </a:p>
          <a:p>
            <a:r>
              <a:rPr lang="en-US" b="0" i="0" dirty="0">
                <a:solidFill>
                  <a:schemeClr val="accent4">
                    <a:lumMod val="75000"/>
                  </a:schemeClr>
                </a:solidFill>
                <a:effectLst/>
              </a:rPr>
              <a:t> </a:t>
            </a:r>
            <a:r>
              <a:rPr lang="en-US" dirty="0">
                <a:solidFill>
                  <a:schemeClr val="accent4">
                    <a:lumMod val="75000"/>
                  </a:schemeClr>
                </a:solidFill>
              </a:rPr>
              <a:t>34</a:t>
            </a:r>
            <a:r>
              <a:rPr lang="en-US" b="0" i="0" dirty="0">
                <a:solidFill>
                  <a:schemeClr val="accent4">
                    <a:lumMod val="75000"/>
                  </a:schemeClr>
                </a:solidFill>
                <a:effectLst/>
              </a:rPr>
              <a:t>   | </a:t>
            </a:r>
            <a:r>
              <a:rPr lang="en-US" dirty="0">
                <a:solidFill>
                  <a:schemeClr val="accent4">
                    <a:lumMod val="75000"/>
                  </a:schemeClr>
                </a:solidFill>
              </a:rPr>
              <a:t>40</a:t>
            </a:r>
            <a:r>
              <a:rPr lang="en-US" b="0" i="0" dirty="0">
                <a:solidFill>
                  <a:schemeClr val="accent4">
                    <a:lumMod val="75000"/>
                  </a:schemeClr>
                </a:solidFill>
                <a:effectLst/>
              </a:rPr>
              <a:t> </a:t>
            </a:r>
            <a:endParaRPr lang="en-US" dirty="0">
              <a:solidFill>
                <a:schemeClr val="accent4">
                  <a:lumMod val="75000"/>
                </a:schemeClr>
              </a:solidFill>
            </a:endParaRPr>
          </a:p>
        </p:txBody>
      </p:sp>
      <p:sp>
        <p:nvSpPr>
          <p:cNvPr id="17" name="TextBox 16">
            <a:extLst>
              <a:ext uri="{FF2B5EF4-FFF2-40B4-BE49-F238E27FC236}">
                <a16:creationId xmlns:a16="http://schemas.microsoft.com/office/drawing/2014/main" id="{8795FA33-A483-8808-1084-445C8C845D22}"/>
              </a:ext>
            </a:extLst>
          </p:cNvPr>
          <p:cNvSpPr txBox="1"/>
          <p:nvPr/>
        </p:nvSpPr>
        <p:spPr>
          <a:xfrm>
            <a:off x="9249695" y="5207495"/>
            <a:ext cx="6096000" cy="646331"/>
          </a:xfrm>
          <a:prstGeom prst="rect">
            <a:avLst/>
          </a:prstGeom>
          <a:noFill/>
        </p:spPr>
        <p:txBody>
          <a:bodyPr wrap="square">
            <a:spAutoFit/>
          </a:bodyPr>
          <a:lstStyle/>
          <a:p>
            <a:r>
              <a:rPr lang="en-US" b="0" i="0" dirty="0">
                <a:solidFill>
                  <a:srgbClr val="00B050"/>
                </a:solidFill>
                <a:effectLst/>
              </a:rPr>
              <a:t>Real | Predict</a:t>
            </a:r>
          </a:p>
          <a:p>
            <a:r>
              <a:rPr lang="en-US" dirty="0">
                <a:solidFill>
                  <a:srgbClr val="00B050"/>
                </a:solidFill>
              </a:rPr>
              <a:t>30</a:t>
            </a:r>
            <a:r>
              <a:rPr lang="en-US" b="0" i="0" dirty="0">
                <a:solidFill>
                  <a:srgbClr val="00B050"/>
                </a:solidFill>
                <a:effectLst/>
              </a:rPr>
              <a:t>   | </a:t>
            </a:r>
            <a:r>
              <a:rPr lang="en-US" dirty="0">
                <a:solidFill>
                  <a:srgbClr val="00B050"/>
                </a:solidFill>
              </a:rPr>
              <a:t>30</a:t>
            </a:r>
            <a:r>
              <a:rPr lang="en-US" b="0" i="0" dirty="0">
                <a:solidFill>
                  <a:srgbClr val="00B050"/>
                </a:solidFill>
                <a:effectLst/>
              </a:rPr>
              <a:t> </a:t>
            </a:r>
          </a:p>
        </p:txBody>
      </p:sp>
      <p:sp>
        <p:nvSpPr>
          <p:cNvPr id="22" name="TextBox 21">
            <a:extLst>
              <a:ext uri="{FF2B5EF4-FFF2-40B4-BE49-F238E27FC236}">
                <a16:creationId xmlns:a16="http://schemas.microsoft.com/office/drawing/2014/main" id="{FEFA1FFC-3E39-74F0-D14B-649CE2E9375C}"/>
              </a:ext>
            </a:extLst>
          </p:cNvPr>
          <p:cNvSpPr txBox="1"/>
          <p:nvPr/>
        </p:nvSpPr>
        <p:spPr>
          <a:xfrm>
            <a:off x="478076" y="5207495"/>
            <a:ext cx="2703630" cy="646331"/>
          </a:xfrm>
          <a:prstGeom prst="rect">
            <a:avLst/>
          </a:prstGeom>
          <a:noFill/>
        </p:spPr>
        <p:txBody>
          <a:bodyPr wrap="square">
            <a:spAutoFit/>
          </a:bodyPr>
          <a:lstStyle/>
          <a:p>
            <a:r>
              <a:rPr lang="en-US" b="0" i="0" dirty="0">
                <a:solidFill>
                  <a:srgbClr val="C00000"/>
                </a:solidFill>
                <a:effectLst/>
              </a:rPr>
              <a:t>Real | Predict</a:t>
            </a:r>
          </a:p>
          <a:p>
            <a:r>
              <a:rPr lang="en-US" dirty="0">
                <a:solidFill>
                  <a:srgbClr val="C00000"/>
                </a:solidFill>
              </a:rPr>
              <a:t>8</a:t>
            </a:r>
            <a:r>
              <a:rPr lang="en-US" b="0" i="0" dirty="0">
                <a:solidFill>
                  <a:srgbClr val="C00000"/>
                </a:solidFill>
                <a:effectLst/>
              </a:rPr>
              <a:t>     | </a:t>
            </a:r>
            <a:r>
              <a:rPr lang="en-US" dirty="0">
                <a:solidFill>
                  <a:srgbClr val="C00000"/>
                </a:solidFill>
              </a:rPr>
              <a:t>37</a:t>
            </a:r>
            <a:endParaRPr lang="en-US" b="0" i="0" dirty="0">
              <a:solidFill>
                <a:srgbClr val="C00000"/>
              </a:solidFill>
              <a:effectLst/>
            </a:endParaRPr>
          </a:p>
        </p:txBody>
      </p:sp>
      <p:pic>
        <p:nvPicPr>
          <p:cNvPr id="4" name="Picture 4" descr="No description available.">
            <a:extLst>
              <a:ext uri="{FF2B5EF4-FFF2-40B4-BE49-F238E27FC236}">
                <a16:creationId xmlns:a16="http://schemas.microsoft.com/office/drawing/2014/main" id="{AD08646C-4AD4-A649-CC7D-C5FD1D02E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413" y="298417"/>
            <a:ext cx="4572000" cy="13930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410C579B-E2D7-02CC-05F2-30AF4E9C1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7966" y="2809229"/>
            <a:ext cx="2011680" cy="201168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DE58ECA6-C52A-DE35-A7AB-EF2DF25D3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070" y="2784199"/>
            <a:ext cx="2011680" cy="20116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DD77A74-7E49-4BA4-F637-7D1064BACB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809229"/>
            <a:ext cx="2011680" cy="201168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B99BF3A-354D-D3A9-6987-0D88C91F50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8052" y="2784199"/>
            <a:ext cx="2011680" cy="201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0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19C8FD-CFB8-0C2F-3EE5-2AC1C94ABCC8}"/>
              </a:ext>
            </a:extLst>
          </p:cNvPr>
          <p:cNvSpPr txBox="1"/>
          <p:nvPr/>
        </p:nvSpPr>
        <p:spPr>
          <a:xfrm>
            <a:off x="1385699" y="874589"/>
            <a:ext cx="6097508" cy="769441"/>
          </a:xfrm>
          <a:prstGeom prst="rect">
            <a:avLst/>
          </a:prstGeom>
          <a:noFill/>
        </p:spPr>
        <p:txBody>
          <a:bodyPr wrap="square">
            <a:spAutoFit/>
          </a:bodyPr>
          <a:lstStyle/>
          <a:p>
            <a:r>
              <a:rPr lang="en-US" sz="4400" dirty="0">
                <a:solidFill>
                  <a:srgbClr val="0070C0"/>
                </a:solidFill>
              </a:rPr>
              <a:t>Flow Chart</a:t>
            </a:r>
            <a:endParaRPr lang="en-US" sz="4400" dirty="0"/>
          </a:p>
        </p:txBody>
      </p:sp>
      <p:pic>
        <p:nvPicPr>
          <p:cNvPr id="14340" name="Picture 4" descr="No description available.">
            <a:extLst>
              <a:ext uri="{FF2B5EF4-FFF2-40B4-BE49-F238E27FC236}">
                <a16:creationId xmlns:a16="http://schemas.microsoft.com/office/drawing/2014/main" id="{A7FA4343-180E-C91A-D582-6E52A38AE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59" y="2835882"/>
            <a:ext cx="11054281" cy="143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47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AF64F1-DF8E-60B0-288A-E4099952D44C}"/>
              </a:ext>
            </a:extLst>
          </p:cNvPr>
          <p:cNvSpPr>
            <a:spLocks noGrp="1"/>
          </p:cNvSpPr>
          <p:nvPr>
            <p:ph type="title"/>
          </p:nvPr>
        </p:nvSpPr>
        <p:spPr>
          <a:xfrm>
            <a:off x="563025" y="801608"/>
            <a:ext cx="2610480" cy="434300"/>
          </a:xfrm>
        </p:spPr>
        <p:txBody>
          <a:bodyPr>
            <a:noAutofit/>
          </a:bodyPr>
          <a:lstStyle/>
          <a:p>
            <a:pPr algn="ctr"/>
            <a:r>
              <a:rPr lang="en-US" dirty="0">
                <a:solidFill>
                  <a:srgbClr val="0070C0"/>
                </a:solidFill>
              </a:rPr>
              <a:t>Data sets</a:t>
            </a:r>
          </a:p>
        </p:txBody>
      </p:sp>
      <p:sp>
        <p:nvSpPr>
          <p:cNvPr id="36" name="TextBox 35">
            <a:extLst>
              <a:ext uri="{FF2B5EF4-FFF2-40B4-BE49-F238E27FC236}">
                <a16:creationId xmlns:a16="http://schemas.microsoft.com/office/drawing/2014/main" id="{FDDB2CC3-C5E2-E4ED-A12B-4E2CC54F1061}"/>
              </a:ext>
            </a:extLst>
          </p:cNvPr>
          <p:cNvSpPr txBox="1"/>
          <p:nvPr/>
        </p:nvSpPr>
        <p:spPr>
          <a:xfrm>
            <a:off x="6753317" y="3207970"/>
            <a:ext cx="5064489" cy="400110"/>
          </a:xfrm>
          <a:prstGeom prst="rect">
            <a:avLst/>
          </a:prstGeom>
          <a:noFill/>
        </p:spPr>
        <p:txBody>
          <a:bodyPr wrap="square">
            <a:spAutoFit/>
          </a:bodyPr>
          <a:lstStyle/>
          <a:p>
            <a:r>
              <a:rPr lang="en-US" sz="2000" dirty="0"/>
              <a:t>Age_Gender_Ethnicity_Filename.jpg.chip.jpg</a:t>
            </a:r>
          </a:p>
        </p:txBody>
      </p:sp>
      <p:pic>
        <p:nvPicPr>
          <p:cNvPr id="38" name="Picture 37">
            <a:extLst>
              <a:ext uri="{FF2B5EF4-FFF2-40B4-BE49-F238E27FC236}">
                <a16:creationId xmlns:a16="http://schemas.microsoft.com/office/drawing/2014/main" id="{ABB61616-60D0-B382-CED7-94FAA549EB7D}"/>
              </a:ext>
            </a:extLst>
          </p:cNvPr>
          <p:cNvPicPr>
            <a:picLocks noChangeAspect="1"/>
          </p:cNvPicPr>
          <p:nvPr/>
        </p:nvPicPr>
        <p:blipFill>
          <a:blip r:embed="rId2"/>
          <a:stretch>
            <a:fillRect/>
          </a:stretch>
        </p:blipFill>
        <p:spPr>
          <a:xfrm>
            <a:off x="9498071" y="3627031"/>
            <a:ext cx="1830059" cy="2054939"/>
          </a:xfrm>
          <a:prstGeom prst="rect">
            <a:avLst/>
          </a:prstGeom>
        </p:spPr>
      </p:pic>
      <p:pic>
        <p:nvPicPr>
          <p:cNvPr id="40" name="Picture 39">
            <a:extLst>
              <a:ext uri="{FF2B5EF4-FFF2-40B4-BE49-F238E27FC236}">
                <a16:creationId xmlns:a16="http://schemas.microsoft.com/office/drawing/2014/main" id="{33C990BD-8642-8252-86C2-583586CAC279}"/>
              </a:ext>
            </a:extLst>
          </p:cNvPr>
          <p:cNvPicPr>
            <a:picLocks noChangeAspect="1"/>
          </p:cNvPicPr>
          <p:nvPr/>
        </p:nvPicPr>
        <p:blipFill>
          <a:blip r:embed="rId3"/>
          <a:stretch>
            <a:fillRect/>
          </a:stretch>
        </p:blipFill>
        <p:spPr>
          <a:xfrm>
            <a:off x="7120987" y="3700680"/>
            <a:ext cx="1775816" cy="1990139"/>
          </a:xfrm>
          <a:prstGeom prst="rect">
            <a:avLst/>
          </a:prstGeom>
        </p:spPr>
      </p:pic>
      <p:sp>
        <p:nvSpPr>
          <p:cNvPr id="42" name="TextBox 41">
            <a:extLst>
              <a:ext uri="{FF2B5EF4-FFF2-40B4-BE49-F238E27FC236}">
                <a16:creationId xmlns:a16="http://schemas.microsoft.com/office/drawing/2014/main" id="{0A7FD999-3D43-6A44-3100-A59523E6B171}"/>
              </a:ext>
            </a:extLst>
          </p:cNvPr>
          <p:cNvSpPr txBox="1"/>
          <p:nvPr/>
        </p:nvSpPr>
        <p:spPr>
          <a:xfrm>
            <a:off x="9262566" y="5698198"/>
            <a:ext cx="2929434" cy="646331"/>
          </a:xfrm>
          <a:prstGeom prst="rect">
            <a:avLst/>
          </a:prstGeom>
          <a:noFill/>
        </p:spPr>
        <p:txBody>
          <a:bodyPr wrap="square">
            <a:spAutoFit/>
          </a:bodyPr>
          <a:lstStyle/>
          <a:p>
            <a:r>
              <a:rPr lang="en-US" sz="1800" dirty="0"/>
              <a:t>Age = 32</a:t>
            </a:r>
          </a:p>
          <a:p>
            <a:r>
              <a:rPr lang="en-US" dirty="0"/>
              <a:t>Gender = 1 -&gt; Female</a:t>
            </a:r>
          </a:p>
        </p:txBody>
      </p:sp>
      <p:sp>
        <p:nvSpPr>
          <p:cNvPr id="44" name="TextBox 43">
            <a:extLst>
              <a:ext uri="{FF2B5EF4-FFF2-40B4-BE49-F238E27FC236}">
                <a16:creationId xmlns:a16="http://schemas.microsoft.com/office/drawing/2014/main" id="{EF476710-D2B4-79D5-AA66-000359A003DA}"/>
              </a:ext>
            </a:extLst>
          </p:cNvPr>
          <p:cNvSpPr txBox="1"/>
          <p:nvPr/>
        </p:nvSpPr>
        <p:spPr>
          <a:xfrm>
            <a:off x="6854234" y="5700921"/>
            <a:ext cx="2721077" cy="646331"/>
          </a:xfrm>
          <a:prstGeom prst="rect">
            <a:avLst/>
          </a:prstGeom>
          <a:noFill/>
        </p:spPr>
        <p:txBody>
          <a:bodyPr wrap="square">
            <a:spAutoFit/>
          </a:bodyPr>
          <a:lstStyle/>
          <a:p>
            <a:r>
              <a:rPr lang="en-US" sz="1800" dirty="0"/>
              <a:t>Age = </a:t>
            </a:r>
            <a:r>
              <a:rPr lang="en-US" dirty="0"/>
              <a:t>25</a:t>
            </a:r>
          </a:p>
          <a:p>
            <a:r>
              <a:rPr lang="en-US" dirty="0"/>
              <a:t>Gender = 0 -&gt; Male</a:t>
            </a:r>
          </a:p>
        </p:txBody>
      </p:sp>
      <p:sp>
        <p:nvSpPr>
          <p:cNvPr id="46" name="TextBox 45">
            <a:extLst>
              <a:ext uri="{FF2B5EF4-FFF2-40B4-BE49-F238E27FC236}">
                <a16:creationId xmlns:a16="http://schemas.microsoft.com/office/drawing/2014/main" id="{C2B364F2-6BC9-965C-8D3F-7BA4873C1EF1}"/>
              </a:ext>
            </a:extLst>
          </p:cNvPr>
          <p:cNvSpPr txBox="1"/>
          <p:nvPr/>
        </p:nvSpPr>
        <p:spPr>
          <a:xfrm>
            <a:off x="768297" y="3241216"/>
            <a:ext cx="5434738" cy="1938992"/>
          </a:xfrm>
          <a:prstGeom prst="rect">
            <a:avLst/>
          </a:prstGeom>
          <a:noFill/>
        </p:spPr>
        <p:txBody>
          <a:bodyPr wrap="square">
            <a:spAutoFit/>
          </a:bodyPr>
          <a:lstStyle/>
          <a:p>
            <a:r>
              <a:rPr lang="en-US" sz="2400" b="0" i="0" dirty="0">
                <a:effectLst/>
                <a:latin typeface="Inter"/>
              </a:rPr>
              <a:t>UTK Face downloaded from Kaggle</a:t>
            </a:r>
          </a:p>
          <a:p>
            <a:r>
              <a:rPr lang="en-US" sz="2400" b="0" i="0" dirty="0">
                <a:effectLst/>
                <a:latin typeface="Inter"/>
              </a:rPr>
              <a:t>Cont</a:t>
            </a:r>
            <a:r>
              <a:rPr lang="en-US" sz="2400" dirty="0">
                <a:latin typeface="Inter"/>
              </a:rPr>
              <a:t>ent: Face images</a:t>
            </a:r>
            <a:endParaRPr lang="en-US" sz="2400" b="0" i="0" dirty="0">
              <a:effectLst/>
              <a:latin typeface="Inter"/>
            </a:endParaRPr>
          </a:p>
          <a:p>
            <a:r>
              <a:rPr lang="en-US" sz="2400" b="0" i="0" dirty="0">
                <a:effectLst/>
                <a:latin typeface="Inter"/>
              </a:rPr>
              <a:t>Age range: 0 to 116</a:t>
            </a:r>
          </a:p>
          <a:p>
            <a:r>
              <a:rPr lang="en-US" sz="2400" dirty="0">
                <a:latin typeface="Inter"/>
              </a:rPr>
              <a:t>Gender: Male and Female</a:t>
            </a:r>
            <a:endParaRPr lang="en-US" sz="2400" b="0" i="0" dirty="0">
              <a:effectLst/>
              <a:latin typeface="Inter"/>
            </a:endParaRPr>
          </a:p>
          <a:p>
            <a:r>
              <a:rPr lang="en-US" sz="2400" dirty="0"/>
              <a:t>Number of images : 23,708 images</a:t>
            </a:r>
          </a:p>
        </p:txBody>
      </p:sp>
      <p:sp>
        <p:nvSpPr>
          <p:cNvPr id="50" name="AutoShape 2" descr="No description available.">
            <a:extLst>
              <a:ext uri="{FF2B5EF4-FFF2-40B4-BE49-F238E27FC236}">
                <a16:creationId xmlns:a16="http://schemas.microsoft.com/office/drawing/2014/main" id="{A2F177C9-8197-3044-E8D2-D38B9FDB2037}"/>
              </a:ext>
            </a:extLst>
          </p:cNvPr>
          <p:cNvSpPr>
            <a:spLocks noChangeAspect="1" noChangeArrowheads="1"/>
          </p:cNvSpPr>
          <p:nvPr/>
        </p:nvSpPr>
        <p:spPr bwMode="auto">
          <a:xfrm>
            <a:off x="12291005" y="219356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ABA47C14-305A-D1A9-D2A3-1FCC329753C7}"/>
              </a:ext>
            </a:extLst>
          </p:cNvPr>
          <p:cNvSpPr txBox="1"/>
          <p:nvPr/>
        </p:nvSpPr>
        <p:spPr>
          <a:xfrm>
            <a:off x="563025" y="5681970"/>
            <a:ext cx="6557962" cy="369332"/>
          </a:xfrm>
          <a:prstGeom prst="rect">
            <a:avLst/>
          </a:prstGeom>
          <a:noFill/>
        </p:spPr>
        <p:txBody>
          <a:bodyPr wrap="square">
            <a:spAutoFit/>
          </a:bodyPr>
          <a:lstStyle/>
          <a:p>
            <a:r>
              <a:rPr lang="en-US" dirty="0"/>
              <a:t>https://www.kaggle.com/datasets/jangedoo/utkface-new</a:t>
            </a:r>
          </a:p>
        </p:txBody>
      </p:sp>
      <p:pic>
        <p:nvPicPr>
          <p:cNvPr id="1026" name="Picture 2" descr="logo">
            <a:extLst>
              <a:ext uri="{FF2B5EF4-FFF2-40B4-BE49-F238E27FC236}">
                <a16:creationId xmlns:a16="http://schemas.microsoft.com/office/drawing/2014/main" id="{AD3DF3A4-570B-9711-159B-F7ADCD8C4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297" y="1390252"/>
            <a:ext cx="2775820" cy="16685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82FCA78-AC25-E24E-20F7-AA979973064E}"/>
              </a:ext>
            </a:extLst>
          </p:cNvPr>
          <p:cNvSpPr txBox="1"/>
          <p:nvPr/>
        </p:nvSpPr>
        <p:spPr>
          <a:xfrm>
            <a:off x="693226" y="6530864"/>
            <a:ext cx="6297560" cy="369332"/>
          </a:xfrm>
          <a:prstGeom prst="rect">
            <a:avLst/>
          </a:prstGeom>
          <a:noFill/>
        </p:spPr>
        <p:txBody>
          <a:bodyPr wrap="square">
            <a:spAutoFit/>
          </a:bodyPr>
          <a:lstStyle/>
          <a:p>
            <a:r>
              <a:rPr lang="en-US" b="0" i="0" dirty="0">
                <a:effectLst/>
                <a:latin typeface="system-ui"/>
              </a:rPr>
              <a:t>Source: </a:t>
            </a:r>
            <a:r>
              <a:rPr lang="en-US" b="0" i="0" u="none" strike="noStrike" dirty="0">
                <a:effectLst/>
                <a:latin typeface="system-ui"/>
              </a:rPr>
              <a:t>https://susanqq.github.io/UTKFace/</a:t>
            </a:r>
            <a:r>
              <a:rPr lang="en-US" b="0" i="0" dirty="0">
                <a:effectLst/>
                <a:latin typeface="system-ui"/>
              </a:rPr>
              <a:t>.</a:t>
            </a:r>
            <a:endParaRPr lang="en-US" dirty="0"/>
          </a:p>
        </p:txBody>
      </p:sp>
      <p:pic>
        <p:nvPicPr>
          <p:cNvPr id="1028" name="Picture 4" descr="Kaggle, logo, logos icon - Free download on Iconfinder">
            <a:extLst>
              <a:ext uri="{FF2B5EF4-FFF2-40B4-BE49-F238E27FC236}">
                <a16:creationId xmlns:a16="http://schemas.microsoft.com/office/drawing/2014/main" id="{535CAB8F-43A5-EA87-ABBE-B47B236572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0498" y="1510130"/>
            <a:ext cx="1588922" cy="158892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F52482F-6F41-67CF-5B81-0875546D433D}"/>
              </a:ext>
            </a:extLst>
          </p:cNvPr>
          <p:cNvSpPr txBox="1"/>
          <p:nvPr/>
        </p:nvSpPr>
        <p:spPr>
          <a:xfrm>
            <a:off x="5189620" y="6551066"/>
            <a:ext cx="6557962" cy="369332"/>
          </a:xfrm>
          <a:prstGeom prst="rect">
            <a:avLst/>
          </a:prstGeom>
          <a:noFill/>
        </p:spPr>
        <p:txBody>
          <a:bodyPr wrap="square">
            <a:spAutoFit/>
          </a:bodyPr>
          <a:lstStyle/>
          <a:p>
            <a:r>
              <a:rPr lang="en-US" dirty="0"/>
              <a:t>https://www.iconfinder.com/icons/4373210/kaggle_logo_logos_icon</a:t>
            </a:r>
          </a:p>
        </p:txBody>
      </p:sp>
      <p:sp>
        <p:nvSpPr>
          <p:cNvPr id="3" name="TextBox 2">
            <a:extLst>
              <a:ext uri="{FF2B5EF4-FFF2-40B4-BE49-F238E27FC236}">
                <a16:creationId xmlns:a16="http://schemas.microsoft.com/office/drawing/2014/main" id="{26009686-1080-B4D6-843A-29CBD7DC5D65}"/>
              </a:ext>
            </a:extLst>
          </p:cNvPr>
          <p:cNvSpPr txBox="1"/>
          <p:nvPr/>
        </p:nvSpPr>
        <p:spPr>
          <a:xfrm>
            <a:off x="6854234" y="2358806"/>
            <a:ext cx="6297384" cy="646331"/>
          </a:xfrm>
          <a:prstGeom prst="rect">
            <a:avLst/>
          </a:prstGeom>
          <a:noFill/>
        </p:spPr>
        <p:txBody>
          <a:bodyPr wrap="square">
            <a:spAutoFit/>
          </a:bodyPr>
          <a:lstStyle/>
          <a:p>
            <a:r>
              <a:rPr lang="en-US" dirty="0"/>
              <a:t>Number of files per gender: 25</a:t>
            </a:r>
          </a:p>
          <a:p>
            <a:r>
              <a:rPr lang="en-US" dirty="0"/>
              <a:t>Age range: 1-79</a:t>
            </a:r>
          </a:p>
        </p:txBody>
      </p:sp>
      <p:pic>
        <p:nvPicPr>
          <p:cNvPr id="8" name="Picture 7">
            <a:extLst>
              <a:ext uri="{FF2B5EF4-FFF2-40B4-BE49-F238E27FC236}">
                <a16:creationId xmlns:a16="http://schemas.microsoft.com/office/drawing/2014/main" id="{4AF912AF-F48D-48E6-B380-1B9308A1BC98}"/>
              </a:ext>
            </a:extLst>
          </p:cNvPr>
          <p:cNvPicPr>
            <a:picLocks noChangeAspect="1"/>
          </p:cNvPicPr>
          <p:nvPr/>
        </p:nvPicPr>
        <p:blipFill>
          <a:blip r:embed="rId6"/>
          <a:stretch>
            <a:fillRect/>
          </a:stretch>
        </p:blipFill>
        <p:spPr>
          <a:xfrm>
            <a:off x="6854234" y="702490"/>
            <a:ext cx="5029200" cy="1086642"/>
          </a:xfrm>
          <a:prstGeom prst="rect">
            <a:avLst/>
          </a:prstGeom>
        </p:spPr>
      </p:pic>
    </p:spTree>
    <p:extLst>
      <p:ext uri="{BB962C8B-B14F-4D97-AF65-F5344CB8AC3E}">
        <p14:creationId xmlns:p14="http://schemas.microsoft.com/office/powerpoint/2010/main" val="3502807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E0ABFE-D417-E78C-463E-C3C039267741}"/>
              </a:ext>
            </a:extLst>
          </p:cNvPr>
          <p:cNvSpPr txBox="1"/>
          <p:nvPr/>
        </p:nvSpPr>
        <p:spPr>
          <a:xfrm>
            <a:off x="431528" y="1340504"/>
            <a:ext cx="5227399" cy="1200329"/>
          </a:xfrm>
          <a:prstGeom prst="rect">
            <a:avLst/>
          </a:prstGeom>
          <a:noFill/>
        </p:spPr>
        <p:txBody>
          <a:bodyPr wrap="square" rtlCol="0">
            <a:spAutoFit/>
          </a:bodyPr>
          <a:lstStyle/>
          <a:p>
            <a:r>
              <a:rPr lang="en-US" dirty="0"/>
              <a:t>If the number of Images for each gender did not reach the maximum count (25) perform an augmentation</a:t>
            </a:r>
          </a:p>
          <a:p>
            <a:endParaRPr lang="en-US" dirty="0"/>
          </a:p>
          <a:p>
            <a:r>
              <a:rPr lang="en-US" dirty="0"/>
              <a:t>Total Samples: 3950</a:t>
            </a:r>
          </a:p>
        </p:txBody>
      </p:sp>
      <p:sp>
        <p:nvSpPr>
          <p:cNvPr id="12" name="TextBox 11">
            <a:extLst>
              <a:ext uri="{FF2B5EF4-FFF2-40B4-BE49-F238E27FC236}">
                <a16:creationId xmlns:a16="http://schemas.microsoft.com/office/drawing/2014/main" id="{476E1004-885C-76E2-24F8-1CB156E0133E}"/>
              </a:ext>
            </a:extLst>
          </p:cNvPr>
          <p:cNvSpPr txBox="1"/>
          <p:nvPr/>
        </p:nvSpPr>
        <p:spPr>
          <a:xfrm>
            <a:off x="431528" y="522690"/>
            <a:ext cx="8390401" cy="769441"/>
          </a:xfrm>
          <a:prstGeom prst="rect">
            <a:avLst/>
          </a:prstGeom>
          <a:noFill/>
        </p:spPr>
        <p:txBody>
          <a:bodyPr wrap="square">
            <a:spAutoFit/>
          </a:bodyPr>
          <a:lstStyle/>
          <a:p>
            <a:r>
              <a:rPr lang="en-US" sz="4400" dirty="0">
                <a:solidFill>
                  <a:srgbClr val="0070C0"/>
                </a:solidFill>
                <a:latin typeface="+mj-lt"/>
              </a:rPr>
              <a:t>Image Augmentation</a:t>
            </a:r>
          </a:p>
        </p:txBody>
      </p:sp>
      <p:sp>
        <p:nvSpPr>
          <p:cNvPr id="14" name="TextBox 13">
            <a:extLst>
              <a:ext uri="{FF2B5EF4-FFF2-40B4-BE49-F238E27FC236}">
                <a16:creationId xmlns:a16="http://schemas.microsoft.com/office/drawing/2014/main" id="{E848B11C-25A4-6929-8FAB-C7293356F63F}"/>
              </a:ext>
            </a:extLst>
          </p:cNvPr>
          <p:cNvSpPr txBox="1"/>
          <p:nvPr/>
        </p:nvSpPr>
        <p:spPr>
          <a:xfrm>
            <a:off x="1557880" y="5947465"/>
            <a:ext cx="1759974" cy="369332"/>
          </a:xfrm>
          <a:prstGeom prst="rect">
            <a:avLst/>
          </a:prstGeom>
          <a:noFill/>
        </p:spPr>
        <p:txBody>
          <a:bodyPr wrap="square">
            <a:spAutoFit/>
          </a:bodyPr>
          <a:lstStyle/>
          <a:p>
            <a:r>
              <a:rPr lang="en-US" dirty="0"/>
              <a:t>Max value = 1</a:t>
            </a:r>
          </a:p>
        </p:txBody>
      </p:sp>
      <p:sp>
        <p:nvSpPr>
          <p:cNvPr id="28" name="TextBox 27">
            <a:extLst>
              <a:ext uri="{FF2B5EF4-FFF2-40B4-BE49-F238E27FC236}">
                <a16:creationId xmlns:a16="http://schemas.microsoft.com/office/drawing/2014/main" id="{0E63DC64-80D8-B939-1C3C-E89A7925428E}"/>
              </a:ext>
            </a:extLst>
          </p:cNvPr>
          <p:cNvSpPr txBox="1"/>
          <p:nvPr/>
        </p:nvSpPr>
        <p:spPr>
          <a:xfrm>
            <a:off x="7836310" y="6259505"/>
            <a:ext cx="1759974" cy="369332"/>
          </a:xfrm>
          <a:prstGeom prst="rect">
            <a:avLst/>
          </a:prstGeom>
          <a:noFill/>
        </p:spPr>
        <p:txBody>
          <a:bodyPr wrap="square">
            <a:spAutoFit/>
          </a:bodyPr>
          <a:lstStyle/>
          <a:p>
            <a:r>
              <a:rPr lang="en-US" dirty="0"/>
              <a:t>Max value = 90</a:t>
            </a:r>
          </a:p>
        </p:txBody>
      </p:sp>
      <p:pic>
        <p:nvPicPr>
          <p:cNvPr id="4" name="Picture 3">
            <a:extLst>
              <a:ext uri="{FF2B5EF4-FFF2-40B4-BE49-F238E27FC236}">
                <a16:creationId xmlns:a16="http://schemas.microsoft.com/office/drawing/2014/main" id="{84D85B1F-A32F-E881-1E7E-9E2103A7CBD1}"/>
              </a:ext>
            </a:extLst>
          </p:cNvPr>
          <p:cNvPicPr>
            <a:picLocks noChangeAspect="1"/>
          </p:cNvPicPr>
          <p:nvPr/>
        </p:nvPicPr>
        <p:blipFill>
          <a:blip r:embed="rId2"/>
          <a:stretch>
            <a:fillRect/>
          </a:stretch>
        </p:blipFill>
        <p:spPr>
          <a:xfrm>
            <a:off x="6959808" y="215032"/>
            <a:ext cx="5029200" cy="873125"/>
          </a:xfrm>
          <a:prstGeom prst="rect">
            <a:avLst/>
          </a:prstGeom>
        </p:spPr>
      </p:pic>
      <p:pic>
        <p:nvPicPr>
          <p:cNvPr id="1026" name="Picture 2">
            <a:extLst>
              <a:ext uri="{FF2B5EF4-FFF2-40B4-BE49-F238E27FC236}">
                <a16:creationId xmlns:a16="http://schemas.microsoft.com/office/drawing/2014/main" id="{4D9D7C58-4D92-8C44-03D8-796BE6673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28" y="3032293"/>
            <a:ext cx="3758387" cy="277181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icture containing screenshot, text, pattern, line&#10;&#10;Description automatically generated">
            <a:extLst>
              <a:ext uri="{FF2B5EF4-FFF2-40B4-BE49-F238E27FC236}">
                <a16:creationId xmlns:a16="http://schemas.microsoft.com/office/drawing/2014/main" id="{45BF4605-01AE-3AEF-3DDF-DC260B3C8B0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46477" y="2205528"/>
            <a:ext cx="7442531" cy="4111269"/>
          </a:xfrm>
          <a:prstGeom prst="rect">
            <a:avLst/>
          </a:prstGeom>
          <a:noFill/>
          <a:ln>
            <a:noFill/>
          </a:ln>
        </p:spPr>
      </p:pic>
    </p:spTree>
    <p:extLst>
      <p:ext uri="{BB962C8B-B14F-4D97-AF65-F5344CB8AC3E}">
        <p14:creationId xmlns:p14="http://schemas.microsoft.com/office/powerpoint/2010/main" val="209794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9D86-0B03-5AAD-1CC0-53EE8E2B6307}"/>
              </a:ext>
            </a:extLst>
          </p:cNvPr>
          <p:cNvSpPr>
            <a:spLocks noGrp="1"/>
          </p:cNvSpPr>
          <p:nvPr>
            <p:ph type="title"/>
          </p:nvPr>
        </p:nvSpPr>
        <p:spPr>
          <a:xfrm>
            <a:off x="1143000" y="609600"/>
            <a:ext cx="5179142" cy="1356360"/>
          </a:xfrm>
        </p:spPr>
        <p:txBody>
          <a:bodyPr/>
          <a:lstStyle/>
          <a:p>
            <a:r>
              <a:rPr lang="en-US" dirty="0">
                <a:solidFill>
                  <a:srgbClr val="0070C0"/>
                </a:solidFill>
              </a:rPr>
              <a:t>Image Normalization</a:t>
            </a:r>
          </a:p>
        </p:txBody>
      </p:sp>
      <p:pic>
        <p:nvPicPr>
          <p:cNvPr id="5" name="Picture 4">
            <a:extLst>
              <a:ext uri="{FF2B5EF4-FFF2-40B4-BE49-F238E27FC236}">
                <a16:creationId xmlns:a16="http://schemas.microsoft.com/office/drawing/2014/main" id="{68585237-F926-1112-6329-340E35E500A7}"/>
              </a:ext>
            </a:extLst>
          </p:cNvPr>
          <p:cNvPicPr>
            <a:picLocks noChangeAspect="1"/>
          </p:cNvPicPr>
          <p:nvPr/>
        </p:nvPicPr>
        <p:blipFill>
          <a:blip r:embed="rId2"/>
          <a:stretch>
            <a:fillRect/>
          </a:stretch>
        </p:blipFill>
        <p:spPr>
          <a:xfrm>
            <a:off x="1579015" y="3481304"/>
            <a:ext cx="1797106" cy="807396"/>
          </a:xfrm>
          <a:prstGeom prst="rect">
            <a:avLst/>
          </a:prstGeom>
        </p:spPr>
      </p:pic>
      <p:sp>
        <p:nvSpPr>
          <p:cNvPr id="6" name="TextBox 5">
            <a:extLst>
              <a:ext uri="{FF2B5EF4-FFF2-40B4-BE49-F238E27FC236}">
                <a16:creationId xmlns:a16="http://schemas.microsoft.com/office/drawing/2014/main" id="{F8F79170-C62B-E804-353D-B77E0143D921}"/>
              </a:ext>
            </a:extLst>
          </p:cNvPr>
          <p:cNvSpPr txBox="1"/>
          <p:nvPr/>
        </p:nvSpPr>
        <p:spPr>
          <a:xfrm>
            <a:off x="1173480" y="1649560"/>
            <a:ext cx="6096000" cy="1323439"/>
          </a:xfrm>
          <a:prstGeom prst="rect">
            <a:avLst/>
          </a:prstGeom>
          <a:noFill/>
        </p:spPr>
        <p:txBody>
          <a:bodyPr wrap="square" rtlCol="0">
            <a:spAutoFit/>
          </a:bodyPr>
          <a:lstStyle/>
          <a:p>
            <a:r>
              <a:rPr lang="en-US" sz="2000" dirty="0"/>
              <a:t>Normalize the image to be used for Dataset’s features by divide all of pixel values by 255</a:t>
            </a:r>
          </a:p>
          <a:p>
            <a:pPr marL="342900" indent="-342900">
              <a:buFontTx/>
              <a:buChar char="-"/>
            </a:pPr>
            <a:r>
              <a:rPr lang="en-US" sz="2000" dirty="0"/>
              <a:t>Faster processing time </a:t>
            </a:r>
          </a:p>
          <a:p>
            <a:pPr marL="342900" indent="-342900">
              <a:buFontTx/>
              <a:buChar char="-"/>
            </a:pPr>
            <a:r>
              <a:rPr lang="en-US" sz="2000" dirty="0"/>
              <a:t>better accuracy</a:t>
            </a:r>
          </a:p>
        </p:txBody>
      </p:sp>
      <p:sp>
        <p:nvSpPr>
          <p:cNvPr id="10" name="TextBox 9">
            <a:extLst>
              <a:ext uri="{FF2B5EF4-FFF2-40B4-BE49-F238E27FC236}">
                <a16:creationId xmlns:a16="http://schemas.microsoft.com/office/drawing/2014/main" id="{36E579DD-013C-4828-CC36-A3B69757187D}"/>
              </a:ext>
            </a:extLst>
          </p:cNvPr>
          <p:cNvSpPr txBox="1"/>
          <p:nvPr/>
        </p:nvSpPr>
        <p:spPr>
          <a:xfrm>
            <a:off x="940651" y="4568875"/>
            <a:ext cx="3287217" cy="646331"/>
          </a:xfrm>
          <a:prstGeom prst="rect">
            <a:avLst/>
          </a:prstGeom>
          <a:noFill/>
        </p:spPr>
        <p:txBody>
          <a:bodyPr wrap="square">
            <a:spAutoFit/>
          </a:bodyPr>
          <a:lstStyle/>
          <a:p>
            <a:pPr algn="ctr"/>
            <a:r>
              <a:rPr lang="en-US" dirty="0"/>
              <a:t>A part of pixel values before </a:t>
            </a:r>
          </a:p>
          <a:p>
            <a:pPr algn="ctr"/>
            <a:r>
              <a:rPr lang="en-US" dirty="0"/>
              <a:t>Normalization</a:t>
            </a:r>
          </a:p>
        </p:txBody>
      </p:sp>
      <p:pic>
        <p:nvPicPr>
          <p:cNvPr id="12" name="Picture 11">
            <a:extLst>
              <a:ext uri="{FF2B5EF4-FFF2-40B4-BE49-F238E27FC236}">
                <a16:creationId xmlns:a16="http://schemas.microsoft.com/office/drawing/2014/main" id="{8E9FC72D-394B-DBDB-5690-EBE524660CEC}"/>
              </a:ext>
            </a:extLst>
          </p:cNvPr>
          <p:cNvPicPr>
            <a:picLocks noChangeAspect="1"/>
          </p:cNvPicPr>
          <p:nvPr/>
        </p:nvPicPr>
        <p:blipFill>
          <a:blip r:embed="rId3"/>
          <a:stretch>
            <a:fillRect/>
          </a:stretch>
        </p:blipFill>
        <p:spPr>
          <a:xfrm>
            <a:off x="6840569" y="3520857"/>
            <a:ext cx="3552009" cy="728290"/>
          </a:xfrm>
          <a:prstGeom prst="rect">
            <a:avLst/>
          </a:prstGeom>
        </p:spPr>
      </p:pic>
      <p:sp>
        <p:nvSpPr>
          <p:cNvPr id="16" name="TextBox 15">
            <a:extLst>
              <a:ext uri="{FF2B5EF4-FFF2-40B4-BE49-F238E27FC236}">
                <a16:creationId xmlns:a16="http://schemas.microsoft.com/office/drawing/2014/main" id="{D4291246-071F-B8C2-5A00-9A4BDD102B10}"/>
              </a:ext>
            </a:extLst>
          </p:cNvPr>
          <p:cNvSpPr txBox="1"/>
          <p:nvPr/>
        </p:nvSpPr>
        <p:spPr>
          <a:xfrm>
            <a:off x="5494947" y="4573847"/>
            <a:ext cx="6096000" cy="646331"/>
          </a:xfrm>
          <a:prstGeom prst="rect">
            <a:avLst/>
          </a:prstGeom>
          <a:noFill/>
        </p:spPr>
        <p:txBody>
          <a:bodyPr wrap="square">
            <a:spAutoFit/>
          </a:bodyPr>
          <a:lstStyle/>
          <a:p>
            <a:pPr algn="ctr"/>
            <a:r>
              <a:rPr lang="en-US" dirty="0"/>
              <a:t>A part of pixel values After </a:t>
            </a:r>
          </a:p>
          <a:p>
            <a:pPr algn="ctr"/>
            <a:r>
              <a:rPr lang="en-US" dirty="0"/>
              <a:t>Normalization</a:t>
            </a:r>
          </a:p>
        </p:txBody>
      </p:sp>
      <p:sp>
        <p:nvSpPr>
          <p:cNvPr id="21" name="Arrow: Right 20">
            <a:extLst>
              <a:ext uri="{FF2B5EF4-FFF2-40B4-BE49-F238E27FC236}">
                <a16:creationId xmlns:a16="http://schemas.microsoft.com/office/drawing/2014/main" id="{9A845DED-52F1-8945-F434-826E0DA9157B}"/>
              </a:ext>
            </a:extLst>
          </p:cNvPr>
          <p:cNvSpPr/>
          <p:nvPr/>
        </p:nvSpPr>
        <p:spPr>
          <a:xfrm>
            <a:off x="4763332" y="3711090"/>
            <a:ext cx="1079771" cy="807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A4DC660-2915-157A-2DC3-11048419CF93}"/>
              </a:ext>
            </a:extLst>
          </p:cNvPr>
          <p:cNvPicPr>
            <a:picLocks noChangeAspect="1"/>
          </p:cNvPicPr>
          <p:nvPr/>
        </p:nvPicPr>
        <p:blipFill>
          <a:blip r:embed="rId4"/>
          <a:stretch>
            <a:fillRect/>
          </a:stretch>
        </p:blipFill>
        <p:spPr>
          <a:xfrm>
            <a:off x="6840569" y="453404"/>
            <a:ext cx="5029200" cy="916251"/>
          </a:xfrm>
          <a:prstGeom prst="rect">
            <a:avLst/>
          </a:prstGeom>
        </p:spPr>
      </p:pic>
    </p:spTree>
    <p:extLst>
      <p:ext uri="{BB962C8B-B14F-4D97-AF65-F5344CB8AC3E}">
        <p14:creationId xmlns:p14="http://schemas.microsoft.com/office/powerpoint/2010/main" val="115570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2D3F-A3CA-B1C1-C21D-102088718323}"/>
              </a:ext>
            </a:extLst>
          </p:cNvPr>
          <p:cNvSpPr>
            <a:spLocks noGrp="1"/>
          </p:cNvSpPr>
          <p:nvPr>
            <p:ph type="title"/>
          </p:nvPr>
        </p:nvSpPr>
        <p:spPr>
          <a:xfrm>
            <a:off x="643830" y="200009"/>
            <a:ext cx="10364451" cy="1596177"/>
          </a:xfrm>
        </p:spPr>
        <p:txBody>
          <a:bodyPr/>
          <a:lstStyle/>
          <a:p>
            <a:pPr algn="l"/>
            <a:r>
              <a:rPr lang="en-US" dirty="0">
                <a:solidFill>
                  <a:srgbClr val="0070C0"/>
                </a:solidFill>
              </a:rPr>
              <a:t>Dataset for </a:t>
            </a:r>
            <a:br>
              <a:rPr lang="en-US" dirty="0">
                <a:solidFill>
                  <a:srgbClr val="0070C0"/>
                </a:solidFill>
              </a:rPr>
            </a:br>
            <a:r>
              <a:rPr lang="en-US" dirty="0">
                <a:solidFill>
                  <a:srgbClr val="0070C0"/>
                </a:solidFill>
              </a:rPr>
              <a:t>Model training</a:t>
            </a:r>
          </a:p>
        </p:txBody>
      </p:sp>
      <p:sp>
        <p:nvSpPr>
          <p:cNvPr id="5" name="TextBox 4">
            <a:extLst>
              <a:ext uri="{FF2B5EF4-FFF2-40B4-BE49-F238E27FC236}">
                <a16:creationId xmlns:a16="http://schemas.microsoft.com/office/drawing/2014/main" id="{42EB139B-824E-F0D9-FFA3-E58B9B3719DA}"/>
              </a:ext>
            </a:extLst>
          </p:cNvPr>
          <p:cNvSpPr txBox="1"/>
          <p:nvPr/>
        </p:nvSpPr>
        <p:spPr>
          <a:xfrm>
            <a:off x="677173" y="1762383"/>
            <a:ext cx="5274448" cy="1477328"/>
          </a:xfrm>
          <a:prstGeom prst="rect">
            <a:avLst/>
          </a:prstGeom>
          <a:noFill/>
        </p:spPr>
        <p:txBody>
          <a:bodyPr wrap="square">
            <a:spAutoFit/>
          </a:bodyPr>
          <a:lstStyle/>
          <a:p>
            <a:r>
              <a:rPr lang="en-US" dirty="0">
                <a:latin typeface="Söhne"/>
              </a:rPr>
              <a:t>Total images: 3950</a:t>
            </a:r>
          </a:p>
          <a:p>
            <a:r>
              <a:rPr lang="en-US" dirty="0">
                <a:latin typeface="Söhne"/>
              </a:rPr>
              <a:t>Split into Training and Testing Dataset</a:t>
            </a:r>
          </a:p>
          <a:p>
            <a:r>
              <a:rPr lang="en-US" dirty="0">
                <a:latin typeface="Söhne"/>
              </a:rPr>
              <a:t>Ratio for Training and Testing 8:2</a:t>
            </a:r>
          </a:p>
          <a:p>
            <a:r>
              <a:rPr lang="en-US" dirty="0">
                <a:latin typeface="Söhne"/>
              </a:rPr>
              <a:t>Train: 3160		</a:t>
            </a:r>
            <a:r>
              <a:rPr lang="en-US" dirty="0"/>
              <a:t>Test: 790</a:t>
            </a:r>
          </a:p>
          <a:p>
            <a:r>
              <a:rPr lang="en-US" dirty="0"/>
              <a:t>Epoch: 45			Batch size = 20</a:t>
            </a:r>
          </a:p>
        </p:txBody>
      </p:sp>
      <p:pic>
        <p:nvPicPr>
          <p:cNvPr id="7" name="Picture 6">
            <a:extLst>
              <a:ext uri="{FF2B5EF4-FFF2-40B4-BE49-F238E27FC236}">
                <a16:creationId xmlns:a16="http://schemas.microsoft.com/office/drawing/2014/main" id="{4E78CF63-80D1-F8AF-5DF9-A9C31775E3C5}"/>
              </a:ext>
            </a:extLst>
          </p:cNvPr>
          <p:cNvPicPr>
            <a:picLocks noChangeAspect="1"/>
          </p:cNvPicPr>
          <p:nvPr/>
        </p:nvPicPr>
        <p:blipFill>
          <a:blip r:embed="rId2"/>
          <a:stretch>
            <a:fillRect/>
          </a:stretch>
        </p:blipFill>
        <p:spPr>
          <a:xfrm>
            <a:off x="1790364" y="3550173"/>
            <a:ext cx="1934849" cy="1960996"/>
          </a:xfrm>
          <a:prstGeom prst="rect">
            <a:avLst/>
          </a:prstGeom>
        </p:spPr>
      </p:pic>
      <p:sp>
        <p:nvSpPr>
          <p:cNvPr id="9" name="TextBox 8">
            <a:extLst>
              <a:ext uri="{FF2B5EF4-FFF2-40B4-BE49-F238E27FC236}">
                <a16:creationId xmlns:a16="http://schemas.microsoft.com/office/drawing/2014/main" id="{4B0FCD7B-8D8C-520D-5EE5-3B0EF92E8D67}"/>
              </a:ext>
            </a:extLst>
          </p:cNvPr>
          <p:cNvSpPr txBox="1"/>
          <p:nvPr/>
        </p:nvSpPr>
        <p:spPr>
          <a:xfrm>
            <a:off x="1985796" y="5821631"/>
            <a:ext cx="1543984" cy="369332"/>
          </a:xfrm>
          <a:prstGeom prst="rect">
            <a:avLst/>
          </a:prstGeom>
          <a:noFill/>
        </p:spPr>
        <p:txBody>
          <a:bodyPr wrap="square">
            <a:spAutoFit/>
          </a:bodyPr>
          <a:lstStyle/>
          <a:p>
            <a:r>
              <a:rPr lang="en-US" dirty="0">
                <a:latin typeface="Söhne"/>
              </a:rPr>
              <a:t>Actual age: 21</a:t>
            </a:r>
            <a:endParaRPr lang="en-US" dirty="0"/>
          </a:p>
        </p:txBody>
      </p:sp>
      <p:pic>
        <p:nvPicPr>
          <p:cNvPr id="11" name="Picture 10">
            <a:extLst>
              <a:ext uri="{FF2B5EF4-FFF2-40B4-BE49-F238E27FC236}">
                <a16:creationId xmlns:a16="http://schemas.microsoft.com/office/drawing/2014/main" id="{317D0D4F-A6EB-866C-1104-E22CDFC81BAA}"/>
              </a:ext>
            </a:extLst>
          </p:cNvPr>
          <p:cNvPicPr>
            <a:picLocks noChangeAspect="1"/>
          </p:cNvPicPr>
          <p:nvPr/>
        </p:nvPicPr>
        <p:blipFill>
          <a:blip r:embed="rId3"/>
          <a:stretch>
            <a:fillRect/>
          </a:stretch>
        </p:blipFill>
        <p:spPr>
          <a:xfrm>
            <a:off x="7926900" y="3550173"/>
            <a:ext cx="2013523" cy="1960996"/>
          </a:xfrm>
          <a:prstGeom prst="rect">
            <a:avLst/>
          </a:prstGeom>
        </p:spPr>
      </p:pic>
      <p:sp>
        <p:nvSpPr>
          <p:cNvPr id="13" name="TextBox 12">
            <a:extLst>
              <a:ext uri="{FF2B5EF4-FFF2-40B4-BE49-F238E27FC236}">
                <a16:creationId xmlns:a16="http://schemas.microsoft.com/office/drawing/2014/main" id="{C9323FDC-ED51-6F9A-511A-EBF0B385321D}"/>
              </a:ext>
            </a:extLst>
          </p:cNvPr>
          <p:cNvSpPr txBox="1"/>
          <p:nvPr/>
        </p:nvSpPr>
        <p:spPr>
          <a:xfrm>
            <a:off x="8161669" y="5828227"/>
            <a:ext cx="1543984" cy="369332"/>
          </a:xfrm>
          <a:prstGeom prst="rect">
            <a:avLst/>
          </a:prstGeom>
          <a:noFill/>
        </p:spPr>
        <p:txBody>
          <a:bodyPr wrap="square">
            <a:spAutoFit/>
          </a:bodyPr>
          <a:lstStyle/>
          <a:p>
            <a:r>
              <a:rPr lang="en-US" dirty="0">
                <a:latin typeface="Söhne"/>
              </a:rPr>
              <a:t>Actual age: 46</a:t>
            </a:r>
            <a:endParaRPr lang="en-US" dirty="0"/>
          </a:p>
        </p:txBody>
      </p:sp>
      <p:sp>
        <p:nvSpPr>
          <p:cNvPr id="15" name="TextBox 14">
            <a:extLst>
              <a:ext uri="{FF2B5EF4-FFF2-40B4-BE49-F238E27FC236}">
                <a16:creationId xmlns:a16="http://schemas.microsoft.com/office/drawing/2014/main" id="{63932258-9AA0-7A79-40DA-9F9DE96EB0F2}"/>
              </a:ext>
            </a:extLst>
          </p:cNvPr>
          <p:cNvSpPr txBox="1"/>
          <p:nvPr/>
        </p:nvSpPr>
        <p:spPr>
          <a:xfrm>
            <a:off x="4887076" y="5544632"/>
            <a:ext cx="1877961" cy="923330"/>
          </a:xfrm>
          <a:prstGeom prst="rect">
            <a:avLst/>
          </a:prstGeom>
          <a:noFill/>
        </p:spPr>
        <p:txBody>
          <a:bodyPr wrap="square">
            <a:spAutoFit/>
          </a:bodyPr>
          <a:lstStyle/>
          <a:p>
            <a:pPr algn="ctr"/>
            <a:r>
              <a:rPr lang="en-US" dirty="0">
                <a:latin typeface="Söhne"/>
              </a:rPr>
              <a:t>y train</a:t>
            </a:r>
          </a:p>
          <a:p>
            <a:pPr algn="ctr"/>
            <a:r>
              <a:rPr lang="en-US" dirty="0">
                <a:latin typeface="Söhne"/>
              </a:rPr>
              <a:t>(Age of an individual person)</a:t>
            </a:r>
            <a:endParaRPr lang="en-US" dirty="0"/>
          </a:p>
        </p:txBody>
      </p:sp>
      <p:sp>
        <p:nvSpPr>
          <p:cNvPr id="17" name="TextBox 16">
            <a:extLst>
              <a:ext uri="{FF2B5EF4-FFF2-40B4-BE49-F238E27FC236}">
                <a16:creationId xmlns:a16="http://schemas.microsoft.com/office/drawing/2014/main" id="{F2852097-DD4A-4EA8-2E32-9332EAD8460C}"/>
              </a:ext>
            </a:extLst>
          </p:cNvPr>
          <p:cNvSpPr txBox="1"/>
          <p:nvPr/>
        </p:nvSpPr>
        <p:spPr>
          <a:xfrm>
            <a:off x="4796929" y="4069006"/>
            <a:ext cx="2143432" cy="923330"/>
          </a:xfrm>
          <a:prstGeom prst="rect">
            <a:avLst/>
          </a:prstGeom>
          <a:noFill/>
        </p:spPr>
        <p:txBody>
          <a:bodyPr wrap="square">
            <a:spAutoFit/>
          </a:bodyPr>
          <a:lstStyle/>
          <a:p>
            <a:pPr algn="ctr"/>
            <a:r>
              <a:rPr lang="en-US" dirty="0">
                <a:latin typeface="Söhne"/>
              </a:rPr>
              <a:t>x train</a:t>
            </a:r>
          </a:p>
          <a:p>
            <a:pPr algn="ctr"/>
            <a:r>
              <a:rPr lang="en-US" dirty="0">
                <a:latin typeface="Söhne"/>
              </a:rPr>
              <a:t>(Image of an individual person)</a:t>
            </a:r>
            <a:endParaRPr lang="en-US" dirty="0"/>
          </a:p>
        </p:txBody>
      </p:sp>
      <p:cxnSp>
        <p:nvCxnSpPr>
          <p:cNvPr id="19" name="Straight Arrow Connector 18">
            <a:extLst>
              <a:ext uri="{FF2B5EF4-FFF2-40B4-BE49-F238E27FC236}">
                <a16:creationId xmlns:a16="http://schemas.microsoft.com/office/drawing/2014/main" id="{B0968569-0363-DBF9-8C5A-4B5F51EC3401}"/>
              </a:ext>
            </a:extLst>
          </p:cNvPr>
          <p:cNvCxnSpPr>
            <a:stCxn id="7" idx="3"/>
            <a:endCxn id="17" idx="1"/>
          </p:cNvCxnSpPr>
          <p:nvPr/>
        </p:nvCxnSpPr>
        <p:spPr>
          <a:xfrm>
            <a:off x="3725213" y="4530671"/>
            <a:ext cx="1071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5F970D-AD89-E989-DAF0-E854609E0588}"/>
              </a:ext>
            </a:extLst>
          </p:cNvPr>
          <p:cNvCxnSpPr>
            <a:stCxn id="11" idx="1"/>
            <a:endCxn id="17" idx="3"/>
          </p:cNvCxnSpPr>
          <p:nvPr/>
        </p:nvCxnSpPr>
        <p:spPr>
          <a:xfrm flipH="1">
            <a:off x="6940361" y="4530671"/>
            <a:ext cx="986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EA821AB-D38E-E4FF-56D3-9CFDA441D29D}"/>
              </a:ext>
            </a:extLst>
          </p:cNvPr>
          <p:cNvCxnSpPr>
            <a:stCxn id="9" idx="3"/>
            <a:endCxn id="15" idx="1"/>
          </p:cNvCxnSpPr>
          <p:nvPr/>
        </p:nvCxnSpPr>
        <p:spPr>
          <a:xfrm>
            <a:off x="3529780" y="6006297"/>
            <a:ext cx="1357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199B439-5433-DD68-DBF2-127725EA87FF}"/>
              </a:ext>
            </a:extLst>
          </p:cNvPr>
          <p:cNvCxnSpPr>
            <a:stCxn id="13" idx="1"/>
            <a:endCxn id="15" idx="3"/>
          </p:cNvCxnSpPr>
          <p:nvPr/>
        </p:nvCxnSpPr>
        <p:spPr>
          <a:xfrm flipH="1" flipV="1">
            <a:off x="6765037" y="6006297"/>
            <a:ext cx="1396632" cy="6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92AAB5F-670D-10FA-3F80-6C89CC8A76B2}"/>
              </a:ext>
            </a:extLst>
          </p:cNvPr>
          <p:cNvPicPr>
            <a:picLocks noChangeAspect="1"/>
          </p:cNvPicPr>
          <p:nvPr/>
        </p:nvPicPr>
        <p:blipFill>
          <a:blip r:embed="rId4"/>
          <a:stretch>
            <a:fillRect/>
          </a:stretch>
        </p:blipFill>
        <p:spPr>
          <a:xfrm>
            <a:off x="6419061" y="772562"/>
            <a:ext cx="5029200" cy="808645"/>
          </a:xfrm>
          <a:prstGeom prst="rect">
            <a:avLst/>
          </a:prstGeom>
        </p:spPr>
      </p:pic>
    </p:spTree>
    <p:extLst>
      <p:ext uri="{BB962C8B-B14F-4D97-AF65-F5344CB8AC3E}">
        <p14:creationId xmlns:p14="http://schemas.microsoft.com/office/powerpoint/2010/main" val="2489031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4EA4-F8C0-2449-4381-2A5E6FAA57E4}"/>
              </a:ext>
            </a:extLst>
          </p:cNvPr>
          <p:cNvSpPr>
            <a:spLocks noGrp="1"/>
          </p:cNvSpPr>
          <p:nvPr>
            <p:ph type="title"/>
          </p:nvPr>
        </p:nvSpPr>
        <p:spPr>
          <a:xfrm>
            <a:off x="689186" y="155637"/>
            <a:ext cx="10364451" cy="1596177"/>
          </a:xfrm>
        </p:spPr>
        <p:txBody>
          <a:bodyPr/>
          <a:lstStyle/>
          <a:p>
            <a:pPr algn="l"/>
            <a:r>
              <a:rPr lang="en-US" dirty="0">
                <a:solidFill>
                  <a:srgbClr val="0070C0"/>
                </a:solidFill>
              </a:rPr>
              <a:t>Age Model (CNN)</a:t>
            </a:r>
          </a:p>
        </p:txBody>
      </p:sp>
      <p:pic>
        <p:nvPicPr>
          <p:cNvPr id="5" name="Content Placeholder 4" descr="A picture containing text, stationary&#10;&#10;Description automatically generated">
            <a:extLst>
              <a:ext uri="{FF2B5EF4-FFF2-40B4-BE49-F238E27FC236}">
                <a16:creationId xmlns:a16="http://schemas.microsoft.com/office/drawing/2014/main" id="{0D3BD255-007E-7F46-73AA-91BF08BE3E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377" y="1784723"/>
            <a:ext cx="3777302" cy="4773394"/>
          </a:xfrm>
        </p:spPr>
      </p:pic>
      <p:sp>
        <p:nvSpPr>
          <p:cNvPr id="7" name="TextBox 6">
            <a:extLst>
              <a:ext uri="{FF2B5EF4-FFF2-40B4-BE49-F238E27FC236}">
                <a16:creationId xmlns:a16="http://schemas.microsoft.com/office/drawing/2014/main" id="{7888294D-4810-B2EF-706C-E40173D8F752}"/>
              </a:ext>
            </a:extLst>
          </p:cNvPr>
          <p:cNvSpPr txBox="1"/>
          <p:nvPr/>
        </p:nvSpPr>
        <p:spPr>
          <a:xfrm>
            <a:off x="4634520" y="243345"/>
            <a:ext cx="6096000" cy="1754326"/>
          </a:xfrm>
          <a:prstGeom prst="rect">
            <a:avLst/>
          </a:prstGeom>
          <a:noFill/>
        </p:spPr>
        <p:txBody>
          <a:bodyPr wrap="square">
            <a:spAutoFit/>
          </a:bodyPr>
          <a:lstStyle/>
          <a:p>
            <a:r>
              <a:rPr lang="en-US" sz="1800">
                <a:solidFill>
                  <a:srgbClr val="000000"/>
                </a:solidFill>
              </a:rPr>
              <a:t>I</a:t>
            </a:r>
            <a:r>
              <a:rPr lang="en-US" sz="1800" b="0">
                <a:solidFill>
                  <a:srgbClr val="000000"/>
                </a:solidFill>
                <a:effectLst/>
              </a:rPr>
              <a:t>nput</a:t>
            </a:r>
            <a:r>
              <a:rPr lang="en-US" sz="1800">
                <a:solidFill>
                  <a:srgbClr val="000000"/>
                </a:solidFill>
              </a:rPr>
              <a:t> </a:t>
            </a:r>
            <a:r>
              <a:rPr lang="en-US" sz="1800" b="0">
                <a:solidFill>
                  <a:srgbClr val="000000"/>
                </a:solidFill>
                <a:effectLst/>
              </a:rPr>
              <a:t>layer</a:t>
            </a:r>
          </a:p>
          <a:p>
            <a:r>
              <a:rPr lang="en-US" sz="1800" b="0">
                <a:solidFill>
                  <a:srgbClr val="000000"/>
                </a:solidFill>
                <a:effectLst/>
              </a:rPr>
              <a:t>- Numpy.ndarray (224,224,3)</a:t>
            </a:r>
          </a:p>
          <a:p>
            <a:r>
              <a:rPr lang="en-US">
                <a:solidFill>
                  <a:srgbClr val="000000"/>
                </a:solidFill>
              </a:rPr>
              <a:t>- Color Images</a:t>
            </a:r>
            <a:endParaRPr lang="en-US" sz="1800" b="0">
              <a:solidFill>
                <a:srgbClr val="000000"/>
              </a:solidFill>
              <a:effectLst/>
            </a:endParaRPr>
          </a:p>
          <a:p>
            <a:r>
              <a:rPr lang="en-US"/>
              <a:t>O</a:t>
            </a:r>
            <a:r>
              <a:rPr lang="en-US" sz="1800" b="0">
                <a:effectLst/>
              </a:rPr>
              <a:t>utput layer</a:t>
            </a:r>
          </a:p>
          <a:p>
            <a:r>
              <a:rPr lang="en-US" sz="1800"/>
              <a:t>- 1 output of estimated age (Linear)</a:t>
            </a:r>
            <a:endParaRPr lang="en-US" sz="1800" b="0">
              <a:effectLst/>
            </a:endParaRPr>
          </a:p>
          <a:p>
            <a:endParaRPr lang="en-US" sz="1800" b="0" dirty="0">
              <a:solidFill>
                <a:srgbClr val="000000"/>
              </a:solidFill>
              <a:effectLst/>
            </a:endParaRPr>
          </a:p>
        </p:txBody>
      </p:sp>
      <p:sp>
        <p:nvSpPr>
          <p:cNvPr id="9" name="TextBox 8">
            <a:extLst>
              <a:ext uri="{FF2B5EF4-FFF2-40B4-BE49-F238E27FC236}">
                <a16:creationId xmlns:a16="http://schemas.microsoft.com/office/drawing/2014/main" id="{BD052EEC-1AB1-6F1C-586A-4D759017FE4A}"/>
              </a:ext>
            </a:extLst>
          </p:cNvPr>
          <p:cNvSpPr txBox="1"/>
          <p:nvPr/>
        </p:nvSpPr>
        <p:spPr>
          <a:xfrm>
            <a:off x="4393888" y="1997671"/>
            <a:ext cx="7012049" cy="4278094"/>
          </a:xfrm>
          <a:prstGeom prst="rect">
            <a:avLst/>
          </a:prstGeom>
          <a:noFill/>
        </p:spPr>
        <p:txBody>
          <a:bodyPr wrap="square">
            <a:spAutoFit/>
          </a:bodyPr>
          <a:lstStyle/>
          <a:p>
            <a:r>
              <a:rPr lang="en-US" sz="2000" dirty="0"/>
              <a:t>Layer (Type)							| Output Shape</a:t>
            </a:r>
          </a:p>
          <a:p>
            <a:r>
              <a:rPr lang="en-US" dirty="0">
                <a:solidFill>
                  <a:schemeClr val="accent5">
                    <a:lumMod val="75000"/>
                  </a:schemeClr>
                </a:solidFill>
              </a:rPr>
              <a:t>Input Layer (224,224,3)					| (224,224,3)</a:t>
            </a:r>
          </a:p>
          <a:p>
            <a:r>
              <a:rPr lang="en-US" dirty="0">
                <a:solidFill>
                  <a:srgbClr val="C00000"/>
                </a:solidFill>
              </a:rPr>
              <a:t>Conv2D (filter = 32), (kernelize = 3*3) 		| (222,222,32)</a:t>
            </a:r>
          </a:p>
          <a:p>
            <a:r>
              <a:rPr lang="en-US" dirty="0">
                <a:solidFill>
                  <a:srgbClr val="00B050"/>
                </a:solidFill>
              </a:rPr>
              <a:t>MaxPooling2D (2*2) 					| (111,111,32)</a:t>
            </a:r>
          </a:p>
          <a:p>
            <a:r>
              <a:rPr lang="en-US" dirty="0">
                <a:solidFill>
                  <a:srgbClr val="0070C0"/>
                </a:solidFill>
              </a:rPr>
              <a:t>Dropout (0.5) 							| (111,111,32)</a:t>
            </a:r>
          </a:p>
          <a:p>
            <a:r>
              <a:rPr lang="en-US" dirty="0">
                <a:solidFill>
                  <a:srgbClr val="C00000"/>
                </a:solidFill>
              </a:rPr>
              <a:t>Conv2D (filter = 64), Kernel size = 3*3)		| (109,109,64)</a:t>
            </a:r>
          </a:p>
          <a:p>
            <a:r>
              <a:rPr lang="en-US" dirty="0">
                <a:solidFill>
                  <a:srgbClr val="00B050"/>
                </a:solidFill>
              </a:rPr>
              <a:t>MaxPooling2D (2*2) 					| (54,54,64)</a:t>
            </a:r>
          </a:p>
          <a:p>
            <a:r>
              <a:rPr lang="en-US" dirty="0">
                <a:solidFill>
                  <a:srgbClr val="0070C0"/>
                </a:solidFill>
              </a:rPr>
              <a:t>Dropout (0.5) 							| (54,54,64)</a:t>
            </a:r>
          </a:p>
          <a:p>
            <a:r>
              <a:rPr lang="en-US" dirty="0">
                <a:solidFill>
                  <a:srgbClr val="C00000"/>
                </a:solidFill>
              </a:rPr>
              <a:t>Conv2D (filter size = 128) 				| (52,52,128)</a:t>
            </a:r>
          </a:p>
          <a:p>
            <a:r>
              <a:rPr lang="en-US" dirty="0">
                <a:solidFill>
                  <a:srgbClr val="00B050"/>
                </a:solidFill>
              </a:rPr>
              <a:t>MaxPooling2D (2*2) 					| (26,26,128)</a:t>
            </a:r>
          </a:p>
          <a:p>
            <a:r>
              <a:rPr lang="en-US" dirty="0">
                <a:solidFill>
                  <a:srgbClr val="0070C0"/>
                </a:solidFill>
              </a:rPr>
              <a:t>Dropout (0.5) 							| (226,226,128)</a:t>
            </a:r>
          </a:p>
          <a:p>
            <a:r>
              <a:rPr lang="en-US" dirty="0"/>
              <a:t>Flatten 								| (86528)</a:t>
            </a:r>
          </a:p>
          <a:p>
            <a:r>
              <a:rPr lang="en-US" dirty="0">
                <a:solidFill>
                  <a:srgbClr val="EBAA53"/>
                </a:solidFill>
              </a:rPr>
              <a:t>Dense (filter = 64)						| (64)</a:t>
            </a:r>
          </a:p>
          <a:p>
            <a:r>
              <a:rPr lang="en-US" dirty="0">
                <a:solidFill>
                  <a:srgbClr val="EBAA53"/>
                </a:solidFill>
              </a:rPr>
              <a:t>Output Layer (activation = linear)			| (1)			</a:t>
            </a:r>
          </a:p>
          <a:p>
            <a:endParaRPr lang="en-US" dirty="0">
              <a:solidFill>
                <a:srgbClr val="0070C0"/>
              </a:solidFill>
            </a:endParaRPr>
          </a:p>
        </p:txBody>
      </p:sp>
      <p:pic>
        <p:nvPicPr>
          <p:cNvPr id="3076" name="Picture 4" descr="No description available.">
            <a:extLst>
              <a:ext uri="{FF2B5EF4-FFF2-40B4-BE49-F238E27FC236}">
                <a16:creationId xmlns:a16="http://schemas.microsoft.com/office/drawing/2014/main" id="{F94777A7-268D-5ED3-264B-BDEBD010F1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8259" y="480139"/>
            <a:ext cx="3657600" cy="100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46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7DB9-B52E-586A-B36F-EB96AFF24FDD}"/>
              </a:ext>
            </a:extLst>
          </p:cNvPr>
          <p:cNvSpPr>
            <a:spLocks noGrp="1"/>
          </p:cNvSpPr>
          <p:nvPr>
            <p:ph type="title"/>
          </p:nvPr>
        </p:nvSpPr>
        <p:spPr>
          <a:xfrm>
            <a:off x="898534" y="196843"/>
            <a:ext cx="10364451" cy="1596177"/>
          </a:xfrm>
        </p:spPr>
        <p:txBody>
          <a:bodyPr/>
          <a:lstStyle/>
          <a:p>
            <a:pPr algn="l"/>
            <a:r>
              <a:rPr lang="en-US" dirty="0">
                <a:solidFill>
                  <a:srgbClr val="0070C0"/>
                </a:solidFill>
              </a:rPr>
              <a:t>Age Model Evaluation (Kernel)</a:t>
            </a:r>
          </a:p>
        </p:txBody>
      </p:sp>
      <p:graphicFrame>
        <p:nvGraphicFramePr>
          <p:cNvPr id="5" name="Table 5">
            <a:extLst>
              <a:ext uri="{FF2B5EF4-FFF2-40B4-BE49-F238E27FC236}">
                <a16:creationId xmlns:a16="http://schemas.microsoft.com/office/drawing/2014/main" id="{8F45ABF1-BC5B-67D5-0202-DF98BAB7F48B}"/>
              </a:ext>
            </a:extLst>
          </p:cNvPr>
          <p:cNvGraphicFramePr>
            <a:graphicFrameLocks noGrp="1"/>
          </p:cNvGraphicFramePr>
          <p:nvPr>
            <p:extLst>
              <p:ext uri="{D42A27DB-BD31-4B8C-83A1-F6EECF244321}">
                <p14:modId xmlns:p14="http://schemas.microsoft.com/office/powerpoint/2010/main" val="1430115750"/>
              </p:ext>
            </p:extLst>
          </p:nvPr>
        </p:nvGraphicFramePr>
        <p:xfrm>
          <a:off x="611460" y="2638411"/>
          <a:ext cx="10938600" cy="3777158"/>
        </p:xfrm>
        <a:graphic>
          <a:graphicData uri="http://schemas.openxmlformats.org/drawingml/2006/table">
            <a:tbl>
              <a:tblPr firstRow="1" bandRow="1">
                <a:tableStyleId>{5C22544A-7EE6-4342-B048-85BDC9FD1C3A}</a:tableStyleId>
              </a:tblPr>
              <a:tblGrid>
                <a:gridCol w="2187720">
                  <a:extLst>
                    <a:ext uri="{9D8B030D-6E8A-4147-A177-3AD203B41FA5}">
                      <a16:colId xmlns:a16="http://schemas.microsoft.com/office/drawing/2014/main" val="4079714227"/>
                    </a:ext>
                  </a:extLst>
                </a:gridCol>
                <a:gridCol w="2187720">
                  <a:extLst>
                    <a:ext uri="{9D8B030D-6E8A-4147-A177-3AD203B41FA5}">
                      <a16:colId xmlns:a16="http://schemas.microsoft.com/office/drawing/2014/main" val="1828407519"/>
                    </a:ext>
                  </a:extLst>
                </a:gridCol>
                <a:gridCol w="2187720">
                  <a:extLst>
                    <a:ext uri="{9D8B030D-6E8A-4147-A177-3AD203B41FA5}">
                      <a16:colId xmlns:a16="http://schemas.microsoft.com/office/drawing/2014/main" val="985523520"/>
                    </a:ext>
                  </a:extLst>
                </a:gridCol>
                <a:gridCol w="2187720">
                  <a:extLst>
                    <a:ext uri="{9D8B030D-6E8A-4147-A177-3AD203B41FA5}">
                      <a16:colId xmlns:a16="http://schemas.microsoft.com/office/drawing/2014/main" val="1755497392"/>
                    </a:ext>
                  </a:extLst>
                </a:gridCol>
                <a:gridCol w="2187720">
                  <a:extLst>
                    <a:ext uri="{9D8B030D-6E8A-4147-A177-3AD203B41FA5}">
                      <a16:colId xmlns:a16="http://schemas.microsoft.com/office/drawing/2014/main" val="3652422718"/>
                    </a:ext>
                  </a:extLst>
                </a:gridCol>
              </a:tblGrid>
              <a:tr h="661120">
                <a:tc>
                  <a:txBody>
                    <a:bodyPr/>
                    <a:lstStyle/>
                    <a:p>
                      <a:r>
                        <a:rPr lang="en-US" dirty="0"/>
                        <a:t>Initialization method</a:t>
                      </a:r>
                    </a:p>
                  </a:txBody>
                  <a:tcPr/>
                </a:tc>
                <a:tc>
                  <a:txBody>
                    <a:bodyPr/>
                    <a:lstStyle/>
                    <a:p>
                      <a:pPr algn="ctr"/>
                      <a:r>
                        <a:rPr lang="en-US" dirty="0"/>
                        <a:t>Train MAE</a:t>
                      </a:r>
                    </a:p>
                  </a:txBody>
                  <a:tcPr/>
                </a:tc>
                <a:tc>
                  <a:txBody>
                    <a:bodyPr/>
                    <a:lstStyle/>
                    <a:p>
                      <a:pPr algn="ctr"/>
                      <a:r>
                        <a:rPr lang="en-US" dirty="0"/>
                        <a:t>Test MAE</a:t>
                      </a:r>
                    </a:p>
                  </a:txBody>
                  <a:tcPr/>
                </a:tc>
                <a:tc>
                  <a:txBody>
                    <a:bodyPr/>
                    <a:lstStyle/>
                    <a:p>
                      <a:pPr algn="ctr"/>
                      <a:r>
                        <a:rPr lang="en-US" dirty="0"/>
                        <a:t>Train Loss</a:t>
                      </a:r>
                    </a:p>
                  </a:txBody>
                  <a:tcPr/>
                </a:tc>
                <a:tc>
                  <a:txBody>
                    <a:bodyPr/>
                    <a:lstStyle/>
                    <a:p>
                      <a:pPr algn="ctr"/>
                      <a:r>
                        <a:rPr lang="en-US" dirty="0"/>
                        <a:t>Test Loss</a:t>
                      </a:r>
                    </a:p>
                  </a:txBody>
                  <a:tcPr/>
                </a:tc>
                <a:extLst>
                  <a:ext uri="{0D108BD9-81ED-4DB2-BD59-A6C34878D82A}">
                    <a16:rowId xmlns:a16="http://schemas.microsoft.com/office/drawing/2014/main" val="1531403871"/>
                  </a:ext>
                </a:extLst>
              </a:tr>
              <a:tr h="661120">
                <a:tc>
                  <a:txBody>
                    <a:bodyPr/>
                    <a:lstStyle/>
                    <a:p>
                      <a:r>
                        <a:rPr lang="en-US" dirty="0" err="1"/>
                        <a:t>Glorot_uniform</a:t>
                      </a:r>
                      <a:r>
                        <a:rPr lang="en-US" dirty="0"/>
                        <a:t> (Default for CNN)</a:t>
                      </a:r>
                    </a:p>
                  </a:txBody>
                  <a:tcPr/>
                </a:tc>
                <a:tc>
                  <a:txBody>
                    <a:bodyPr/>
                    <a:lstStyle/>
                    <a:p>
                      <a:pPr algn="ctr"/>
                      <a:r>
                        <a:rPr lang="en-US" dirty="0"/>
                        <a:t>8.5246</a:t>
                      </a:r>
                    </a:p>
                  </a:txBody>
                  <a:tcPr/>
                </a:tc>
                <a:tc>
                  <a:txBody>
                    <a:bodyPr/>
                    <a:lstStyle/>
                    <a:p>
                      <a:pPr algn="ctr"/>
                      <a:r>
                        <a:rPr lang="en-US" dirty="0"/>
                        <a:t>13.3773</a:t>
                      </a:r>
                    </a:p>
                  </a:txBody>
                  <a:tcPr/>
                </a:tc>
                <a:tc>
                  <a:txBody>
                    <a:bodyPr/>
                    <a:lstStyle/>
                    <a:p>
                      <a:pPr algn="ctr"/>
                      <a:r>
                        <a:rPr lang="en-US" dirty="0"/>
                        <a:t>119.6415</a:t>
                      </a:r>
                    </a:p>
                  </a:txBody>
                  <a:tcPr/>
                </a:tc>
                <a:tc>
                  <a:txBody>
                    <a:bodyPr/>
                    <a:lstStyle/>
                    <a:p>
                      <a:pPr algn="ctr"/>
                      <a:r>
                        <a:rPr lang="en-US" dirty="0"/>
                        <a:t>278.9876</a:t>
                      </a:r>
                    </a:p>
                  </a:txBody>
                  <a:tcPr/>
                </a:tc>
                <a:extLst>
                  <a:ext uri="{0D108BD9-81ED-4DB2-BD59-A6C34878D82A}">
                    <a16:rowId xmlns:a16="http://schemas.microsoft.com/office/drawing/2014/main" val="2856447528"/>
                  </a:ext>
                </a:extLst>
              </a:tr>
              <a:tr h="409153">
                <a:tc>
                  <a:txBody>
                    <a:bodyPr/>
                    <a:lstStyle/>
                    <a:p>
                      <a:r>
                        <a:rPr lang="en-US" dirty="0"/>
                        <a:t>Zero</a:t>
                      </a:r>
                    </a:p>
                  </a:txBody>
                  <a:tcPr/>
                </a:tc>
                <a:tc>
                  <a:txBody>
                    <a:bodyPr/>
                    <a:lstStyle/>
                    <a:p>
                      <a:pPr algn="ctr"/>
                      <a:r>
                        <a:rPr lang="en-US" dirty="0"/>
                        <a:t>28.8623</a:t>
                      </a:r>
                    </a:p>
                  </a:txBody>
                  <a:tcPr/>
                </a:tc>
                <a:tc>
                  <a:txBody>
                    <a:bodyPr/>
                    <a:lstStyle/>
                    <a:p>
                      <a:pPr algn="ctr"/>
                      <a:r>
                        <a:rPr lang="en-US" dirty="0"/>
                        <a:t>28.0063</a:t>
                      </a:r>
                    </a:p>
                  </a:txBody>
                  <a:tcPr/>
                </a:tc>
                <a:tc>
                  <a:txBody>
                    <a:bodyPr/>
                    <a:lstStyle/>
                    <a:p>
                      <a:pPr algn="ctr"/>
                      <a:r>
                        <a:rPr lang="en-US" dirty="0"/>
                        <a:t>1240.9595</a:t>
                      </a:r>
                    </a:p>
                  </a:txBody>
                  <a:tcPr/>
                </a:tc>
                <a:tc>
                  <a:txBody>
                    <a:bodyPr/>
                    <a:lstStyle/>
                    <a:p>
                      <a:pPr algn="ctr"/>
                      <a:r>
                        <a:rPr lang="en-US" dirty="0"/>
                        <a:t>1167.8342</a:t>
                      </a:r>
                    </a:p>
                  </a:txBody>
                  <a:tcPr/>
                </a:tc>
                <a:extLst>
                  <a:ext uri="{0D108BD9-81ED-4DB2-BD59-A6C34878D82A}">
                    <a16:rowId xmlns:a16="http://schemas.microsoft.com/office/drawing/2014/main" val="1321748550"/>
                  </a:ext>
                </a:extLst>
              </a:tr>
              <a:tr h="409153">
                <a:tc>
                  <a:txBody>
                    <a:bodyPr/>
                    <a:lstStyle/>
                    <a:p>
                      <a:r>
                        <a:rPr lang="en-US" dirty="0" err="1"/>
                        <a:t>Glorot_normal</a:t>
                      </a:r>
                      <a:endParaRPr lang="en-US" dirty="0"/>
                    </a:p>
                  </a:txBody>
                  <a:tcPr/>
                </a:tc>
                <a:tc>
                  <a:txBody>
                    <a:bodyPr/>
                    <a:lstStyle/>
                    <a:p>
                      <a:pPr algn="ctr"/>
                      <a:r>
                        <a:rPr lang="en-US" dirty="0"/>
                        <a:t>9.5571</a:t>
                      </a:r>
                    </a:p>
                  </a:txBody>
                  <a:tcPr/>
                </a:tc>
                <a:tc>
                  <a:txBody>
                    <a:bodyPr/>
                    <a:lstStyle/>
                    <a:p>
                      <a:pPr algn="ctr"/>
                      <a:r>
                        <a:rPr lang="en-US" dirty="0"/>
                        <a:t>13.7887</a:t>
                      </a:r>
                    </a:p>
                  </a:txBody>
                  <a:tcPr/>
                </a:tc>
                <a:tc>
                  <a:txBody>
                    <a:bodyPr/>
                    <a:lstStyle/>
                    <a:p>
                      <a:pPr algn="ctr"/>
                      <a:r>
                        <a:rPr lang="en-US" dirty="0"/>
                        <a:t>150.2741</a:t>
                      </a:r>
                    </a:p>
                  </a:txBody>
                  <a:tcPr/>
                </a:tc>
                <a:tc>
                  <a:txBody>
                    <a:bodyPr/>
                    <a:lstStyle/>
                    <a:p>
                      <a:pPr algn="ctr"/>
                      <a:r>
                        <a:rPr lang="en-US" dirty="0"/>
                        <a:t>289.0040</a:t>
                      </a:r>
                    </a:p>
                  </a:txBody>
                  <a:tcPr/>
                </a:tc>
                <a:extLst>
                  <a:ext uri="{0D108BD9-81ED-4DB2-BD59-A6C34878D82A}">
                    <a16:rowId xmlns:a16="http://schemas.microsoft.com/office/drawing/2014/main" val="3355750334"/>
                  </a:ext>
                </a:extLst>
              </a:tr>
              <a:tr h="409153">
                <a:tc>
                  <a:txBody>
                    <a:bodyPr/>
                    <a:lstStyle/>
                    <a:p>
                      <a:r>
                        <a:rPr lang="en-US" dirty="0" err="1"/>
                        <a:t>He_normal</a:t>
                      </a:r>
                      <a:endParaRPr lang="en-US" dirty="0"/>
                    </a:p>
                  </a:txBody>
                  <a:tcPr/>
                </a:tc>
                <a:tc>
                  <a:txBody>
                    <a:bodyPr/>
                    <a:lstStyle/>
                    <a:p>
                      <a:pPr algn="ctr"/>
                      <a:r>
                        <a:rPr lang="en-US" dirty="0"/>
                        <a:t>28.7123</a:t>
                      </a:r>
                    </a:p>
                  </a:txBody>
                  <a:tcPr/>
                </a:tc>
                <a:tc>
                  <a:txBody>
                    <a:bodyPr/>
                    <a:lstStyle/>
                    <a:p>
                      <a:pPr algn="ctr"/>
                      <a:r>
                        <a:rPr lang="en-US" dirty="0"/>
                        <a:t>29.2987</a:t>
                      </a:r>
                    </a:p>
                  </a:txBody>
                  <a:tcPr/>
                </a:tc>
                <a:tc>
                  <a:txBody>
                    <a:bodyPr/>
                    <a:lstStyle/>
                    <a:p>
                      <a:pPr algn="ctr"/>
                      <a:r>
                        <a:rPr lang="en-US" dirty="0"/>
                        <a:t>1227.6096</a:t>
                      </a:r>
                    </a:p>
                  </a:txBody>
                  <a:tcPr/>
                </a:tc>
                <a:tc>
                  <a:txBody>
                    <a:bodyPr/>
                    <a:lstStyle/>
                    <a:p>
                      <a:pPr algn="ctr"/>
                      <a:r>
                        <a:rPr lang="en-US" dirty="0"/>
                        <a:t>1275.9395</a:t>
                      </a:r>
                    </a:p>
                  </a:txBody>
                  <a:tcPr/>
                </a:tc>
                <a:extLst>
                  <a:ext uri="{0D108BD9-81ED-4DB2-BD59-A6C34878D82A}">
                    <a16:rowId xmlns:a16="http://schemas.microsoft.com/office/drawing/2014/main" val="1757286266"/>
                  </a:ext>
                </a:extLst>
              </a:tr>
              <a:tr h="409153">
                <a:tc>
                  <a:txBody>
                    <a:bodyPr/>
                    <a:lstStyle/>
                    <a:p>
                      <a:r>
                        <a:rPr lang="en-US" dirty="0" err="1"/>
                        <a:t>He_uniform</a:t>
                      </a:r>
                      <a:endParaRPr lang="en-US" dirty="0"/>
                    </a:p>
                  </a:txBody>
                  <a:tcPr/>
                </a:tc>
                <a:tc>
                  <a:txBody>
                    <a:bodyPr/>
                    <a:lstStyle/>
                    <a:p>
                      <a:pPr algn="ctr"/>
                      <a:r>
                        <a:rPr lang="en-US" dirty="0"/>
                        <a:t>9.2964</a:t>
                      </a:r>
                    </a:p>
                  </a:txBody>
                  <a:tcPr/>
                </a:tc>
                <a:tc>
                  <a:txBody>
                    <a:bodyPr/>
                    <a:lstStyle/>
                    <a:p>
                      <a:pPr algn="ctr"/>
                      <a:r>
                        <a:rPr lang="en-US" dirty="0"/>
                        <a:t>20.0871</a:t>
                      </a:r>
                    </a:p>
                  </a:txBody>
                  <a:tcPr/>
                </a:tc>
                <a:tc>
                  <a:txBody>
                    <a:bodyPr/>
                    <a:lstStyle/>
                    <a:p>
                      <a:pPr algn="ctr"/>
                      <a:r>
                        <a:rPr lang="en-US" dirty="0"/>
                        <a:t>137.044</a:t>
                      </a:r>
                    </a:p>
                  </a:txBody>
                  <a:tcPr/>
                </a:tc>
                <a:tc>
                  <a:txBody>
                    <a:bodyPr/>
                    <a:lstStyle/>
                    <a:p>
                      <a:pPr algn="ctr"/>
                      <a:r>
                        <a:rPr lang="en-US" dirty="0"/>
                        <a:t>606.2070</a:t>
                      </a:r>
                    </a:p>
                  </a:txBody>
                  <a:tcPr/>
                </a:tc>
                <a:extLst>
                  <a:ext uri="{0D108BD9-81ED-4DB2-BD59-A6C34878D82A}">
                    <a16:rowId xmlns:a16="http://schemas.microsoft.com/office/drawing/2014/main" val="2956637468"/>
                  </a:ext>
                </a:extLst>
              </a:tr>
              <a:tr h="409153">
                <a:tc>
                  <a:txBody>
                    <a:bodyPr/>
                    <a:lstStyle/>
                    <a:p>
                      <a:r>
                        <a:rPr lang="en-US" dirty="0" err="1"/>
                        <a:t>Random_normal</a:t>
                      </a:r>
                      <a:endParaRPr lang="en-US" dirty="0"/>
                    </a:p>
                  </a:txBody>
                  <a:tcPr/>
                </a:tc>
                <a:tc>
                  <a:txBody>
                    <a:bodyPr/>
                    <a:lstStyle/>
                    <a:p>
                      <a:pPr algn="ctr"/>
                      <a:r>
                        <a:rPr lang="en-US" dirty="0"/>
                        <a:t>28.6285</a:t>
                      </a:r>
                    </a:p>
                  </a:txBody>
                  <a:tcPr/>
                </a:tc>
                <a:tc>
                  <a:txBody>
                    <a:bodyPr/>
                    <a:lstStyle/>
                    <a:p>
                      <a:pPr algn="ctr"/>
                      <a:r>
                        <a:rPr lang="en-US" dirty="0"/>
                        <a:t>28.9267</a:t>
                      </a:r>
                    </a:p>
                  </a:txBody>
                  <a:tcPr/>
                </a:tc>
                <a:tc>
                  <a:txBody>
                    <a:bodyPr/>
                    <a:lstStyle/>
                    <a:p>
                      <a:pPr algn="ctr"/>
                      <a:r>
                        <a:rPr lang="en-US" dirty="0"/>
                        <a:t>1222.9497</a:t>
                      </a:r>
                    </a:p>
                  </a:txBody>
                  <a:tcPr/>
                </a:tc>
                <a:tc>
                  <a:txBody>
                    <a:bodyPr/>
                    <a:lstStyle/>
                    <a:p>
                      <a:pPr algn="ctr"/>
                      <a:r>
                        <a:rPr lang="en-US" dirty="0"/>
                        <a:t>1238.9324</a:t>
                      </a:r>
                    </a:p>
                  </a:txBody>
                  <a:tcPr/>
                </a:tc>
                <a:extLst>
                  <a:ext uri="{0D108BD9-81ED-4DB2-BD59-A6C34878D82A}">
                    <a16:rowId xmlns:a16="http://schemas.microsoft.com/office/drawing/2014/main" val="2968737577"/>
                  </a:ext>
                </a:extLst>
              </a:tr>
              <a:tr h="409153">
                <a:tc>
                  <a:txBody>
                    <a:bodyPr/>
                    <a:lstStyle/>
                    <a:p>
                      <a:r>
                        <a:rPr lang="en-US" dirty="0" err="1"/>
                        <a:t>Random_uniform</a:t>
                      </a:r>
                      <a:endParaRPr lang="en-US" dirty="0"/>
                    </a:p>
                  </a:txBody>
                  <a:tcPr/>
                </a:tc>
                <a:tc>
                  <a:txBody>
                    <a:bodyPr/>
                    <a:lstStyle/>
                    <a:p>
                      <a:pPr algn="ctr"/>
                      <a:r>
                        <a:rPr lang="en-US" dirty="0"/>
                        <a:t>8.7701</a:t>
                      </a:r>
                    </a:p>
                  </a:txBody>
                  <a:tcPr/>
                </a:tc>
                <a:tc>
                  <a:txBody>
                    <a:bodyPr/>
                    <a:lstStyle/>
                    <a:p>
                      <a:pPr algn="ctr"/>
                      <a:r>
                        <a:rPr lang="en-US" dirty="0"/>
                        <a:t>14.0576</a:t>
                      </a:r>
                    </a:p>
                  </a:txBody>
                  <a:tcPr/>
                </a:tc>
                <a:tc>
                  <a:txBody>
                    <a:bodyPr/>
                    <a:lstStyle/>
                    <a:p>
                      <a:pPr algn="ctr"/>
                      <a:r>
                        <a:rPr lang="en-US" dirty="0"/>
                        <a:t>125.3125</a:t>
                      </a:r>
                    </a:p>
                  </a:txBody>
                  <a:tcPr/>
                </a:tc>
                <a:tc>
                  <a:txBody>
                    <a:bodyPr/>
                    <a:lstStyle/>
                    <a:p>
                      <a:pPr algn="ctr"/>
                      <a:r>
                        <a:rPr lang="en-US" dirty="0"/>
                        <a:t>329.7053</a:t>
                      </a:r>
                    </a:p>
                  </a:txBody>
                  <a:tcPr/>
                </a:tc>
                <a:extLst>
                  <a:ext uri="{0D108BD9-81ED-4DB2-BD59-A6C34878D82A}">
                    <a16:rowId xmlns:a16="http://schemas.microsoft.com/office/drawing/2014/main" val="1204748323"/>
                  </a:ext>
                </a:extLst>
              </a:tr>
            </a:tbl>
          </a:graphicData>
        </a:graphic>
      </p:graphicFrame>
      <p:pic>
        <p:nvPicPr>
          <p:cNvPr id="10" name="Picture 9">
            <a:extLst>
              <a:ext uri="{FF2B5EF4-FFF2-40B4-BE49-F238E27FC236}">
                <a16:creationId xmlns:a16="http://schemas.microsoft.com/office/drawing/2014/main" id="{98CA7660-968D-6D61-E243-862AB3CAE0BB}"/>
              </a:ext>
            </a:extLst>
          </p:cNvPr>
          <p:cNvPicPr>
            <a:picLocks noChangeAspect="1"/>
          </p:cNvPicPr>
          <p:nvPr/>
        </p:nvPicPr>
        <p:blipFill>
          <a:blip r:embed="rId2"/>
          <a:stretch>
            <a:fillRect/>
          </a:stretch>
        </p:blipFill>
        <p:spPr>
          <a:xfrm>
            <a:off x="1003673" y="1743774"/>
            <a:ext cx="2543530" cy="781159"/>
          </a:xfrm>
          <a:prstGeom prst="rect">
            <a:avLst/>
          </a:prstGeom>
        </p:spPr>
      </p:pic>
      <p:sp>
        <p:nvSpPr>
          <p:cNvPr id="12" name="TextBox 11">
            <a:extLst>
              <a:ext uri="{FF2B5EF4-FFF2-40B4-BE49-F238E27FC236}">
                <a16:creationId xmlns:a16="http://schemas.microsoft.com/office/drawing/2014/main" id="{AE58B0F3-BCC6-CB66-4B40-41FDDB60DE42}"/>
              </a:ext>
            </a:extLst>
          </p:cNvPr>
          <p:cNvSpPr txBox="1"/>
          <p:nvPr/>
        </p:nvSpPr>
        <p:spPr>
          <a:xfrm>
            <a:off x="3784858" y="1691448"/>
            <a:ext cx="6097508" cy="923330"/>
          </a:xfrm>
          <a:prstGeom prst="rect">
            <a:avLst/>
          </a:prstGeom>
          <a:noFill/>
        </p:spPr>
        <p:txBody>
          <a:bodyPr wrap="square">
            <a:spAutoFit/>
          </a:bodyPr>
          <a:lstStyle/>
          <a:p>
            <a:r>
              <a:rPr lang="en-US" dirty="0"/>
              <a:t>n = Total number of files</a:t>
            </a:r>
          </a:p>
          <a:p>
            <a:r>
              <a:rPr lang="en-US" dirty="0"/>
              <a:t>Xi = Predicted value</a:t>
            </a:r>
          </a:p>
          <a:p>
            <a:r>
              <a:rPr lang="en-US" dirty="0"/>
              <a:t>X = Actual value</a:t>
            </a:r>
          </a:p>
        </p:txBody>
      </p:sp>
      <p:pic>
        <p:nvPicPr>
          <p:cNvPr id="13316" name="Picture 4" descr="No description available.">
            <a:extLst>
              <a:ext uri="{FF2B5EF4-FFF2-40B4-BE49-F238E27FC236}">
                <a16:creationId xmlns:a16="http://schemas.microsoft.com/office/drawing/2014/main" id="{C41523CC-5856-6B80-75B0-E3FC499BB8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66" y="0"/>
            <a:ext cx="4572000" cy="139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12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707DFF-6519-E5D4-2239-B696030847D6}"/>
              </a:ext>
            </a:extLst>
          </p:cNvPr>
          <p:cNvSpPr>
            <a:spLocks noGrp="1"/>
          </p:cNvSpPr>
          <p:nvPr>
            <p:ph type="title"/>
          </p:nvPr>
        </p:nvSpPr>
        <p:spPr>
          <a:xfrm>
            <a:off x="1158240" y="316752"/>
            <a:ext cx="9875520" cy="1356360"/>
          </a:xfrm>
        </p:spPr>
        <p:txBody>
          <a:bodyPr/>
          <a:lstStyle/>
          <a:p>
            <a:pPr algn="l"/>
            <a:r>
              <a:rPr lang="en-US" dirty="0">
                <a:solidFill>
                  <a:srgbClr val="0070C0"/>
                </a:solidFill>
              </a:rPr>
              <a:t>Age Model</a:t>
            </a:r>
            <a:br>
              <a:rPr lang="en-US" dirty="0">
                <a:solidFill>
                  <a:srgbClr val="0070C0"/>
                </a:solidFill>
              </a:rPr>
            </a:br>
            <a:r>
              <a:rPr lang="en-US" dirty="0">
                <a:solidFill>
                  <a:srgbClr val="0070C0"/>
                </a:solidFill>
              </a:rPr>
              <a:t>Evaluation Graph (Kernel)</a:t>
            </a:r>
            <a:endParaRPr lang="en-US" dirty="0"/>
          </a:p>
        </p:txBody>
      </p:sp>
      <p:pic>
        <p:nvPicPr>
          <p:cNvPr id="5" name="Picture 4">
            <a:extLst>
              <a:ext uri="{FF2B5EF4-FFF2-40B4-BE49-F238E27FC236}">
                <a16:creationId xmlns:a16="http://schemas.microsoft.com/office/drawing/2014/main" id="{DD1A6669-1848-289C-0F0D-1237E18E516B}"/>
              </a:ext>
            </a:extLst>
          </p:cNvPr>
          <p:cNvPicPr>
            <a:picLocks noChangeAspect="1"/>
          </p:cNvPicPr>
          <p:nvPr/>
        </p:nvPicPr>
        <p:blipFill>
          <a:blip r:embed="rId2"/>
          <a:stretch>
            <a:fillRect/>
          </a:stretch>
        </p:blipFill>
        <p:spPr>
          <a:xfrm>
            <a:off x="728371" y="2012978"/>
            <a:ext cx="2673416" cy="2011680"/>
          </a:xfrm>
          <a:prstGeom prst="rect">
            <a:avLst/>
          </a:prstGeom>
        </p:spPr>
      </p:pic>
      <p:sp>
        <p:nvSpPr>
          <p:cNvPr id="7" name="TextBox 6">
            <a:extLst>
              <a:ext uri="{FF2B5EF4-FFF2-40B4-BE49-F238E27FC236}">
                <a16:creationId xmlns:a16="http://schemas.microsoft.com/office/drawing/2014/main" id="{FA1163D8-A777-A7A1-F9B2-32D03ED88630}"/>
              </a:ext>
            </a:extLst>
          </p:cNvPr>
          <p:cNvSpPr txBox="1"/>
          <p:nvPr/>
        </p:nvSpPr>
        <p:spPr>
          <a:xfrm>
            <a:off x="999545" y="1634277"/>
            <a:ext cx="2209075" cy="338554"/>
          </a:xfrm>
          <a:prstGeom prst="rect">
            <a:avLst/>
          </a:prstGeom>
          <a:noFill/>
        </p:spPr>
        <p:txBody>
          <a:bodyPr wrap="square">
            <a:spAutoFit/>
          </a:bodyPr>
          <a:lstStyle/>
          <a:p>
            <a:r>
              <a:rPr lang="en-US" sz="1600" dirty="0"/>
              <a:t>Zero initialization MAE</a:t>
            </a:r>
          </a:p>
        </p:txBody>
      </p:sp>
      <p:pic>
        <p:nvPicPr>
          <p:cNvPr id="9" name="Picture 8">
            <a:extLst>
              <a:ext uri="{FF2B5EF4-FFF2-40B4-BE49-F238E27FC236}">
                <a16:creationId xmlns:a16="http://schemas.microsoft.com/office/drawing/2014/main" id="{2EC226CB-B46B-36A2-B5C8-6135B08B21C9}"/>
              </a:ext>
            </a:extLst>
          </p:cNvPr>
          <p:cNvPicPr>
            <a:picLocks noChangeAspect="1"/>
          </p:cNvPicPr>
          <p:nvPr/>
        </p:nvPicPr>
        <p:blipFill>
          <a:blip r:embed="rId3"/>
          <a:stretch>
            <a:fillRect/>
          </a:stretch>
        </p:blipFill>
        <p:spPr>
          <a:xfrm>
            <a:off x="6553469" y="1961861"/>
            <a:ext cx="2730138" cy="2011680"/>
          </a:xfrm>
          <a:prstGeom prst="rect">
            <a:avLst/>
          </a:prstGeom>
        </p:spPr>
      </p:pic>
      <p:sp>
        <p:nvSpPr>
          <p:cNvPr id="11" name="TextBox 10">
            <a:extLst>
              <a:ext uri="{FF2B5EF4-FFF2-40B4-BE49-F238E27FC236}">
                <a16:creationId xmlns:a16="http://schemas.microsoft.com/office/drawing/2014/main" id="{2BEBF076-BBA1-577D-933D-73C3F9C103A6}"/>
              </a:ext>
            </a:extLst>
          </p:cNvPr>
          <p:cNvSpPr txBox="1"/>
          <p:nvPr/>
        </p:nvSpPr>
        <p:spPr>
          <a:xfrm>
            <a:off x="7196138" y="1626627"/>
            <a:ext cx="1849170" cy="338554"/>
          </a:xfrm>
          <a:prstGeom prst="rect">
            <a:avLst/>
          </a:prstGeom>
          <a:noFill/>
        </p:spPr>
        <p:txBody>
          <a:bodyPr wrap="square">
            <a:spAutoFit/>
          </a:bodyPr>
          <a:lstStyle/>
          <a:p>
            <a:r>
              <a:rPr lang="en-US" sz="1600" dirty="0" err="1"/>
              <a:t>Glorot</a:t>
            </a:r>
            <a:r>
              <a:rPr lang="en-US" sz="1600" dirty="0"/>
              <a:t> Uniform</a:t>
            </a:r>
          </a:p>
        </p:txBody>
      </p:sp>
      <p:pic>
        <p:nvPicPr>
          <p:cNvPr id="13" name="Picture 12">
            <a:extLst>
              <a:ext uri="{FF2B5EF4-FFF2-40B4-BE49-F238E27FC236}">
                <a16:creationId xmlns:a16="http://schemas.microsoft.com/office/drawing/2014/main" id="{FA865B41-9F2D-F2CE-06D1-122D0A7DC463}"/>
              </a:ext>
            </a:extLst>
          </p:cNvPr>
          <p:cNvPicPr>
            <a:picLocks noChangeAspect="1"/>
          </p:cNvPicPr>
          <p:nvPr/>
        </p:nvPicPr>
        <p:blipFill>
          <a:blip r:embed="rId4"/>
          <a:stretch>
            <a:fillRect/>
          </a:stretch>
        </p:blipFill>
        <p:spPr>
          <a:xfrm>
            <a:off x="3577479" y="1972831"/>
            <a:ext cx="2782823" cy="2011680"/>
          </a:xfrm>
          <a:prstGeom prst="rect">
            <a:avLst/>
          </a:prstGeom>
        </p:spPr>
      </p:pic>
      <p:sp>
        <p:nvSpPr>
          <p:cNvPr id="15" name="TextBox 14">
            <a:extLst>
              <a:ext uri="{FF2B5EF4-FFF2-40B4-BE49-F238E27FC236}">
                <a16:creationId xmlns:a16="http://schemas.microsoft.com/office/drawing/2014/main" id="{1B20D106-6BEA-4904-EE90-07FE27D248AE}"/>
              </a:ext>
            </a:extLst>
          </p:cNvPr>
          <p:cNvSpPr txBox="1"/>
          <p:nvPr/>
        </p:nvSpPr>
        <p:spPr>
          <a:xfrm>
            <a:off x="4111510" y="1636988"/>
            <a:ext cx="2297900" cy="338554"/>
          </a:xfrm>
          <a:prstGeom prst="rect">
            <a:avLst/>
          </a:prstGeom>
          <a:noFill/>
        </p:spPr>
        <p:txBody>
          <a:bodyPr wrap="square">
            <a:spAutoFit/>
          </a:bodyPr>
          <a:lstStyle/>
          <a:p>
            <a:r>
              <a:rPr lang="en-US" sz="1600" dirty="0" err="1"/>
              <a:t>Glorot</a:t>
            </a:r>
            <a:r>
              <a:rPr lang="en-US" sz="1600" dirty="0"/>
              <a:t> Normal MAE</a:t>
            </a:r>
          </a:p>
        </p:txBody>
      </p:sp>
      <p:pic>
        <p:nvPicPr>
          <p:cNvPr id="16" name="Picture 4" descr="No description available.">
            <a:extLst>
              <a:ext uri="{FF2B5EF4-FFF2-40B4-BE49-F238E27FC236}">
                <a16:creationId xmlns:a16="http://schemas.microsoft.com/office/drawing/2014/main" id="{A74B0C35-F292-BB68-EDB1-3FBCCB6357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1413" y="298417"/>
            <a:ext cx="4572000" cy="139303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C640AF3-9ACE-8F07-0269-AE1D0F49072B}"/>
              </a:ext>
            </a:extLst>
          </p:cNvPr>
          <p:cNvPicPr>
            <a:picLocks noChangeAspect="1"/>
          </p:cNvPicPr>
          <p:nvPr/>
        </p:nvPicPr>
        <p:blipFill>
          <a:blip r:embed="rId6"/>
          <a:stretch>
            <a:fillRect/>
          </a:stretch>
        </p:blipFill>
        <p:spPr>
          <a:xfrm>
            <a:off x="728371" y="4551785"/>
            <a:ext cx="2638355" cy="2011680"/>
          </a:xfrm>
          <a:prstGeom prst="rect">
            <a:avLst/>
          </a:prstGeom>
        </p:spPr>
      </p:pic>
      <p:sp>
        <p:nvSpPr>
          <p:cNvPr id="6" name="TextBox 5">
            <a:extLst>
              <a:ext uri="{FF2B5EF4-FFF2-40B4-BE49-F238E27FC236}">
                <a16:creationId xmlns:a16="http://schemas.microsoft.com/office/drawing/2014/main" id="{3AC072BE-4694-03F7-CCCE-4B8F031D734D}"/>
              </a:ext>
            </a:extLst>
          </p:cNvPr>
          <p:cNvSpPr txBox="1"/>
          <p:nvPr/>
        </p:nvSpPr>
        <p:spPr>
          <a:xfrm>
            <a:off x="1192712" y="4182453"/>
            <a:ext cx="1822743" cy="369332"/>
          </a:xfrm>
          <a:prstGeom prst="rect">
            <a:avLst/>
          </a:prstGeom>
          <a:noFill/>
        </p:spPr>
        <p:txBody>
          <a:bodyPr wrap="square">
            <a:spAutoFit/>
          </a:bodyPr>
          <a:lstStyle/>
          <a:p>
            <a:r>
              <a:rPr lang="en-US" dirty="0" err="1"/>
              <a:t>He_normal</a:t>
            </a:r>
            <a:r>
              <a:rPr lang="en-US" dirty="0"/>
              <a:t> MAE</a:t>
            </a:r>
          </a:p>
        </p:txBody>
      </p:sp>
      <p:pic>
        <p:nvPicPr>
          <p:cNvPr id="8" name="Picture 7">
            <a:extLst>
              <a:ext uri="{FF2B5EF4-FFF2-40B4-BE49-F238E27FC236}">
                <a16:creationId xmlns:a16="http://schemas.microsoft.com/office/drawing/2014/main" id="{04EB4EB6-E5D0-529A-0F57-61F66F758C3D}"/>
              </a:ext>
            </a:extLst>
          </p:cNvPr>
          <p:cNvPicPr>
            <a:picLocks noChangeAspect="1"/>
          </p:cNvPicPr>
          <p:nvPr/>
        </p:nvPicPr>
        <p:blipFill>
          <a:blip r:embed="rId7"/>
          <a:stretch>
            <a:fillRect/>
          </a:stretch>
        </p:blipFill>
        <p:spPr>
          <a:xfrm>
            <a:off x="3542415" y="4527532"/>
            <a:ext cx="2784987" cy="2011680"/>
          </a:xfrm>
          <a:prstGeom prst="rect">
            <a:avLst/>
          </a:prstGeom>
        </p:spPr>
      </p:pic>
      <p:sp>
        <p:nvSpPr>
          <p:cNvPr id="12" name="TextBox 11">
            <a:extLst>
              <a:ext uri="{FF2B5EF4-FFF2-40B4-BE49-F238E27FC236}">
                <a16:creationId xmlns:a16="http://schemas.microsoft.com/office/drawing/2014/main" id="{B2E21CC2-A9D4-7838-379C-99FB1DD6D02D}"/>
              </a:ext>
            </a:extLst>
          </p:cNvPr>
          <p:cNvSpPr txBox="1"/>
          <p:nvPr/>
        </p:nvSpPr>
        <p:spPr>
          <a:xfrm>
            <a:off x="4058597" y="4146276"/>
            <a:ext cx="1822743" cy="369332"/>
          </a:xfrm>
          <a:prstGeom prst="rect">
            <a:avLst/>
          </a:prstGeom>
          <a:noFill/>
        </p:spPr>
        <p:txBody>
          <a:bodyPr wrap="square">
            <a:spAutoFit/>
          </a:bodyPr>
          <a:lstStyle/>
          <a:p>
            <a:r>
              <a:rPr lang="en-US" dirty="0" err="1"/>
              <a:t>He_normal</a:t>
            </a:r>
            <a:r>
              <a:rPr lang="en-US" dirty="0"/>
              <a:t> MAE</a:t>
            </a:r>
          </a:p>
        </p:txBody>
      </p:sp>
      <p:pic>
        <p:nvPicPr>
          <p:cNvPr id="14" name="Picture 13">
            <a:extLst>
              <a:ext uri="{FF2B5EF4-FFF2-40B4-BE49-F238E27FC236}">
                <a16:creationId xmlns:a16="http://schemas.microsoft.com/office/drawing/2014/main" id="{CAF81D92-FF51-5712-DDFE-FB5E9C3C3B96}"/>
              </a:ext>
            </a:extLst>
          </p:cNvPr>
          <p:cNvPicPr>
            <a:picLocks noChangeAspect="1"/>
          </p:cNvPicPr>
          <p:nvPr/>
        </p:nvPicPr>
        <p:blipFill>
          <a:blip r:embed="rId8"/>
          <a:stretch>
            <a:fillRect/>
          </a:stretch>
        </p:blipFill>
        <p:spPr>
          <a:xfrm>
            <a:off x="6520621" y="4535890"/>
            <a:ext cx="2654154" cy="2011680"/>
          </a:xfrm>
          <a:prstGeom prst="rect">
            <a:avLst/>
          </a:prstGeom>
        </p:spPr>
      </p:pic>
      <p:sp>
        <p:nvSpPr>
          <p:cNvPr id="18" name="TextBox 17">
            <a:extLst>
              <a:ext uri="{FF2B5EF4-FFF2-40B4-BE49-F238E27FC236}">
                <a16:creationId xmlns:a16="http://schemas.microsoft.com/office/drawing/2014/main" id="{B1D54319-279C-7AE7-D206-D633894A43E9}"/>
              </a:ext>
            </a:extLst>
          </p:cNvPr>
          <p:cNvSpPr txBox="1"/>
          <p:nvPr/>
        </p:nvSpPr>
        <p:spPr>
          <a:xfrm>
            <a:off x="7007167" y="4182453"/>
            <a:ext cx="1822743" cy="369332"/>
          </a:xfrm>
          <a:prstGeom prst="rect">
            <a:avLst/>
          </a:prstGeom>
          <a:noFill/>
        </p:spPr>
        <p:txBody>
          <a:bodyPr wrap="square">
            <a:spAutoFit/>
          </a:bodyPr>
          <a:lstStyle/>
          <a:p>
            <a:r>
              <a:rPr lang="en-US" dirty="0" err="1"/>
              <a:t>Random_normal</a:t>
            </a:r>
            <a:endParaRPr lang="en-US" dirty="0"/>
          </a:p>
        </p:txBody>
      </p:sp>
      <p:pic>
        <p:nvPicPr>
          <p:cNvPr id="19" name="Picture 18">
            <a:extLst>
              <a:ext uri="{FF2B5EF4-FFF2-40B4-BE49-F238E27FC236}">
                <a16:creationId xmlns:a16="http://schemas.microsoft.com/office/drawing/2014/main" id="{1F7A92A6-484B-697E-AA00-204CEF03C9D4}"/>
              </a:ext>
            </a:extLst>
          </p:cNvPr>
          <p:cNvPicPr>
            <a:picLocks noChangeAspect="1"/>
          </p:cNvPicPr>
          <p:nvPr/>
        </p:nvPicPr>
        <p:blipFill>
          <a:blip r:embed="rId9"/>
          <a:stretch>
            <a:fillRect/>
          </a:stretch>
        </p:blipFill>
        <p:spPr>
          <a:xfrm>
            <a:off x="9174775" y="4527532"/>
            <a:ext cx="2659239" cy="2011680"/>
          </a:xfrm>
          <a:prstGeom prst="rect">
            <a:avLst/>
          </a:prstGeom>
        </p:spPr>
      </p:pic>
      <p:sp>
        <p:nvSpPr>
          <p:cNvPr id="21" name="TextBox 20">
            <a:extLst>
              <a:ext uri="{FF2B5EF4-FFF2-40B4-BE49-F238E27FC236}">
                <a16:creationId xmlns:a16="http://schemas.microsoft.com/office/drawing/2014/main" id="{6201DF65-9D33-42E0-C65A-11056F2979A2}"/>
              </a:ext>
            </a:extLst>
          </p:cNvPr>
          <p:cNvSpPr txBox="1"/>
          <p:nvPr/>
        </p:nvSpPr>
        <p:spPr>
          <a:xfrm>
            <a:off x="9509675" y="4158200"/>
            <a:ext cx="2132085" cy="369332"/>
          </a:xfrm>
          <a:prstGeom prst="rect">
            <a:avLst/>
          </a:prstGeom>
          <a:noFill/>
        </p:spPr>
        <p:txBody>
          <a:bodyPr wrap="square">
            <a:spAutoFit/>
          </a:bodyPr>
          <a:lstStyle/>
          <a:p>
            <a:r>
              <a:rPr lang="en-US" dirty="0" err="1"/>
              <a:t>Random_Uniform</a:t>
            </a:r>
            <a:endParaRPr lang="en-US" dirty="0"/>
          </a:p>
        </p:txBody>
      </p:sp>
    </p:spTree>
    <p:extLst>
      <p:ext uri="{BB962C8B-B14F-4D97-AF65-F5344CB8AC3E}">
        <p14:creationId xmlns:p14="http://schemas.microsoft.com/office/powerpoint/2010/main" val="127500543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28196</TotalTime>
  <Words>847</Words>
  <Application>Microsoft Office PowerPoint</Application>
  <PresentationFormat>Widescreen</PresentationFormat>
  <Paragraphs>176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Inter</vt:lpstr>
      <vt:lpstr>Söhne</vt:lpstr>
      <vt:lpstr>system-ui</vt:lpstr>
      <vt:lpstr>Tw Cen MT</vt:lpstr>
      <vt:lpstr>Droplet</vt:lpstr>
      <vt:lpstr>Model Initialization for Age Estimation</vt:lpstr>
      <vt:lpstr>PowerPoint Presentation</vt:lpstr>
      <vt:lpstr>Data sets</vt:lpstr>
      <vt:lpstr>PowerPoint Presentation</vt:lpstr>
      <vt:lpstr>Image Normalization</vt:lpstr>
      <vt:lpstr>Dataset for  Model training</vt:lpstr>
      <vt:lpstr>Age Model (CNN)</vt:lpstr>
      <vt:lpstr>Age Model Evaluation (Kernel)</vt:lpstr>
      <vt:lpstr>Age Model Evaluation Graph (Kernel)</vt:lpstr>
      <vt:lpstr>Age Model Evaluation (Bias)</vt:lpstr>
      <vt:lpstr>Conclusion</vt:lpstr>
      <vt:lpstr>PowerPoint Presentation</vt:lpstr>
      <vt:lpstr>Age Model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jakkaphob kongthanarit</cp:lastModifiedBy>
  <cp:revision>130</cp:revision>
  <dcterms:created xsi:type="dcterms:W3CDTF">2023-02-02T06:18:34Z</dcterms:created>
  <dcterms:modified xsi:type="dcterms:W3CDTF">2023-05-19T13:53:47Z</dcterms:modified>
</cp:coreProperties>
</file>