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F36"/>
    <a:srgbClr val="FDCB3E"/>
    <a:srgbClr val="EA5149"/>
    <a:srgbClr val="0690C2"/>
    <a:srgbClr val="FF0000"/>
    <a:srgbClr val="CD3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226"/>
    <p:restoredTop sz="94648"/>
  </p:normalViewPr>
  <p:slideViewPr>
    <p:cSldViewPr snapToGrid="0">
      <p:cViewPr varScale="1">
        <p:scale>
          <a:sx n="129" d="100"/>
          <a:sy n="129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46450-0F71-C64D-971E-ECFD0807AB1C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83B19-BF1C-164E-96F1-DA7439B5BD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8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sv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4.png"/><Relationship Id="rId9" Type="http://schemas.openxmlformats.org/officeDocument/2006/relationships/image" Target="../media/image5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solidsport.com/admin/shop/invoice@solidtango.com" TargetMode="External"/><Relationship Id="rId5" Type="http://schemas.openxmlformats.org/officeDocument/2006/relationships/hyperlink" Target="https://solidsport.com/admin/shop/rechnungen@solidsport.com" TargetMode="Externa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titel (name, subtitel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B06BB-8F57-1FF5-234D-9B8182B4AD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711" y="890005"/>
            <a:ext cx="585228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C042C-4CBB-EB7A-0635-D2DDE69032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3711" y="3602039"/>
            <a:ext cx="585228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Summary and </a:t>
            </a: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event_name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78369-6262-4B9A-C29C-FEC7A8656285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oogle Shape;167;g288f20e17e8_0_14">
            <a:extLst>
              <a:ext uri="{FF2B5EF4-FFF2-40B4-BE49-F238E27FC236}">
                <a16:creationId xmlns:a16="http://schemas.microsoft.com/office/drawing/2014/main" id="{072B4F83-8852-9D35-8220-5DBFB39A0CA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25290737-59CD-4859-EF02-A77A0F29EDF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9D9040-D400-015F-5D6F-415E248FE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0092" y="1178203"/>
            <a:ext cx="4320000" cy="4320000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oogle Shape;14;g275b26080ea_0_84">
            <a:extLst>
              <a:ext uri="{FF2B5EF4-FFF2-40B4-BE49-F238E27FC236}">
                <a16:creationId xmlns:a16="http://schemas.microsoft.com/office/drawing/2014/main" id="{19B5ABBF-33EC-88CB-CB57-0828FE94642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2E9B75E-5D99-8C02-D328-3D6A20E510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</p:spTree>
    <p:extLst>
      <p:ext uri="{BB962C8B-B14F-4D97-AF65-F5344CB8AC3E}">
        <p14:creationId xmlns:p14="http://schemas.microsoft.com/office/powerpoint/2010/main" val="32961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and ge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1F09-6394-E524-49F1-0745B8CC4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9989107" cy="11649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Overview</a:t>
            </a:r>
            <a:r>
              <a:rPr lang="de-DE" dirty="0"/>
              <a:t> and </a:t>
            </a:r>
            <a:r>
              <a:rPr lang="de-DE" dirty="0" err="1"/>
              <a:t>geographics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82B37-CA18-CEE1-9668-DC43F9A2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countries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FCD4932-97A0-9948-1EA6-77103A391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1269DD59-9592-9905-5924-DECF5E34284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4D74DFD-F286-798D-6E14-749FDDDD870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EACA0-6D97-8D1B-49C7-89556A3F56FC}"/>
              </a:ext>
            </a:extLst>
          </p:cNvPr>
          <p:cNvSpPr/>
          <p:nvPr userDrawn="1"/>
        </p:nvSpPr>
        <p:spPr>
          <a:xfrm>
            <a:off x="839789" y="4561839"/>
            <a:ext cx="5181600" cy="1627823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Analysekästchen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8ADECD2D-D5C8-C211-FC73-08DB2DB694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534" y="5232516"/>
            <a:ext cx="298368" cy="29708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8762B6-254B-D47B-E9CC-7D7655F0A5C7}"/>
              </a:ext>
            </a:extLst>
          </p:cNvPr>
          <p:cNvSpPr/>
          <p:nvPr userDrawn="1"/>
        </p:nvSpPr>
        <p:spPr>
          <a:xfrm>
            <a:off x="6827915" y="4899991"/>
            <a:ext cx="4212771" cy="1308584"/>
          </a:xfrm>
          <a:prstGeom prst="roundRect">
            <a:avLst/>
          </a:prstGeom>
          <a:solidFill>
            <a:srgbClr val="0690C2">
              <a:alpha val="39608"/>
            </a:srgbClr>
          </a:solidFill>
          <a:ln w="28575">
            <a:solidFill>
              <a:srgbClr val="0690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lvl="0" algn="l"/>
            <a:r>
              <a:rPr lang="de-DE" sz="900" b="1" noProof="0" dirty="0">
                <a:solidFill>
                  <a:srgbClr val="0690C2"/>
                </a:solidFill>
              </a:rPr>
              <a:t>Wie unterscheiden sich Ansichten und einmalige Ansichten?</a:t>
            </a:r>
          </a:p>
          <a:p>
            <a:pPr marL="252000" lvl="0" algn="l"/>
            <a:r>
              <a:rPr lang="de-DE" sz="900" b="0" noProof="0" dirty="0">
                <a:solidFill>
                  <a:srgbClr val="0690C2"/>
                </a:solidFill>
              </a:rPr>
              <a:t>Aufrufe oder “Views” bezieht sich auf die </a:t>
            </a:r>
            <a:r>
              <a:rPr lang="de-DE" sz="900" b="1" noProof="0" dirty="0">
                <a:solidFill>
                  <a:srgbClr val="0690C2"/>
                </a:solidFill>
              </a:rPr>
              <a:t>Gesamtzahl der Videoaufrufe </a:t>
            </a:r>
            <a:r>
              <a:rPr lang="de-DE" sz="900" b="0" noProof="0" dirty="0">
                <a:solidFill>
                  <a:srgbClr val="0690C2"/>
                </a:solidFill>
              </a:rPr>
              <a:t>oder </a:t>
            </a:r>
            <a:r>
              <a:rPr lang="de-DE" sz="900" b="0" noProof="0" dirty="0" err="1">
                <a:solidFill>
                  <a:srgbClr val="0690C2"/>
                </a:solidFill>
              </a:rPr>
              <a:t>Streamöffnungen</a:t>
            </a:r>
            <a:r>
              <a:rPr lang="de-DE" sz="900" b="0" noProof="0" dirty="0">
                <a:solidFill>
                  <a:srgbClr val="0690C2"/>
                </a:solidFill>
              </a:rPr>
              <a:t>, während einmalige Ansichten oder "Unique Views" die Anzahl der </a:t>
            </a:r>
            <a:r>
              <a:rPr lang="de-DE" sz="900" b="1" noProof="0" dirty="0">
                <a:solidFill>
                  <a:srgbClr val="0690C2"/>
                </a:solidFill>
              </a:rPr>
              <a:t>individuellen Benutzer </a:t>
            </a:r>
            <a:r>
              <a:rPr lang="de-DE" sz="900" b="0" noProof="0" dirty="0">
                <a:solidFill>
                  <a:srgbClr val="0690C2"/>
                </a:solidFill>
              </a:rPr>
              <a:t>darstellt, die das Video oder den Stream angesehen haben, unabhängig von wiederholten Aufrufen durch denselben Benutzer.</a:t>
            </a:r>
          </a:p>
          <a:p>
            <a:pPr marL="252000" lvl="0" algn="l"/>
            <a:r>
              <a:rPr lang="de-DE" sz="900" b="0" noProof="0" dirty="0">
                <a:solidFill>
                  <a:srgbClr val="0690C2"/>
                </a:solidFill>
              </a:rPr>
              <a:t>Eine </a:t>
            </a:r>
            <a:r>
              <a:rPr lang="de-DE" sz="900" b="1" noProof="0" dirty="0">
                <a:solidFill>
                  <a:srgbClr val="0690C2"/>
                </a:solidFill>
              </a:rPr>
              <a:t>niedrige Differenz </a:t>
            </a:r>
            <a:r>
              <a:rPr lang="de-DE" sz="900" b="0" noProof="0" dirty="0">
                <a:solidFill>
                  <a:srgbClr val="0690C2"/>
                </a:solidFill>
              </a:rPr>
              <a:t>zwischen „Views“ und „Unique Views“ spricht dabei für eine gute Qualität des Streams und </a:t>
            </a:r>
            <a:r>
              <a:rPr lang="de-DE" sz="900" b="1" noProof="0" dirty="0">
                <a:solidFill>
                  <a:srgbClr val="0690C2"/>
                </a:solidFill>
              </a:rPr>
              <a:t>wenige Unterbrechungen.</a:t>
            </a:r>
          </a:p>
        </p:txBody>
      </p:sp>
      <p:pic>
        <p:nvPicPr>
          <p:cNvPr id="19" name="Graphic 18" descr="Information outline">
            <a:extLst>
              <a:ext uri="{FF2B5EF4-FFF2-40B4-BE49-F238E27FC236}">
                <a16:creationId xmlns:a16="http://schemas.microsoft.com/office/drawing/2014/main" id="{B6BA58EA-DC92-5CFE-2A86-AA6642DF50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7" y="5420518"/>
            <a:ext cx="273774" cy="273774"/>
          </a:xfrm>
          <a:prstGeom prst="rect">
            <a:avLst/>
          </a:prstGeom>
        </p:spPr>
      </p:pic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219CE89-0B4D-7B85-0C3D-68844B6E721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272513" y="4826822"/>
            <a:ext cx="4584985" cy="1238698"/>
          </a:xfrm>
        </p:spPr>
        <p:txBody>
          <a:bodyPr lIns="90000" tIns="0" bIns="0"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562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livestreams and toplist vid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1F09-6394-E524-49F1-0745B8CC4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9989107" cy="1164950"/>
          </a:xfrm>
        </p:spPr>
        <p:txBody>
          <a:bodyPr/>
          <a:lstStyle/>
          <a:p>
            <a:r>
              <a:rPr lang="de-DE" dirty="0" err="1"/>
              <a:t>Toplist</a:t>
            </a:r>
            <a:r>
              <a:rPr lang="de-DE" dirty="0"/>
              <a:t> </a:t>
            </a:r>
            <a:r>
              <a:rPr lang="de-DE" dirty="0" err="1"/>
              <a:t>livestreams</a:t>
            </a:r>
            <a:r>
              <a:rPr lang="de-DE" dirty="0"/>
              <a:t> and </a:t>
            </a:r>
            <a:r>
              <a:rPr lang="de-DE" dirty="0" err="1"/>
              <a:t>toplist</a:t>
            </a:r>
            <a:r>
              <a:rPr lang="de-DE" dirty="0"/>
              <a:t> </a:t>
            </a:r>
            <a:r>
              <a:rPr lang="de-DE" dirty="0" err="1"/>
              <a:t>videos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livestreams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Top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in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A1966EE3-8742-DBFE-259D-7E848AA817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E63E7BF-AAE5-0733-6F24-830F6FB738E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5ECB69E3-CF71-269E-F345-1EC43B443C72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7"/>
            <a:ext cx="5183188" cy="353866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9B778D6-1DD8-3D7D-4841-0E961EE6D4A8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0995"/>
            <a:ext cx="5157787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1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list categories and toplist downlo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1F09-6394-E524-49F1-0745B8CC4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9989107" cy="1164950"/>
          </a:xfrm>
        </p:spPr>
        <p:txBody>
          <a:bodyPr/>
          <a:lstStyle/>
          <a:p>
            <a:r>
              <a:rPr lang="de-DE" dirty="0" err="1"/>
              <a:t>Toplist</a:t>
            </a:r>
            <a:r>
              <a:rPr lang="de-DE" dirty="0"/>
              <a:t> </a:t>
            </a:r>
            <a:r>
              <a:rPr lang="de-DE" dirty="0" err="1"/>
              <a:t>downloads</a:t>
            </a:r>
            <a:r>
              <a:rPr lang="de-DE" dirty="0"/>
              <a:t> and </a:t>
            </a:r>
            <a:r>
              <a:rPr lang="de-DE" dirty="0" err="1"/>
              <a:t>toplist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9E21D-41BF-05EE-57CB-C292F295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84C120-3F9D-588A-308E-11C362F3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de-DE" dirty="0"/>
          </a:p>
        </p:txBody>
      </p:sp>
      <p:grpSp>
        <p:nvGrpSpPr>
          <p:cNvPr id="10" name="Google Shape;12;g275b26080ea_0_84">
            <a:extLst>
              <a:ext uri="{FF2B5EF4-FFF2-40B4-BE49-F238E27FC236}">
                <a16:creationId xmlns:a16="http://schemas.microsoft.com/office/drawing/2014/main" id="{E65ED0FB-1B24-E0F0-F3F4-FC1737CAB436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1" name="Google Shape;13;g275b26080ea_0_84">
              <a:extLst>
                <a:ext uri="{FF2B5EF4-FFF2-40B4-BE49-F238E27FC236}">
                  <a16:creationId xmlns:a16="http://schemas.microsoft.com/office/drawing/2014/main" id="{A63F4CC9-3C4B-FD3F-6F99-6E493FC4E1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4;g275b26080ea_0_84">
              <a:extLst>
                <a:ext uri="{FF2B5EF4-FFF2-40B4-BE49-F238E27FC236}">
                  <a16:creationId xmlns:a16="http://schemas.microsoft.com/office/drawing/2014/main" id="{8C6E9827-C134-900D-A604-27740C6EC8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Rechteck 7">
            <a:extLst>
              <a:ext uri="{FF2B5EF4-FFF2-40B4-BE49-F238E27FC236}">
                <a16:creationId xmlns:a16="http://schemas.microsoft.com/office/drawing/2014/main" id="{C0FBAE07-48E7-58E0-6B23-349B51FAA55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6BA4B-24DA-2C20-C7BC-E1A6343B79C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6340751"/>
            <a:ext cx="3187148" cy="231913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00" i="1"/>
            </a:lvl1pPr>
          </a:lstStyle>
          <a:p>
            <a:pPr lvl="0"/>
            <a:r>
              <a:rPr lang="en-DE" dirty="0"/>
              <a:t>Zeitraum: von(yyyy-mm-dd) |bis(yyyy-mm-dd)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F3AC288E-EF9D-626D-E396-DA5CD3F7A4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3F3CD137-84E0-D136-ADF2-96645BAAD5D9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70612" y="2650995"/>
            <a:ext cx="5183188" cy="353866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299D2E5-0B2C-B4BB-4E64-B8F405F530C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201" y="2656163"/>
            <a:ext cx="5157787" cy="35335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earnings/bi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8CEE-6161-3B75-D4A7-9E6903B1A9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Nachvollziehbare Übersicht der Einnahmen und Rechnungsstellung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4F50D-7FF7-C0D2-21F4-B27F7C75B2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Wie ergeben sich Netto- und Bruttoeinnahmen, wie könnt Ihr uns euren Teil des Profits in Rechnung stellen und wo gibt es weitere Infos zu allen Analysetool?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oogle Shape;12;g275b26080ea_0_84">
            <a:extLst>
              <a:ext uri="{FF2B5EF4-FFF2-40B4-BE49-F238E27FC236}">
                <a16:creationId xmlns:a16="http://schemas.microsoft.com/office/drawing/2014/main" id="{956CC5A6-F2B7-59BE-8E3A-336633C5660D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2" name="Google Shape;13;g275b26080ea_0_84">
              <a:extLst>
                <a:ext uri="{FF2B5EF4-FFF2-40B4-BE49-F238E27FC236}">
                  <a16:creationId xmlns:a16="http://schemas.microsoft.com/office/drawing/2014/main" id="{EDAA593D-9373-17A0-4D3C-6448588B226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4;g275b26080ea_0_84">
              <a:extLst>
                <a:ext uri="{FF2B5EF4-FFF2-40B4-BE49-F238E27FC236}">
                  <a16:creationId xmlns:a16="http://schemas.microsoft.com/office/drawing/2014/main" id="{FFB39727-F29B-38AA-87AF-050F3964FA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</p:spTree>
    <p:extLst>
      <p:ext uri="{BB962C8B-B14F-4D97-AF65-F5344CB8AC3E}">
        <p14:creationId xmlns:p14="http://schemas.microsoft.com/office/powerpoint/2010/main" val="11884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earn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EFA019-7406-6C19-64D1-B65DFF24A083}"/>
              </a:ext>
            </a:extLst>
          </p:cNvPr>
          <p:cNvSpPr/>
          <p:nvPr userDrawn="1"/>
        </p:nvSpPr>
        <p:spPr>
          <a:xfrm>
            <a:off x="5399314" y="845731"/>
            <a:ext cx="5952673" cy="47784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B8C00-A538-D2D3-BE21-B3978D5478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45732"/>
            <a:ext cx="3932237" cy="1211667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dirty="0"/>
              <a:t>Übersicht der Einnahmen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66F1B6A-A7B6-76C3-33C8-BD46CE22969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041BCB6A-0FE6-4257-E172-45C746DEC470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91C595-8B85-EB0D-14EE-639043605043}"/>
              </a:ext>
            </a:extLst>
          </p:cNvPr>
          <p:cNvSpPr/>
          <p:nvPr userDrawn="1"/>
        </p:nvSpPr>
        <p:spPr>
          <a:xfrm>
            <a:off x="0" y="0"/>
            <a:ext cx="12192000" cy="68862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oogle Shape;167;g288f20e17e8_0_14">
            <a:extLst>
              <a:ext uri="{FF2B5EF4-FFF2-40B4-BE49-F238E27FC236}">
                <a16:creationId xmlns:a16="http://schemas.microsoft.com/office/drawing/2014/main" id="{A5D7F612-7005-F1D5-8E25-ABBD46A7E5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3711" y="157111"/>
            <a:ext cx="2208196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;g275b26080ea_0_84">
            <a:extLst>
              <a:ext uri="{FF2B5EF4-FFF2-40B4-BE49-F238E27FC236}">
                <a16:creationId xmlns:a16="http://schemas.microsoft.com/office/drawing/2014/main" id="{CAE0B998-84F3-A8C8-784E-119CAA5AB05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43711" y="6249922"/>
            <a:ext cx="1190747" cy="3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806711B-508E-CB4E-2972-C146E8698BF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627914" y="2057400"/>
            <a:ext cx="5464629" cy="3337012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23B2A6-C449-E9F0-C053-CAE794847E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4458" y="960085"/>
            <a:ext cx="4278086" cy="552078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Nachvollziehbare Übersicht der Einnahmen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8E0AB5-5019-054E-79E8-1F229A1452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27914" y="1383456"/>
            <a:ext cx="2264229" cy="5520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i="1">
                <a:latin typeface="Cambria" panose="02040503050406030204" pitchFamily="18" charset="0"/>
              </a:defRPr>
            </a:lvl1pPr>
          </a:lstStyle>
          <a:p>
            <a:pPr lvl="0"/>
            <a:r>
              <a:rPr lang="de-DE" dirty="0"/>
              <a:t>Eventname:</a:t>
            </a:r>
          </a:p>
          <a:p>
            <a:pPr lvl="0"/>
            <a:r>
              <a:rPr lang="de-DE" dirty="0"/>
              <a:t>Analysezeitraum:</a:t>
            </a:r>
          </a:p>
          <a:p>
            <a:pPr lvl="0"/>
            <a:r>
              <a:rPr lang="de-DE" dirty="0"/>
              <a:t>Revenue Split: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00B066-9EB8-0446-5220-FE6BF4BBD603}"/>
              </a:ext>
            </a:extLst>
          </p:cNvPr>
          <p:cNvGrpSpPr/>
          <p:nvPr userDrawn="1"/>
        </p:nvGrpSpPr>
        <p:grpSpPr>
          <a:xfrm>
            <a:off x="839084" y="5100199"/>
            <a:ext cx="3932237" cy="911861"/>
            <a:chOff x="839084" y="5100199"/>
            <a:chExt cx="3932237" cy="91186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284F2B-8062-ABC4-9026-CD02799AE741}"/>
                </a:ext>
              </a:extLst>
            </p:cNvPr>
            <p:cNvSpPr/>
            <p:nvPr userDrawn="1"/>
          </p:nvSpPr>
          <p:spPr>
            <a:xfrm>
              <a:off x="839084" y="5100199"/>
              <a:ext cx="3932237" cy="911861"/>
            </a:xfrm>
            <a:prstGeom prst="roundRect">
              <a:avLst/>
            </a:prstGeom>
            <a:solidFill>
              <a:srgbClr val="0690C2">
                <a:alpha val="39608"/>
              </a:srgbClr>
            </a:solidFill>
            <a:ln w="28575">
              <a:solidFill>
                <a:srgbClr val="0690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2000" lvl="0" algn="l"/>
              <a:r>
                <a:rPr lang="en-DE" sz="1000" dirty="0">
                  <a:solidFill>
                    <a:srgbClr val="0690C2"/>
                  </a:solidFill>
                </a:rPr>
                <a:t>Bei errechnung des Gesamtnettoverdienst müssen </a:t>
              </a:r>
              <a:r>
                <a:rPr lang="en-DE" sz="1000" b="1" dirty="0">
                  <a:solidFill>
                    <a:srgbClr val="0690C2"/>
                  </a:solidFill>
                </a:rPr>
                <a:t>unterschiedlicher Mehrwertsteuersätze </a:t>
              </a:r>
              <a:r>
                <a:rPr lang="en-DE" sz="1000" dirty="0">
                  <a:solidFill>
                    <a:srgbClr val="0690C2"/>
                  </a:solidFill>
                </a:rPr>
                <a:t>in den jeweiligen Ländern, in denen der Endverbraucher das Produkt erwirbt oder/und durch von Solidsport gestellte </a:t>
              </a:r>
              <a:r>
                <a:rPr lang="en-DE" sz="1000" b="1" dirty="0">
                  <a:solidFill>
                    <a:srgbClr val="0690C2"/>
                  </a:solidFill>
                </a:rPr>
                <a:t>Rechnungen</a:t>
              </a:r>
              <a:r>
                <a:rPr lang="en-DE" sz="1000" dirty="0">
                  <a:solidFill>
                    <a:srgbClr val="0690C2"/>
                  </a:solidFill>
                </a:rPr>
                <a:t> für einen gegebenen </a:t>
              </a:r>
              <a:r>
                <a:rPr lang="en-DE" sz="1000" b="1" dirty="0">
                  <a:solidFill>
                    <a:srgbClr val="0690C2"/>
                  </a:solidFill>
                </a:rPr>
                <a:t>Mehrkostenaufwand</a:t>
              </a:r>
              <a:r>
                <a:rPr lang="en-DE" sz="1000" dirty="0">
                  <a:solidFill>
                    <a:srgbClr val="0690C2"/>
                  </a:solidFill>
                </a:rPr>
                <a:t> beachtet werden.</a:t>
              </a:r>
            </a:p>
          </p:txBody>
        </p:sp>
        <p:pic>
          <p:nvPicPr>
            <p:cNvPr id="17" name="Graphic 16" descr="Information outline">
              <a:extLst>
                <a:ext uri="{FF2B5EF4-FFF2-40B4-BE49-F238E27FC236}">
                  <a16:creationId xmlns:a16="http://schemas.microsoft.com/office/drawing/2014/main" id="{98CC1F11-F1ED-844C-8B3E-135170F2B0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5852" y="5419242"/>
              <a:ext cx="273774" cy="273774"/>
            </a:xfrm>
            <a:prstGeom prst="rect">
              <a:avLst/>
            </a:prstGeom>
          </p:spPr>
        </p:pic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326BF1-3CD5-7586-6D7C-97A86EADDE8E}"/>
              </a:ext>
            </a:extLst>
          </p:cNvPr>
          <p:cNvSpPr/>
          <p:nvPr userDrawn="1"/>
        </p:nvSpPr>
        <p:spPr>
          <a:xfrm>
            <a:off x="5399314" y="5735011"/>
            <a:ext cx="5952673" cy="391611"/>
          </a:xfrm>
          <a:prstGeom prst="roundRect">
            <a:avLst/>
          </a:prstGeom>
          <a:solidFill>
            <a:srgbClr val="EA5149">
              <a:alpha val="40000"/>
            </a:srgbClr>
          </a:solidFill>
          <a:ln w="28575">
            <a:solidFill>
              <a:srgbClr val="EA5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algn="l"/>
            <a:r>
              <a:rPr lang="en-DE" sz="950" b="1" dirty="0">
                <a:solidFill>
                  <a:srgbClr val="EA5149"/>
                </a:solidFill>
              </a:rPr>
              <a:t>Beachte!</a:t>
            </a:r>
          </a:p>
          <a:p>
            <a:pPr marL="252000" algn="l"/>
            <a:r>
              <a:rPr lang="en-DE" sz="950" dirty="0">
                <a:solidFill>
                  <a:srgbClr val="EA5149"/>
                </a:solidFill>
              </a:rPr>
              <a:t>Abweichungen im Rechnungsweg des Gesamtbruttoverdienstes können durch </a:t>
            </a:r>
            <a:r>
              <a:rPr lang="en-DE" sz="950" b="1" dirty="0">
                <a:solidFill>
                  <a:srgbClr val="EA5149"/>
                </a:solidFill>
              </a:rPr>
              <a:t>Rückerstattungen</a:t>
            </a:r>
            <a:r>
              <a:rPr lang="en-DE" sz="950" dirty="0">
                <a:solidFill>
                  <a:srgbClr val="EA5149"/>
                </a:solidFill>
              </a:rPr>
              <a:t> entstehen.</a:t>
            </a:r>
          </a:p>
        </p:txBody>
      </p:sp>
      <p:pic>
        <p:nvPicPr>
          <p:cNvPr id="18" name="Graphic 17" descr="Information outline">
            <a:extLst>
              <a:ext uri="{FF2B5EF4-FFF2-40B4-BE49-F238E27FC236}">
                <a16:creationId xmlns:a16="http://schemas.microsoft.com/office/drawing/2014/main" id="{DD2A1181-B00D-BB42-42A0-0FD9F95DAA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0206" y="5793929"/>
            <a:ext cx="273774" cy="27377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DBAD598-848D-B6BB-B870-E077F4861981}"/>
              </a:ext>
            </a:extLst>
          </p:cNvPr>
          <p:cNvSpPr/>
          <p:nvPr userDrawn="1"/>
        </p:nvSpPr>
        <p:spPr>
          <a:xfrm>
            <a:off x="838380" y="2887328"/>
            <a:ext cx="3932941" cy="2025772"/>
          </a:xfrm>
          <a:prstGeom prst="rect">
            <a:avLst/>
          </a:prstGeom>
          <a:solidFill>
            <a:srgbClr val="FDCB3E">
              <a:alpha val="50196"/>
            </a:srgbClr>
          </a:solidFill>
          <a:ln w="28575">
            <a:solidFill>
              <a:srgbClr val="FDCB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algn="ctr"/>
            <a:r>
              <a:rPr lang="en-DE" sz="1400" dirty="0">
                <a:solidFill>
                  <a:srgbClr val="C18F36"/>
                </a:solidFill>
              </a:rPr>
              <a:t>Analysekästchen</a:t>
            </a:r>
            <a:endParaRPr lang="en-DE" sz="1200" dirty="0">
              <a:solidFill>
                <a:srgbClr val="C18F36"/>
              </a:solidFill>
            </a:endParaRPr>
          </a:p>
        </p:txBody>
      </p:sp>
      <p:pic>
        <p:nvPicPr>
          <p:cNvPr id="25" name="Graphic 24" descr="Research with solid fill">
            <a:extLst>
              <a:ext uri="{FF2B5EF4-FFF2-40B4-BE49-F238E27FC236}">
                <a16:creationId xmlns:a16="http://schemas.microsoft.com/office/drawing/2014/main" id="{7118FDC2-9C87-4594-78FA-95AD7DA9B46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538" y="3751670"/>
            <a:ext cx="297088" cy="2970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BC3AA6-90ED-D1BE-571E-A78402D47315}"/>
              </a:ext>
            </a:extLst>
          </p:cNvPr>
          <p:cNvSpPr txBox="1"/>
          <p:nvPr userDrawn="1"/>
        </p:nvSpPr>
        <p:spPr>
          <a:xfrm>
            <a:off x="838379" y="2103031"/>
            <a:ext cx="393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noProof="0" dirty="0"/>
              <a:t>In der folgenden Tabelle lässt sich der Gesamtbrutto- und Gesamtnettoverdienst übersichtlich nachvollziehen. 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CBACD42-1E8B-8C0E-46BE-74B0B844B1CB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23342" y="3354494"/>
            <a:ext cx="1528334" cy="120424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de-DE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C9140BF-9C54-962E-8F2B-4BE79281225B}"/>
              </a:ext>
            </a:extLst>
          </p:cNvPr>
          <p:cNvSpPr/>
          <p:nvPr userDrawn="1"/>
        </p:nvSpPr>
        <p:spPr>
          <a:xfrm>
            <a:off x="3175393" y="3496862"/>
            <a:ext cx="1406414" cy="1006525"/>
          </a:xfrm>
          <a:prstGeom prst="roundRect">
            <a:avLst/>
          </a:prstGeom>
          <a:solidFill>
            <a:srgbClr val="FDCB3E">
              <a:alpha val="45098"/>
            </a:srgbClr>
          </a:solidFill>
          <a:ln>
            <a:solidFill>
              <a:srgbClr val="C18F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712BE5-6C5B-03D5-579A-53249F804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1520" y="3676284"/>
            <a:ext cx="1229360" cy="692516"/>
          </a:xfrm>
        </p:spPr>
        <p:txBody>
          <a:bodyPr anchor="ctr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3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hnungs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F5BE8-5428-5D04-D647-5292D192BC57}"/>
              </a:ext>
            </a:extLst>
          </p:cNvPr>
          <p:cNvSpPr>
            <a:spLocks/>
          </p:cNvSpPr>
          <p:nvPr userDrawn="1"/>
        </p:nvSpPr>
        <p:spPr>
          <a:xfrm>
            <a:off x="838200" y="1886253"/>
            <a:ext cx="10515600" cy="435133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067D5-1345-C09D-8740-02BC04B78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9990695" cy="1325563"/>
          </a:xfrm>
        </p:spPr>
        <p:txBody>
          <a:bodyPr/>
          <a:lstStyle/>
          <a:p>
            <a:r>
              <a:rPr lang="de-DE" dirty="0"/>
              <a:t>Wie stellt Ihr uns eure Erlöse in Rechnung?</a:t>
            </a: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B4DA2525-EDD2-A0D5-A029-99E5D72587AE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oogle Shape;12;g275b26080ea_0_84">
            <a:extLst>
              <a:ext uri="{FF2B5EF4-FFF2-40B4-BE49-F238E27FC236}">
                <a16:creationId xmlns:a16="http://schemas.microsoft.com/office/drawing/2014/main" id="{3AEF16E0-BD0D-E74D-606F-CCE4E33CD5E3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9" name="Google Shape;13;g275b26080ea_0_84">
              <a:extLst>
                <a:ext uri="{FF2B5EF4-FFF2-40B4-BE49-F238E27FC236}">
                  <a16:creationId xmlns:a16="http://schemas.microsoft.com/office/drawing/2014/main" id="{15EF7767-7DFB-4112-A693-F90FE38E6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;g275b26080ea_0_84">
              <a:extLst>
                <a:ext uri="{FF2B5EF4-FFF2-40B4-BE49-F238E27FC236}">
                  <a16:creationId xmlns:a16="http://schemas.microsoft.com/office/drawing/2014/main" id="{DAD04745-39E6-9A0F-0482-C8C89FA29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0623F2D8-CDAD-E285-BC33-13926B5955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3FA66-D0C6-D1D9-B67C-B8951F175830}"/>
              </a:ext>
            </a:extLst>
          </p:cNvPr>
          <p:cNvSpPr txBox="1"/>
          <p:nvPr userDrawn="1"/>
        </p:nvSpPr>
        <p:spPr>
          <a:xfrm>
            <a:off x="1065193" y="2537270"/>
            <a:ext cx="3231505" cy="3420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noProof="0" dirty="0">
                <a:latin typeface="Cambria" panose="02040503050406030204" pitchFamily="18" charset="0"/>
              </a:rPr>
              <a:t>Eure Erlöse können an uns per Post oder auch Per E-Mail versendet werden. </a:t>
            </a:r>
          </a:p>
          <a:p>
            <a:endParaRPr lang="de-DE" sz="1100" noProof="0" dirty="0">
              <a:latin typeface="Cambria" panose="02040503050406030204" pitchFamily="18" charset="0"/>
            </a:endParaRPr>
          </a:p>
          <a:p>
            <a:r>
              <a:rPr lang="de-DE" sz="1100" b="0" i="0" noProof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Bitte beachten Sie, dass </a:t>
            </a:r>
            <a:r>
              <a:rPr lang="de-DE" sz="1100" b="1" i="0" noProof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die Rechnung an die E-Mail angehängt und im PDF-Format vorliegen muss</a:t>
            </a:r>
            <a:r>
              <a:rPr lang="de-DE" sz="1100" b="0" i="0" noProof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. </a:t>
            </a:r>
          </a:p>
          <a:p>
            <a:endParaRPr lang="de-DE" sz="1100" b="0" i="0" noProof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r>
              <a:rPr lang="de-DE" sz="1100" b="0" i="0" noProof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Eine E-Mail mit einem Link zu einer PDF-Rechnung wird von unserem Abrechnungssystem nicht empfangen Die Rechnung wird per E-Mail an </a:t>
            </a:r>
            <a:r>
              <a:rPr lang="de-DE" sz="1100" b="0" i="0" u="none" strike="noStrike" noProof="0" dirty="0">
                <a:solidFill>
                  <a:srgbClr val="0088CC"/>
                </a:solidFill>
                <a:effectLst/>
                <a:latin typeface="Cambria" panose="02040503050406030204" pitchFamily="18" charset="0"/>
                <a:hlinkClick r:id="rId4"/>
              </a:rPr>
              <a:t>invoice@solidtango.com</a:t>
            </a:r>
            <a:r>
              <a:rPr lang="de-DE" sz="1100" b="0" i="0" noProof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gesendet.</a:t>
            </a:r>
            <a:endParaRPr lang="de-DE" sz="1100" noProof="0" dirty="0">
              <a:latin typeface="Cambria" panose="020405030504060302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37D31E9-6CB3-4A80-99D2-22760471D6C2}"/>
              </a:ext>
            </a:extLst>
          </p:cNvPr>
          <p:cNvSpPr/>
          <p:nvPr userDrawn="1"/>
        </p:nvSpPr>
        <p:spPr>
          <a:xfrm>
            <a:off x="1145560" y="4534798"/>
            <a:ext cx="3072480" cy="12994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100" b="1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Wenn du aus Deutschland, Österreich oder der Schweiz kommst</a:t>
            </a:r>
            <a:br>
              <a:rPr lang="de-DE" sz="1100" dirty="0">
                <a:latin typeface="Cambria" panose="02040503050406030204" pitchFamily="18" charset="0"/>
              </a:rPr>
            </a:br>
            <a:br>
              <a:rPr lang="de-DE" sz="1100" dirty="0">
                <a:latin typeface="Cambria" panose="02040503050406030204" pitchFamily="18" charset="0"/>
              </a:rPr>
            </a:br>
            <a:r>
              <a:rPr lang="de-DE" sz="1100" b="0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Bitte sende die Rechnung an die </a:t>
            </a:r>
            <a:r>
              <a:rPr lang="de-DE" sz="1100" b="0" i="0" noProof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Solidsport</a:t>
            </a:r>
            <a:r>
              <a:rPr lang="de-DE" sz="1100" b="0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 GmbH.</a:t>
            </a:r>
            <a:br>
              <a:rPr lang="de-DE" sz="1100" dirty="0">
                <a:latin typeface="Cambria" panose="02040503050406030204" pitchFamily="18" charset="0"/>
              </a:rPr>
            </a:br>
            <a:r>
              <a:rPr lang="de-DE" sz="1100" b="0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Die Rechnung im PDF Format wird gesendet an </a:t>
            </a:r>
            <a:r>
              <a:rPr lang="de-DE" sz="1100" b="0" i="0" u="none" strike="noStrike" dirty="0">
                <a:solidFill>
                  <a:srgbClr val="0088CC"/>
                </a:solidFill>
                <a:effectLst/>
                <a:latin typeface="Cambria" panose="02040503050406030204" pitchFamily="18" charset="0"/>
                <a:hlinkClick r:id="rId5"/>
              </a:rPr>
              <a:t>rechnungen@solidsport.com</a:t>
            </a:r>
            <a:endParaRPr lang="de-DE" sz="1100" dirty="0">
              <a:latin typeface="Cambria" panose="020405030504060302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8A4C45-8080-9B8E-5DBE-D5FEB7A75174}"/>
              </a:ext>
            </a:extLst>
          </p:cNvPr>
          <p:cNvSpPr/>
          <p:nvPr userDrawn="1"/>
        </p:nvSpPr>
        <p:spPr>
          <a:xfrm>
            <a:off x="1065194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DE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Wie wird die Rechnung gestellt?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6BB95E4-C4AD-BC9F-4C58-E4A6FB0E381A}"/>
              </a:ext>
            </a:extLst>
          </p:cNvPr>
          <p:cNvSpPr/>
          <p:nvPr userDrawn="1"/>
        </p:nvSpPr>
        <p:spPr>
          <a:xfrm>
            <a:off x="4520190" y="197975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DE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Was muss die Rechnung enthalten?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102C83-1617-3A50-A040-33CC528D2775}"/>
              </a:ext>
            </a:extLst>
          </p:cNvPr>
          <p:cNvSpPr/>
          <p:nvPr userDrawn="1"/>
        </p:nvSpPr>
        <p:spPr>
          <a:xfrm>
            <a:off x="7958456" y="1980782"/>
            <a:ext cx="3231504" cy="478507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DE" sz="1600" b="1" i="0" dirty="0">
                <a:solidFill>
                  <a:schemeClr val="tx1"/>
                </a:solidFill>
                <a:latin typeface="Cambria" panose="02040503050406030204" pitchFamily="18" charset="0"/>
              </a:rPr>
              <a:t>An wen wird die Rechnung adressiert?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A970B-1E6E-6BC9-C64D-16CE7217F8E1}"/>
              </a:ext>
            </a:extLst>
          </p:cNvPr>
          <p:cNvSpPr txBox="1"/>
          <p:nvPr userDrawn="1"/>
        </p:nvSpPr>
        <p:spPr>
          <a:xfrm>
            <a:off x="4520189" y="2541113"/>
            <a:ext cx="3231505" cy="1728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Die </a:t>
            </a:r>
            <a:r>
              <a:rPr lang="en-US" sz="1200" b="1" dirty="0" err="1">
                <a:latin typeface="Cambria" panose="02040503050406030204" pitchFamily="18" charset="0"/>
              </a:rPr>
              <a:t>Rechnung</a:t>
            </a:r>
            <a:r>
              <a:rPr lang="en-US" sz="1200" b="1" dirty="0">
                <a:latin typeface="Cambria" panose="02040503050406030204" pitchFamily="18" charset="0"/>
              </a:rPr>
              <a:t> muss </a:t>
            </a:r>
            <a:r>
              <a:rPr lang="en-US" sz="1200" b="1" dirty="0" err="1">
                <a:latin typeface="Cambria" panose="02040503050406030204" pitchFamily="18" charset="0"/>
              </a:rPr>
              <a:t>folgende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Angaben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enthalten</a:t>
            </a:r>
            <a:r>
              <a:rPr lang="en-US" sz="1200" b="1" dirty="0">
                <a:latin typeface="Cambria" panose="02040503050406030204" pitchFamily="18" charset="0"/>
              </a:rPr>
              <a:t>:</a:t>
            </a:r>
            <a:endParaRPr lang="en-DE" sz="1200" b="1" dirty="0">
              <a:latin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A4DC9-5220-C542-49C4-14BFCDBD4476}"/>
              </a:ext>
            </a:extLst>
          </p:cNvPr>
          <p:cNvSpPr txBox="1"/>
          <p:nvPr userDrawn="1"/>
        </p:nvSpPr>
        <p:spPr>
          <a:xfrm>
            <a:off x="7938745" y="2537882"/>
            <a:ext cx="3231505" cy="259200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>
                <a:latin typeface="Cambria" panose="02040503050406030204" pitchFamily="18" charset="0"/>
              </a:rPr>
              <a:t>Unsere</a:t>
            </a:r>
            <a:r>
              <a:rPr lang="en-US" sz="1100" b="1" dirty="0">
                <a:latin typeface="Cambria" panose="02040503050406030204" pitchFamily="18" charset="0"/>
              </a:rPr>
              <a:t> </a:t>
            </a:r>
            <a:r>
              <a:rPr lang="en-US" sz="1100" b="1" dirty="0" err="1">
                <a:latin typeface="Cambria" panose="02040503050406030204" pitchFamily="18" charset="0"/>
              </a:rPr>
              <a:t>Rechnungsadresse</a:t>
            </a:r>
            <a:r>
              <a:rPr lang="en-US" sz="1100" b="1" dirty="0">
                <a:latin typeface="Cambria" panose="02040503050406030204" pitchFamily="18" charset="0"/>
              </a:rPr>
              <a:t>:</a:t>
            </a:r>
          </a:p>
          <a:p>
            <a:endParaRPr lang="en-US" sz="1100" b="1" dirty="0"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1" dirty="0" err="1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Solidsport</a:t>
            </a: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AB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FRX4134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FE 301</a:t>
            </a:r>
            <a:br>
              <a:rPr lang="en-GB" sz="1100" b="1" i="1" dirty="0"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105 69 Stockholm</a:t>
            </a:r>
            <a:endParaRPr lang="en-DE" sz="1100" b="1" i="1" dirty="0">
              <a:latin typeface="Cambria" panose="02040503050406030204" pitchFamily="18" charset="0"/>
            </a:endParaRPr>
          </a:p>
          <a:p>
            <a:endParaRPr lang="en-DE" sz="1100" b="1" dirty="0">
              <a:latin typeface="Cambria" panose="02040503050406030204" pitchFamily="18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7385032-0B74-98EB-0745-B400A54AF9B9}"/>
              </a:ext>
            </a:extLst>
          </p:cNvPr>
          <p:cNvSpPr/>
          <p:nvPr userDrawn="1"/>
        </p:nvSpPr>
        <p:spPr>
          <a:xfrm>
            <a:off x="8018257" y="3700270"/>
            <a:ext cx="3072480" cy="12994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Wenn</a:t>
            </a:r>
            <a:r>
              <a:rPr lang="en-GB" sz="1100" b="1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 du </a:t>
            </a:r>
            <a:r>
              <a:rPr lang="en-GB" sz="1100" b="1" i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aus</a:t>
            </a:r>
            <a:r>
              <a:rPr lang="en-GB" sz="1100" b="1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 Deutschland, </a:t>
            </a:r>
            <a:r>
              <a:rPr lang="en-GB" sz="1100" b="1" i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Österreich</a:t>
            </a:r>
            <a:r>
              <a:rPr lang="en-GB" sz="1100" b="1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100" b="1" i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oder</a:t>
            </a:r>
            <a:r>
              <a:rPr lang="en-GB" sz="1100" b="1" i="0" dirty="0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 der Schweiz </a:t>
            </a:r>
            <a:r>
              <a:rPr lang="en-GB" sz="1100" b="1" i="0" dirty="0" err="1">
                <a:solidFill>
                  <a:srgbClr val="3A87AD"/>
                </a:solidFill>
                <a:effectLst/>
                <a:latin typeface="Cambria" panose="02040503050406030204" pitchFamily="18" charset="0"/>
              </a:rPr>
              <a:t>kommst</a:t>
            </a:r>
            <a:br>
              <a:rPr lang="en-GB" sz="1100" dirty="0">
                <a:latin typeface="Cambria" panose="02040503050406030204" pitchFamily="18" charset="0"/>
              </a:rPr>
            </a:br>
            <a:br>
              <a:rPr lang="en-GB" sz="1100" dirty="0">
                <a:latin typeface="Cambria" panose="02040503050406030204" pitchFamily="18" charset="0"/>
              </a:rPr>
            </a:br>
            <a:r>
              <a:rPr lang="en-GB" sz="1100" b="1" i="1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Solidsport</a:t>
            </a:r>
            <a:r>
              <a:rPr lang="en-GB" sz="11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GmbH</a:t>
            </a:r>
            <a:br>
              <a:rPr lang="en-GB" sz="1100" b="1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Willy-Brandt-</a:t>
            </a:r>
            <a:r>
              <a:rPr lang="en-GB" sz="1100" b="1" i="1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Straße</a:t>
            </a:r>
            <a:r>
              <a:rPr lang="en-GB" sz="11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23</a:t>
            </a:r>
            <a:br>
              <a:rPr lang="en-GB" sz="1100" b="1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1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20457 Hamburg</a:t>
            </a:r>
            <a:endParaRPr lang="en-DE" sz="1100" b="1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9FF2B04-37E2-3C33-37C7-96A1DC8DB1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599701" y="3025257"/>
            <a:ext cx="3072480" cy="1133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Pay Per View Erstattung bis</a:t>
            </a:r>
          </a:p>
          <a:p>
            <a:pPr algn="l"/>
            <a:r>
              <a:rPr lang="de-DE" sz="1050" b="0" i="1" dirty="0">
                <a:solidFill>
                  <a:schemeClr val="tx1"/>
                </a:solidFill>
                <a:latin typeface="Cambria" panose="02040503050406030204" pitchFamily="18" charset="0"/>
              </a:rPr>
              <a:t>Ihre Referenz:</a:t>
            </a:r>
          </a:p>
          <a:p>
            <a:pPr algn="l"/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Menge:</a:t>
            </a:r>
          </a:p>
          <a:p>
            <a:pPr algn="l"/>
            <a:r>
              <a:rPr lang="de-DE" sz="1050" b="0" dirty="0">
                <a:solidFill>
                  <a:schemeClr val="tx1"/>
                </a:solidFill>
                <a:latin typeface="Cambria" panose="02040503050406030204" pitchFamily="18" charset="0"/>
              </a:rPr>
              <a:t>Zahlungsbedingungen: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C02DF5E-B900-1DE7-3EB9-AFF94D2EEA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091" y="3282566"/>
            <a:ext cx="1148054" cy="154057"/>
          </a:xfr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5DB4947C-C60C-66E8-CA58-A9C72E1442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58090" y="3442448"/>
            <a:ext cx="1148053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 u="none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1E586A5E-2DA4-90FC-9047-D1446E08E4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091" y="3602330"/>
            <a:ext cx="1148052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1D7CB2EE-4781-B916-E17A-1EBCF50114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58090" y="3764928"/>
            <a:ext cx="1148051" cy="154057"/>
          </a:xfrm>
        </p:spPr>
        <p:txBody>
          <a:bodyPr anchor="ctr">
            <a:noAutofit/>
          </a:bodyPr>
          <a:lstStyle>
            <a:lvl1pPr marL="0" indent="0">
              <a:buNone/>
              <a:defRPr sz="1050" i="0">
                <a:latin typeface="Cambria" panose="02040503050406030204" pitchFamily="18" charset="0"/>
              </a:defRPr>
            </a:lvl1pPr>
          </a:lstStyle>
          <a:p>
            <a:pPr lvl="0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184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urth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8CEE-6161-3B75-D4A7-9E6903B1A9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Wo findet Ihr weitere Infos?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44F50D-7FF7-C0D2-21F4-B27F7C75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DE" dirty="0"/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062E103C-5543-2981-A851-4A24FE55EF77}"/>
              </a:ext>
            </a:extLst>
          </p:cNvPr>
          <p:cNvSpPr/>
          <p:nvPr userDrawn="1"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oogle Shape;12;g275b26080ea_0_84">
            <a:extLst>
              <a:ext uri="{FF2B5EF4-FFF2-40B4-BE49-F238E27FC236}">
                <a16:creationId xmlns:a16="http://schemas.microsoft.com/office/drawing/2014/main" id="{956CC5A6-F2B7-59BE-8E3A-336633C5660D}"/>
              </a:ext>
            </a:extLst>
          </p:cNvPr>
          <p:cNvGrpSpPr/>
          <p:nvPr userDrawn="1"/>
        </p:nvGrpSpPr>
        <p:grpSpPr>
          <a:xfrm>
            <a:off x="10828895" y="228600"/>
            <a:ext cx="1049810" cy="495299"/>
            <a:chOff x="8008328" y="4244325"/>
            <a:chExt cx="1018972" cy="480750"/>
          </a:xfrm>
        </p:grpSpPr>
        <p:pic>
          <p:nvPicPr>
            <p:cNvPr id="12" name="Google Shape;13;g275b26080ea_0_84">
              <a:extLst>
                <a:ext uri="{FF2B5EF4-FFF2-40B4-BE49-F238E27FC236}">
                  <a16:creationId xmlns:a16="http://schemas.microsoft.com/office/drawing/2014/main" id="{EDAA593D-9373-17A0-4D3C-6448588B226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442100" y="4624625"/>
              <a:ext cx="585199" cy="1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4;g275b26080ea_0_84">
              <a:extLst>
                <a:ext uri="{FF2B5EF4-FFF2-40B4-BE49-F238E27FC236}">
                  <a16:creationId xmlns:a16="http://schemas.microsoft.com/office/drawing/2014/main" id="{FFB39727-F29B-38AA-87AF-050F3964FA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8328" y="4244325"/>
              <a:ext cx="1018972" cy="32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E30DFD5-D88D-A478-C54D-3BB61EAE82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01050" y="6356350"/>
            <a:ext cx="2952750" cy="231913"/>
          </a:xfrm>
        </p:spPr>
        <p:txBody>
          <a:bodyPr>
            <a:normAutofit/>
          </a:bodyPr>
          <a:lstStyle>
            <a:lvl1pPr marL="0" indent="0" algn="r">
              <a:buNone/>
              <a:defRPr sz="1000" i="1"/>
            </a:lvl1pPr>
          </a:lstStyle>
          <a:p>
            <a:pPr lvl="0"/>
            <a:r>
              <a:rPr lang="en-DE" dirty="0"/>
              <a:t>Quelle: Solidsport</a:t>
            </a:r>
          </a:p>
        </p:txBody>
      </p:sp>
    </p:spTree>
    <p:extLst>
      <p:ext uri="{BB962C8B-B14F-4D97-AF65-F5344CB8AC3E}">
        <p14:creationId xmlns:p14="http://schemas.microsoft.com/office/powerpoint/2010/main" val="3523919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2EEF2-8EE5-F5CB-E560-C29BCED1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D556B-5D23-DF86-942A-43CF41C5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91531-F6F3-65C9-FCFE-E16F1AAD8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09C6-DC5D-7B40-824F-5AEC9601F819}" type="datetimeFigureOut">
              <a:rPr lang="de-DE" smtClean="0"/>
              <a:t>22.02.24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E81B4-C93A-0ACB-4E08-4854542AE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E5C63-5A7E-F600-1EEA-C106B306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E778-10D6-8F47-80B6-AEBD7E9AD4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1" r:id="rId4"/>
    <p:sldLayoutId id="2147483651" r:id="rId5"/>
    <p:sldLayoutId id="2147483656" r:id="rId6"/>
    <p:sldLayoutId id="2147483650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Dornbirn Trophy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Zusammenfassung, Analyse, Übersicht der Einnahmen und Rechnungsstellung: Dornbirn Trophy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Übersicht und Geographische Verteilung von Zuschauern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Übersicht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spcBef>
                <a:spcPts val="0"/>
              </a:spcBef>
            </a:pPr>
            <a:r>
              <a:t>Es gab insgesamt: 1.016 Ansichten</a:t>
            </a:r>
          </a:p>
          <a:p>
            <a:pPr>
              <a:spcBef>
                <a:spcPts val="0"/>
              </a:spcBef>
            </a:pPr>
            <a:r>
              <a:t>Davon waren: 522 einmalige Ansichten</a:t>
            </a:r>
          </a:p>
          <a:p>
            <a:pPr>
              <a:spcBef>
                <a:spcPts val="0"/>
              </a:spcBef>
            </a:pPr>
            <a:r>
              <a:t>Es wurden: 138 Transaktionen insgesamt getätigt</a:t>
            </a:r>
          </a:p>
          <a:p>
            <a:pPr>
              <a:spcBef>
                <a:spcPts val="0"/>
              </a:spcBef>
            </a:pPr>
            <a:r>
              <a:t>Brutto wurden insgesamt: 589 EUR generiert</a:t>
            </a:r>
          </a:p>
          <a:p>
            <a:pPr>
              <a:spcBef>
                <a:spcPts val="0"/>
              </a:spcBef>
            </a:pPr>
            <a:r>
              <a:t>Euer Netto-Anteil liegt bei: 259.27 EUR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Top 5 Länder nach einmaligen Ansichten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Zeitraum: von(2024-02-01) | bis(2024-02-22)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idx="15" sz="quarter"/>
          </p:nvPr>
        </p:nvGraphicFramePr>
        <p:xfrm>
          <a:off x="6170612" y="2650997"/>
          <a:ext cx="5183188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1594"/>
                <a:gridCol w="25915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Länder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Einmalige Ansichten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Austria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Placeholder 8"/>
          <p:cNvGraphicFramePr>
            <a:graphicFrameLocks noGrp="1"/>
          </p:cNvGraphicFramePr>
          <p:nvPr>
            <p:ph type="tbl" idx="16" sz="quarter"/>
          </p:nvPr>
        </p:nvGraphicFramePr>
        <p:xfrm>
          <a:off x="1272513" y="4826822"/>
          <a:ext cx="45849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492"/>
                <a:gridCol w="2292493"/>
              </a:tblGrid>
              <a:tr h="370840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E1272A"/>
                          </a:solidFill>
                        </a:rPr>
                        <a:t>Einmalige Ansichten / Ansichten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E1272A"/>
                          </a:solidFill>
                        </a:rPr>
                        <a:t>Einmalige Ansichten / Transaktionen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522 / 1.016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522 / 138 ≈ 3.78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Ein Verhältnis von 51.0% 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Es wurden pro Kauf ⌀ 3.78 Spiele angeschaut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Meist geschaute Livestreams und Videos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Top 3 Livestreams nach einmaligen Ansichten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Top 3 Videos nach einmaligen Ansichten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Zeitraum: von(2024-02-01) | bis(2024-02-22)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5" sz="quarter"/>
          </p:nvPr>
        </p:nvGraphicFramePr>
        <p:xfrm>
          <a:off x="6170612" y="2650997"/>
          <a:ext cx="5183188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1594"/>
                <a:gridCol w="25915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Einmalige Ansichten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1.Dornbirner Eis-Trophy 2024 | Livestream Tag 2 - 17 Feb 08:14 - 18:35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2.Dornbirner Eis-Trophy 2024 | Livestream Tag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3.Dornbirner Eis-Trophy 2024 | Livestream Tag 3 - 18 Feb 08:30 - 14:13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Placeholder 7"/>
          <p:cNvGraphicFramePr>
            <a:graphicFrameLocks noGrp="1"/>
          </p:cNvGraphicFramePr>
          <p:nvPr>
            <p:ph type="tbl" idx="16" sz="quarter"/>
          </p:nvPr>
        </p:nvGraphicFramePr>
        <p:xfrm>
          <a:off x="838201" y="2650995"/>
          <a:ext cx="5157787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8893"/>
                <a:gridCol w="2578894"/>
              </a:tblGrid>
              <a:tr h="3708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Livestream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E1272A"/>
                          </a:solidFill>
                        </a:rPr>
                        <a:t>Einmalige Ansichten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1.Dornbirner Eis-Trophy 2024 | Livestream Tag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2.Dornbirner Eis-Trophy 2024 | Livestream 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600"/>
                        <a:t>3.Dornbirner Eis-Trophy 2024 | Livestream Tag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Nachvollziehbare Übersicht der Einnahmen und Rechnungsstellung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Wie ergeben sich Netto- und Bruttoeinnahmen, wie könnt Ihr uns euren Teil des Profits in Rechnung stellen?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Übersicht der Einnahmen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5" sz="quarter"/>
          </p:nvPr>
        </p:nvGraphicFramePr>
        <p:xfrm>
          <a:off x="5627914" y="2057400"/>
          <a:ext cx="546462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543"/>
                <a:gridCol w="1821543"/>
                <a:gridCol w="1821543"/>
              </a:tblGrid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GESAMT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sz="1100"/>
                        <a:t>Preisübersicht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Preis Einzelstreams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3.99 EUR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Preis All Access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8 EUR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sz="1100"/>
                        <a:t>Transaktionsübersicht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Gesamtanzahl Transaktionen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138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Transaktionen Einzelstreams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103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Transatkionen All Access Pässe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Gesamtbruttoverdienst*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589 EUR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1100"/>
                        <a:t>Eure Umsatzbeteiligung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E1272A"/>
                          </a:solidFill>
                        </a:rPr>
                        <a:t>Gesamtnettoverdienst*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259.27 EUR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Nachvollziehbare Übersicht der Einnahmen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Eventname: Dornbirn Trophy 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8" sz="quarter"/>
          </p:nvPr>
        </p:nvGraphicFramePr>
        <p:xfrm>
          <a:off x="1423342" y="3354494"/>
          <a:ext cx="15283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334"/>
              </a:tblGrid>
              <a:tr h="370840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E1272A"/>
                          </a:solidFill>
                        </a:rPr>
                        <a:t>All Access Pässe / Einzelstreams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35 / 103  ≈ 0.34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Es wurden ca. 0.34 mal so viele All Access Pässe, wie Einzelstreams erworben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Der durchschnittliche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könnt ihr uns eure Erlöse in Rechnung stellen?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Quelle: Solidsport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23 Feb 2024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PPV 82863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259.27 EUR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30 days 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 findet Ihr weiter Infos?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{18FB211A-5D40-D349-BECF-4C1BD57F7F21}tf10001069</Template>
  <TotalTime>628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Cambria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 Live </dc:title>
  <dc:creator>Wölfel, Jakob</dc:creator>
  <cp:lastModifiedBy>Wölfel, Jakob</cp:lastModifiedBy>
  <cp:revision>83</cp:revision>
  <dcterms:created xsi:type="dcterms:W3CDTF">2023-10-17T11:37:44Z</dcterms:created>
  <dcterms:modified xsi:type="dcterms:W3CDTF">2024-02-22T16:56:04Z</dcterms:modified>
</cp:coreProperties>
</file>