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F36"/>
    <a:srgbClr val="FDCB3E"/>
    <a:srgbClr val="EA5149"/>
    <a:srgbClr val="0690C2"/>
    <a:srgbClr val="FF0000"/>
    <a:srgbClr val="CD3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349"/>
    <p:restoredTop sz="94648"/>
  </p:normalViewPr>
  <p:slideViewPr>
    <p:cSldViewPr snapToGrid="0">
      <p:cViewPr>
        <p:scale>
          <a:sx n="86" d="100"/>
          <a:sy n="86" d="100"/>
        </p:scale>
        <p:origin x="4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46450-0F71-C64D-971E-ECFD0807AB1C}" type="datetimeFigureOut">
              <a:rPr lang="de-DE" smtClean="0"/>
              <a:t>26.02.24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83B19-BF1C-164E-96F1-DA7439B5BD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28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titel (name, subtitel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B06BB-8F57-1FF5-234D-9B8182B4AD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711" y="890005"/>
            <a:ext cx="585228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err="1"/>
              <a:t>event_name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C042C-4CBB-EB7A-0635-D2DDE69032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3711" y="3602039"/>
            <a:ext cx="585228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Summary and </a:t>
            </a: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event_name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078369-6262-4B9A-C29C-FEC7A8656285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oogle Shape;167;g288f20e17e8_0_14">
            <a:extLst>
              <a:ext uri="{FF2B5EF4-FFF2-40B4-BE49-F238E27FC236}">
                <a16:creationId xmlns:a16="http://schemas.microsoft.com/office/drawing/2014/main" id="{072B4F83-8852-9D35-8220-5DBFB39A0CA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57111"/>
            <a:ext cx="2208196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6">
            <a:extLst>
              <a:ext uri="{FF2B5EF4-FFF2-40B4-BE49-F238E27FC236}">
                <a16:creationId xmlns:a16="http://schemas.microsoft.com/office/drawing/2014/main" id="{25290737-59CD-4859-EF02-A77A0F29EDF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9D9040-D400-015F-5D6F-415E248FE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0092" y="1178203"/>
            <a:ext cx="4320000" cy="4320000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oogle Shape;14;g275b26080ea_0_84">
            <a:extLst>
              <a:ext uri="{FF2B5EF4-FFF2-40B4-BE49-F238E27FC236}">
                <a16:creationId xmlns:a16="http://schemas.microsoft.com/office/drawing/2014/main" id="{19B5ABBF-33EC-88CB-CB57-0828FE94642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43711" y="6249922"/>
            <a:ext cx="1190747" cy="3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2E9B75E-5D99-8C02-D328-3D6A20E510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</p:spTree>
    <p:extLst>
      <p:ext uri="{BB962C8B-B14F-4D97-AF65-F5344CB8AC3E}">
        <p14:creationId xmlns:p14="http://schemas.microsoft.com/office/powerpoint/2010/main" val="32961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and ge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382B37-CA18-CEE1-9668-DC43F9A2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0995"/>
            <a:ext cx="5157787" cy="35386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countries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FCD4932-97A0-9948-1EA6-77103A391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1269DD59-9592-9905-5924-DECF5E34284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D4D74DFD-F286-798D-6E14-749FDDDD870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7"/>
            <a:ext cx="5183188" cy="35386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EACA0-6D97-8D1B-49C7-89556A3F56FC}"/>
              </a:ext>
            </a:extLst>
          </p:cNvPr>
          <p:cNvSpPr/>
          <p:nvPr userDrawn="1"/>
        </p:nvSpPr>
        <p:spPr>
          <a:xfrm>
            <a:off x="839789" y="4561839"/>
            <a:ext cx="5181600" cy="1627823"/>
          </a:xfrm>
          <a:prstGeom prst="rect">
            <a:avLst/>
          </a:prstGeom>
          <a:solidFill>
            <a:srgbClr val="FDCB3E">
              <a:alpha val="50196"/>
            </a:srgbClr>
          </a:solidFill>
          <a:ln w="28575">
            <a:solidFill>
              <a:srgbClr val="FDCB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algn="ctr"/>
            <a:r>
              <a:rPr lang="en-DE" sz="1400" dirty="0">
                <a:solidFill>
                  <a:srgbClr val="C18F36"/>
                </a:solidFill>
              </a:rPr>
              <a:t>Analysis</a:t>
            </a:r>
            <a:endParaRPr lang="en-DE" sz="1200" dirty="0">
              <a:solidFill>
                <a:srgbClr val="C18F36"/>
              </a:solidFill>
            </a:endParaRPr>
          </a:p>
        </p:txBody>
      </p:sp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8ADECD2D-D5C8-C211-FC73-08DB2DB694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534" y="5232516"/>
            <a:ext cx="298368" cy="297088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D8762B6-254B-D47B-E9CC-7D7655F0A5C7}"/>
              </a:ext>
            </a:extLst>
          </p:cNvPr>
          <p:cNvSpPr/>
          <p:nvPr userDrawn="1"/>
        </p:nvSpPr>
        <p:spPr>
          <a:xfrm>
            <a:off x="6827915" y="4842927"/>
            <a:ext cx="4212771" cy="1365648"/>
          </a:xfrm>
          <a:prstGeom prst="roundRect">
            <a:avLst/>
          </a:prstGeom>
          <a:solidFill>
            <a:srgbClr val="0690C2">
              <a:alpha val="39608"/>
            </a:srgbClr>
          </a:solidFill>
          <a:ln w="28575">
            <a:solidFill>
              <a:srgbClr val="0690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lvl="0" algn="l"/>
            <a:r>
              <a:rPr lang="de-DE" sz="1000" b="1" noProof="0" dirty="0" err="1">
                <a:solidFill>
                  <a:srgbClr val="0690C2"/>
                </a:solidFill>
              </a:rPr>
              <a:t>How</a:t>
            </a:r>
            <a:r>
              <a:rPr lang="de-DE" sz="1000" b="1" noProof="0" dirty="0">
                <a:solidFill>
                  <a:srgbClr val="0690C2"/>
                </a:solidFill>
              </a:rPr>
              <a:t> do </a:t>
            </a:r>
            <a:r>
              <a:rPr lang="de-DE" sz="1000" b="1" noProof="0" dirty="0" err="1">
                <a:solidFill>
                  <a:srgbClr val="0690C2"/>
                </a:solidFill>
              </a:rPr>
              <a:t>views</a:t>
            </a:r>
            <a:r>
              <a:rPr lang="de-DE" sz="1000" b="1" noProof="0" dirty="0">
                <a:solidFill>
                  <a:srgbClr val="0690C2"/>
                </a:solidFill>
              </a:rPr>
              <a:t> and </a:t>
            </a:r>
            <a:r>
              <a:rPr lang="de-DE" sz="1000" b="1" noProof="0" dirty="0" err="1">
                <a:solidFill>
                  <a:srgbClr val="0690C2"/>
                </a:solidFill>
              </a:rPr>
              <a:t>unique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views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differ</a:t>
            </a:r>
            <a:r>
              <a:rPr lang="de-DE" sz="1000" b="1" noProof="0" dirty="0">
                <a:solidFill>
                  <a:srgbClr val="0690C2"/>
                </a:solidFill>
              </a:rPr>
              <a:t>?</a:t>
            </a:r>
          </a:p>
          <a:p>
            <a:pPr marL="252000" lvl="0" algn="l"/>
            <a:r>
              <a:rPr lang="de-DE" sz="1000" b="0" noProof="0" dirty="0">
                <a:solidFill>
                  <a:srgbClr val="0690C2"/>
                </a:solidFill>
              </a:rPr>
              <a:t>Views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"Views" </a:t>
            </a:r>
            <a:r>
              <a:rPr lang="de-DE" sz="1000" b="0" noProof="0" dirty="0" err="1">
                <a:solidFill>
                  <a:srgbClr val="0690C2"/>
                </a:solidFill>
              </a:rPr>
              <a:t>refer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total </a:t>
            </a:r>
            <a:r>
              <a:rPr lang="de-DE" sz="1000" b="0" noProof="0" dirty="0" err="1">
                <a:solidFill>
                  <a:srgbClr val="0690C2"/>
                </a:solidFill>
              </a:rPr>
              <a:t>number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of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video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views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stream </a:t>
            </a:r>
            <a:r>
              <a:rPr lang="de-DE" sz="1000" b="0" noProof="0" dirty="0" err="1">
                <a:solidFill>
                  <a:srgbClr val="0690C2"/>
                </a:solidFill>
              </a:rPr>
              <a:t>openings</a:t>
            </a:r>
            <a:r>
              <a:rPr lang="de-DE" sz="1000" b="0" noProof="0" dirty="0">
                <a:solidFill>
                  <a:srgbClr val="0690C2"/>
                </a:solidFill>
              </a:rPr>
              <a:t>, </a:t>
            </a:r>
            <a:r>
              <a:rPr lang="de-DE" sz="1000" b="0" noProof="0" dirty="0" err="1">
                <a:solidFill>
                  <a:srgbClr val="0690C2"/>
                </a:solidFill>
              </a:rPr>
              <a:t>while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unique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views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"Unique Views" </a:t>
            </a:r>
            <a:r>
              <a:rPr lang="de-DE" sz="1000" b="0" noProof="0" dirty="0" err="1">
                <a:solidFill>
                  <a:srgbClr val="0690C2"/>
                </a:solidFill>
              </a:rPr>
              <a:t>represent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number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of</a:t>
            </a:r>
            <a:r>
              <a:rPr lang="de-DE" sz="1000" b="0" noProof="0" dirty="0">
                <a:solidFill>
                  <a:srgbClr val="0690C2"/>
                </a:solidFill>
              </a:rPr>
              <a:t> individual </a:t>
            </a:r>
            <a:r>
              <a:rPr lang="de-DE" sz="1000" b="0" noProof="0" dirty="0" err="1">
                <a:solidFill>
                  <a:srgbClr val="0690C2"/>
                </a:solidFill>
              </a:rPr>
              <a:t>users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who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have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watched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video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stream, </a:t>
            </a:r>
            <a:r>
              <a:rPr lang="de-DE" sz="1000" b="0" noProof="0" dirty="0" err="1">
                <a:solidFill>
                  <a:srgbClr val="0690C2"/>
                </a:solidFill>
              </a:rPr>
              <a:t>regardless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of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repeated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views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by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same </a:t>
            </a:r>
            <a:r>
              <a:rPr lang="de-DE" sz="1000" b="0" noProof="0" dirty="0" err="1">
                <a:solidFill>
                  <a:srgbClr val="0690C2"/>
                </a:solidFill>
              </a:rPr>
              <a:t>user</a:t>
            </a:r>
            <a:r>
              <a:rPr lang="de-DE" sz="1000" b="0" noProof="0" dirty="0">
                <a:solidFill>
                  <a:srgbClr val="0690C2"/>
                </a:solidFill>
              </a:rPr>
              <a:t>.</a:t>
            </a:r>
          </a:p>
          <a:p>
            <a:pPr marL="252000" lvl="0" algn="l"/>
            <a:r>
              <a:rPr lang="de-DE" sz="1000" b="0" noProof="0" dirty="0">
                <a:solidFill>
                  <a:srgbClr val="0690C2"/>
                </a:solidFill>
              </a:rPr>
              <a:t>A </a:t>
            </a:r>
            <a:r>
              <a:rPr lang="de-DE" sz="1000" b="0" noProof="0" dirty="0" err="1">
                <a:solidFill>
                  <a:srgbClr val="0690C2"/>
                </a:solidFill>
              </a:rPr>
              <a:t>low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difference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between</a:t>
            </a:r>
            <a:r>
              <a:rPr lang="de-DE" sz="1000" b="0" noProof="0" dirty="0">
                <a:solidFill>
                  <a:srgbClr val="0690C2"/>
                </a:solidFill>
              </a:rPr>
              <a:t> "Views" and "Unique Views" </a:t>
            </a:r>
            <a:r>
              <a:rPr lang="de-DE" sz="1000" b="1" noProof="0" dirty="0" err="1">
                <a:solidFill>
                  <a:srgbClr val="0690C2"/>
                </a:solidFill>
              </a:rPr>
              <a:t>indicates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good</a:t>
            </a:r>
            <a:r>
              <a:rPr lang="de-DE" sz="1000" b="1" noProof="0" dirty="0">
                <a:solidFill>
                  <a:srgbClr val="0690C2"/>
                </a:solidFill>
              </a:rPr>
              <a:t> stream </a:t>
            </a:r>
            <a:r>
              <a:rPr lang="de-DE" sz="1000" b="1" noProof="0" dirty="0" err="1">
                <a:solidFill>
                  <a:srgbClr val="0690C2"/>
                </a:solidFill>
              </a:rPr>
              <a:t>quality</a:t>
            </a:r>
            <a:r>
              <a:rPr lang="de-DE" sz="1000" b="1" noProof="0" dirty="0">
                <a:solidFill>
                  <a:srgbClr val="0690C2"/>
                </a:solidFill>
              </a:rPr>
              <a:t> and </a:t>
            </a:r>
            <a:r>
              <a:rPr lang="de-DE" sz="1000" b="1" noProof="0" dirty="0" err="1">
                <a:solidFill>
                  <a:srgbClr val="0690C2"/>
                </a:solidFill>
              </a:rPr>
              <a:t>few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interruptions</a:t>
            </a:r>
            <a:r>
              <a:rPr lang="de-DE" sz="1000" b="1" noProof="0" dirty="0">
                <a:solidFill>
                  <a:srgbClr val="0690C2"/>
                </a:solidFill>
              </a:rPr>
              <a:t>.</a:t>
            </a:r>
          </a:p>
        </p:txBody>
      </p:sp>
      <p:pic>
        <p:nvPicPr>
          <p:cNvPr id="19" name="Graphic 18" descr="Information outline">
            <a:extLst>
              <a:ext uri="{FF2B5EF4-FFF2-40B4-BE49-F238E27FC236}">
                <a16:creationId xmlns:a16="http://schemas.microsoft.com/office/drawing/2014/main" id="{B6BA58EA-DC92-5CFE-2A86-AA6642DF50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7" y="5377314"/>
            <a:ext cx="273774" cy="273774"/>
          </a:xfrm>
          <a:prstGeom prst="rect">
            <a:avLst/>
          </a:prstGeom>
        </p:spPr>
      </p:pic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219CE89-0B4D-7B85-0C3D-68844B6E721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272513" y="4826822"/>
            <a:ext cx="4672677" cy="1238698"/>
          </a:xfrm>
        </p:spPr>
        <p:txBody>
          <a:bodyPr lIns="90000" tIns="0" bIns="0"/>
          <a:lstStyle/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3B0B0-19D8-41BA-4775-A40AEBEAE245}"/>
              </a:ext>
            </a:extLst>
          </p:cNvPr>
          <p:cNvSpPr txBox="1"/>
          <p:nvPr userDrawn="1"/>
        </p:nvSpPr>
        <p:spPr>
          <a:xfrm>
            <a:off x="838200" y="1884769"/>
            <a:ext cx="5184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200" b="1" dirty="0"/>
              <a:t>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EC16D-EBB4-7861-9700-5ACDD2AC5F84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latin typeface="+mj-lt"/>
              </a:rPr>
              <a:t>Overview and geographics</a:t>
            </a:r>
          </a:p>
        </p:txBody>
      </p:sp>
    </p:spTree>
    <p:extLst>
      <p:ext uri="{BB962C8B-B14F-4D97-AF65-F5344CB8AC3E}">
        <p14:creationId xmlns:p14="http://schemas.microsoft.com/office/powerpoint/2010/main" val="7562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list livestreams and toplist vid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9E21D-41BF-05EE-57CB-C292F295B3F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livestreams</a:t>
            </a:r>
            <a:r>
              <a:rPr lang="de-DE" dirty="0"/>
              <a:t>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A1966EE3-8742-DBFE-259D-7E848AA817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E63E7BF-AAE5-0733-6F24-830F6FB738E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5ECB69E3-CF71-269E-F345-1EC43B443C72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7"/>
            <a:ext cx="5183188" cy="35386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9B778D6-1DD8-3D7D-4841-0E961EE6D4A8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201" y="2650995"/>
            <a:ext cx="5157787" cy="353866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B9D61-DFC5-013E-0B85-048568FE43FB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latin typeface="+mj-lt"/>
              </a:rPr>
              <a:t>Toplist livestreams and toplist videos</a:t>
            </a:r>
          </a:p>
        </p:txBody>
      </p:sp>
    </p:spTree>
    <p:extLst>
      <p:ext uri="{BB962C8B-B14F-4D97-AF65-F5344CB8AC3E}">
        <p14:creationId xmlns:p14="http://schemas.microsoft.com/office/powerpoint/2010/main" val="37951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list categories and toplist downlo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9E21D-41BF-05EE-57CB-C292F295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6BA4B-24DA-2C20-C7BC-E1A6343B79C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F3AC288E-EF9D-626D-E396-DA5CD3F7A4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3F3CD137-84E0-D136-ADF2-96645BAAD5D9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5"/>
            <a:ext cx="5183188" cy="353866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299D2E5-0B2C-B4BB-4E64-B8F405F530C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201" y="2656163"/>
            <a:ext cx="5157787" cy="35335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BCE88-D850-1BAB-BCF8-9D04D57DEA93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latin typeface="+mj-lt"/>
              </a:rPr>
              <a:t>Toplist downloads and toplist categories</a:t>
            </a:r>
          </a:p>
        </p:txBody>
      </p:sp>
    </p:spTree>
    <p:extLst>
      <p:ext uri="{BB962C8B-B14F-4D97-AF65-F5344CB8AC3E}">
        <p14:creationId xmlns:p14="http://schemas.microsoft.com/office/powerpoint/2010/main" val="2679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earnings/bi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062E103C-5543-2981-A851-4A24FE55EF7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E30DFD5-D88D-A478-C54D-3BB61EAE82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14B73-3E6C-20BD-077B-DBA5EA799633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oogle Shape;167;g288f20e17e8_0_14">
            <a:extLst>
              <a:ext uri="{FF2B5EF4-FFF2-40B4-BE49-F238E27FC236}">
                <a16:creationId xmlns:a16="http://schemas.microsoft.com/office/drawing/2014/main" id="{DAAAAC06-54B0-6A95-E6A9-EC1DF4C8024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73659"/>
            <a:ext cx="2208196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E6778-2869-C28B-5303-3444D76F0BC3}"/>
              </a:ext>
            </a:extLst>
          </p:cNvPr>
          <p:cNvSpPr txBox="1"/>
          <p:nvPr userDrawn="1"/>
        </p:nvSpPr>
        <p:spPr>
          <a:xfrm>
            <a:off x="831850" y="2910785"/>
            <a:ext cx="9990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000" dirty="0">
                <a:latin typeface="+mj-lt"/>
              </a:rPr>
              <a:t>Transparent overview of earnings and invoicing</a:t>
            </a:r>
            <a:endParaRPr lang="en-DE" sz="6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512C9-F723-C0AD-7F5B-8E854F43B729}"/>
              </a:ext>
            </a:extLst>
          </p:cNvPr>
          <p:cNvSpPr txBox="1"/>
          <p:nvPr userDrawn="1"/>
        </p:nvSpPr>
        <p:spPr>
          <a:xfrm>
            <a:off x="831850" y="4665111"/>
            <a:ext cx="10521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How do net and gross revenues arise, how can you invoice us for your share of the profit, and where can we find more information about all analytical tools?</a:t>
            </a:r>
            <a:endParaRPr lang="en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earn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EFA019-7406-6C19-64D1-B65DFF24A083}"/>
              </a:ext>
            </a:extLst>
          </p:cNvPr>
          <p:cNvSpPr/>
          <p:nvPr userDrawn="1"/>
        </p:nvSpPr>
        <p:spPr>
          <a:xfrm>
            <a:off x="5399314" y="845731"/>
            <a:ext cx="5952673" cy="477840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66F1B6A-A7B6-76C3-33C8-BD46CE22969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10" name="Rechteck 7">
            <a:extLst>
              <a:ext uri="{FF2B5EF4-FFF2-40B4-BE49-F238E27FC236}">
                <a16:creationId xmlns:a16="http://schemas.microsoft.com/office/drawing/2014/main" id="{041BCB6A-0FE6-4257-E172-45C746DEC470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oogle Shape;167;g288f20e17e8_0_14">
            <a:extLst>
              <a:ext uri="{FF2B5EF4-FFF2-40B4-BE49-F238E27FC236}">
                <a16:creationId xmlns:a16="http://schemas.microsoft.com/office/drawing/2014/main" id="{A5D7F612-7005-F1D5-8E25-ABBD46A7E5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57111"/>
            <a:ext cx="2208196" cy="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;g275b26080ea_0_84">
            <a:extLst>
              <a:ext uri="{FF2B5EF4-FFF2-40B4-BE49-F238E27FC236}">
                <a16:creationId xmlns:a16="http://schemas.microsoft.com/office/drawing/2014/main" id="{CAE0B998-84F3-A8C8-784E-119CAA5AB05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43711" y="6249922"/>
            <a:ext cx="1190747" cy="3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able Placeholder 5">
            <a:extLst>
              <a:ext uri="{FF2B5EF4-FFF2-40B4-BE49-F238E27FC236}">
                <a16:creationId xmlns:a16="http://schemas.microsoft.com/office/drawing/2014/main" id="{4806711B-508E-CB4E-2972-C146E8698BF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627914" y="2057400"/>
            <a:ext cx="5464629" cy="3337012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123B2A6-C449-E9F0-C053-CAE794847E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4458" y="960085"/>
            <a:ext cx="4278086" cy="552078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Nachvollziehbare Übersicht der Einnahmen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8E0AB5-5019-054E-79E8-1F229A1452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7914" y="1383456"/>
            <a:ext cx="2264229" cy="55207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Eventname:</a:t>
            </a:r>
          </a:p>
          <a:p>
            <a:pPr lvl="0"/>
            <a:r>
              <a:rPr lang="de-DE" dirty="0"/>
              <a:t>Analysezeitraum:</a:t>
            </a:r>
          </a:p>
          <a:p>
            <a:pPr lvl="0"/>
            <a:r>
              <a:rPr lang="de-DE" dirty="0"/>
              <a:t>Revenue Split: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00B066-9EB8-0446-5220-FE6BF4BBD603}"/>
              </a:ext>
            </a:extLst>
          </p:cNvPr>
          <p:cNvGrpSpPr/>
          <p:nvPr userDrawn="1"/>
        </p:nvGrpSpPr>
        <p:grpSpPr>
          <a:xfrm>
            <a:off x="839084" y="5100199"/>
            <a:ext cx="3932237" cy="911861"/>
            <a:chOff x="839084" y="5100199"/>
            <a:chExt cx="3932237" cy="91186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284F2B-8062-ABC4-9026-CD02799AE741}"/>
                </a:ext>
              </a:extLst>
            </p:cNvPr>
            <p:cNvSpPr/>
            <p:nvPr userDrawn="1"/>
          </p:nvSpPr>
          <p:spPr>
            <a:xfrm>
              <a:off x="839084" y="5100199"/>
              <a:ext cx="3932237" cy="911861"/>
            </a:xfrm>
            <a:prstGeom prst="roundRect">
              <a:avLst/>
            </a:prstGeom>
            <a:solidFill>
              <a:srgbClr val="0690C2">
                <a:alpha val="39608"/>
              </a:srgbClr>
            </a:solidFill>
            <a:ln w="28575">
              <a:solidFill>
                <a:srgbClr val="0690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2000" lvl="0" algn="l"/>
              <a:r>
                <a:rPr lang="en-GB" sz="1000" dirty="0">
                  <a:solidFill>
                    <a:srgbClr val="0690C2"/>
                  </a:solidFill>
                </a:rPr>
                <a:t>When calculating the total net earnings, different value-added tax rates </a:t>
              </a:r>
              <a:r>
                <a:rPr lang="en-GB" sz="1000" b="1" dirty="0">
                  <a:solidFill>
                    <a:srgbClr val="0690C2"/>
                  </a:solidFill>
                </a:rPr>
                <a:t>in the respective countries where the end consumer purchases the product</a:t>
              </a:r>
              <a:r>
                <a:rPr lang="en-GB" sz="1000" dirty="0">
                  <a:solidFill>
                    <a:srgbClr val="0690C2"/>
                  </a:solidFill>
                </a:rPr>
                <a:t> and/</a:t>
              </a:r>
              <a:r>
                <a:rPr lang="en-GB" sz="1000" b="0" dirty="0">
                  <a:solidFill>
                    <a:srgbClr val="0690C2"/>
                  </a:solidFill>
                </a:rPr>
                <a:t>or</a:t>
              </a:r>
              <a:r>
                <a:rPr lang="en-GB" sz="1000" b="1" dirty="0">
                  <a:solidFill>
                    <a:srgbClr val="0690C2"/>
                  </a:solidFill>
                </a:rPr>
                <a:t> invoices </a:t>
              </a:r>
              <a:r>
                <a:rPr lang="en-GB" sz="1000" dirty="0">
                  <a:solidFill>
                    <a:srgbClr val="0690C2"/>
                  </a:solidFill>
                </a:rPr>
                <a:t>provided by </a:t>
              </a:r>
              <a:r>
                <a:rPr lang="en-GB" sz="1000" dirty="0" err="1">
                  <a:solidFill>
                    <a:srgbClr val="0690C2"/>
                  </a:solidFill>
                </a:rPr>
                <a:t>Solidsport</a:t>
              </a:r>
              <a:r>
                <a:rPr lang="en-GB" sz="1000" dirty="0">
                  <a:solidFill>
                    <a:srgbClr val="0690C2"/>
                  </a:solidFill>
                </a:rPr>
                <a:t> for any additional expenses must be considered.</a:t>
              </a:r>
              <a:endParaRPr lang="en-DE" sz="1000" dirty="0">
                <a:solidFill>
                  <a:srgbClr val="0690C2"/>
                </a:solidFill>
              </a:endParaRPr>
            </a:p>
          </p:txBody>
        </p:sp>
        <p:pic>
          <p:nvPicPr>
            <p:cNvPr id="17" name="Graphic 16" descr="Information outline">
              <a:extLst>
                <a:ext uri="{FF2B5EF4-FFF2-40B4-BE49-F238E27FC236}">
                  <a16:creationId xmlns:a16="http://schemas.microsoft.com/office/drawing/2014/main" id="{98CC1F11-F1ED-844C-8B3E-135170F2B0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5852" y="5419242"/>
              <a:ext cx="273774" cy="273774"/>
            </a:xfrm>
            <a:prstGeom prst="rect">
              <a:avLst/>
            </a:prstGeom>
          </p:spPr>
        </p:pic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326BF1-3CD5-7586-6D7C-97A86EADDE8E}"/>
              </a:ext>
            </a:extLst>
          </p:cNvPr>
          <p:cNvSpPr/>
          <p:nvPr userDrawn="1"/>
        </p:nvSpPr>
        <p:spPr>
          <a:xfrm>
            <a:off x="5399314" y="5735011"/>
            <a:ext cx="5952673" cy="391611"/>
          </a:xfrm>
          <a:prstGeom prst="roundRect">
            <a:avLst/>
          </a:prstGeom>
          <a:solidFill>
            <a:srgbClr val="EA5149">
              <a:alpha val="40000"/>
            </a:srgbClr>
          </a:solidFill>
          <a:ln w="28575">
            <a:solidFill>
              <a:srgbClr val="EA5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en-GB" sz="950" b="1" dirty="0">
                <a:solidFill>
                  <a:srgbClr val="EA5149"/>
                </a:solidFill>
              </a:rPr>
              <a:t>Note!</a:t>
            </a:r>
          </a:p>
          <a:p>
            <a:pPr marL="252000" algn="l"/>
            <a:r>
              <a:rPr lang="en-GB" sz="950" b="0" dirty="0">
                <a:solidFill>
                  <a:srgbClr val="EA5149"/>
                </a:solidFill>
              </a:rPr>
              <a:t>Deviations in the calculation of the total gross earnings can arise from refunds.</a:t>
            </a:r>
            <a:endParaRPr lang="en-DE" sz="950" b="0" dirty="0">
              <a:solidFill>
                <a:srgbClr val="EA5149"/>
              </a:solidFill>
            </a:endParaRPr>
          </a:p>
        </p:txBody>
      </p:sp>
      <p:pic>
        <p:nvPicPr>
          <p:cNvPr id="18" name="Graphic 17" descr="Information outline">
            <a:extLst>
              <a:ext uri="{FF2B5EF4-FFF2-40B4-BE49-F238E27FC236}">
                <a16:creationId xmlns:a16="http://schemas.microsoft.com/office/drawing/2014/main" id="{DD2A1181-B00D-BB42-42A0-0FD9F95DAA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0206" y="5793929"/>
            <a:ext cx="273774" cy="27377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BAD598-848D-B6BB-B870-E077F4861981}"/>
              </a:ext>
            </a:extLst>
          </p:cNvPr>
          <p:cNvSpPr/>
          <p:nvPr userDrawn="1"/>
        </p:nvSpPr>
        <p:spPr>
          <a:xfrm>
            <a:off x="838380" y="2887328"/>
            <a:ext cx="3932941" cy="2025772"/>
          </a:xfrm>
          <a:prstGeom prst="rect">
            <a:avLst/>
          </a:prstGeom>
          <a:solidFill>
            <a:srgbClr val="FDCB3E">
              <a:alpha val="50196"/>
            </a:srgbClr>
          </a:solidFill>
          <a:ln w="28575">
            <a:solidFill>
              <a:srgbClr val="FDCB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algn="ctr"/>
            <a:r>
              <a:rPr lang="en-DE" sz="1400" dirty="0">
                <a:solidFill>
                  <a:srgbClr val="C18F36"/>
                </a:solidFill>
              </a:rPr>
              <a:t>Analytics</a:t>
            </a:r>
            <a:endParaRPr lang="en-DE" sz="1200" dirty="0">
              <a:solidFill>
                <a:srgbClr val="C18F36"/>
              </a:solidFill>
            </a:endParaRPr>
          </a:p>
        </p:txBody>
      </p:sp>
      <p:pic>
        <p:nvPicPr>
          <p:cNvPr id="25" name="Graphic 24" descr="Research with solid fill">
            <a:extLst>
              <a:ext uri="{FF2B5EF4-FFF2-40B4-BE49-F238E27FC236}">
                <a16:creationId xmlns:a16="http://schemas.microsoft.com/office/drawing/2014/main" id="{7118FDC2-9C87-4594-78FA-95AD7DA9B46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538" y="3751670"/>
            <a:ext cx="297088" cy="2970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BC3AA6-90ED-D1BE-571E-A78402D47315}"/>
              </a:ext>
            </a:extLst>
          </p:cNvPr>
          <p:cNvSpPr txBox="1"/>
          <p:nvPr userDrawn="1"/>
        </p:nvSpPr>
        <p:spPr>
          <a:xfrm>
            <a:off x="838379" y="2103031"/>
            <a:ext cx="393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noProof="0" dirty="0"/>
              <a:t>In </a:t>
            </a:r>
            <a:r>
              <a:rPr lang="de-DE" sz="1400" noProof="0" dirty="0" err="1"/>
              <a:t>the</a:t>
            </a:r>
            <a:r>
              <a:rPr lang="de-DE" sz="1400" noProof="0" dirty="0"/>
              <a:t> </a:t>
            </a:r>
            <a:r>
              <a:rPr lang="de-DE" sz="1400" noProof="0" dirty="0" err="1"/>
              <a:t>following</a:t>
            </a:r>
            <a:r>
              <a:rPr lang="de-DE" sz="1400" noProof="0" dirty="0"/>
              <a:t> </a:t>
            </a:r>
            <a:r>
              <a:rPr lang="de-DE" sz="1400" noProof="0" dirty="0" err="1"/>
              <a:t>table</a:t>
            </a:r>
            <a:r>
              <a:rPr lang="de-DE" sz="1400" noProof="0" dirty="0"/>
              <a:t>, </a:t>
            </a:r>
            <a:r>
              <a:rPr lang="de-DE" sz="1400" noProof="0" dirty="0" err="1"/>
              <a:t>the</a:t>
            </a:r>
            <a:r>
              <a:rPr lang="de-DE" sz="1400" noProof="0" dirty="0"/>
              <a:t> total </a:t>
            </a:r>
            <a:r>
              <a:rPr lang="de-DE" sz="1400" noProof="0" dirty="0" err="1"/>
              <a:t>gross</a:t>
            </a:r>
            <a:r>
              <a:rPr lang="de-DE" sz="1400" noProof="0" dirty="0"/>
              <a:t> and </a:t>
            </a:r>
            <a:r>
              <a:rPr lang="de-DE" sz="1400" noProof="0" dirty="0" err="1"/>
              <a:t>net</a:t>
            </a:r>
            <a:r>
              <a:rPr lang="de-DE" sz="1400" noProof="0" dirty="0"/>
              <a:t> </a:t>
            </a:r>
            <a:r>
              <a:rPr lang="de-DE" sz="1400" noProof="0" dirty="0" err="1"/>
              <a:t>earnings</a:t>
            </a:r>
            <a:r>
              <a:rPr lang="de-DE" sz="1400" noProof="0" dirty="0"/>
              <a:t> </a:t>
            </a:r>
            <a:r>
              <a:rPr lang="de-DE" sz="1400" noProof="0" dirty="0" err="1"/>
              <a:t>can</a:t>
            </a:r>
            <a:r>
              <a:rPr lang="de-DE" sz="1400" noProof="0" dirty="0"/>
              <a:t> </a:t>
            </a:r>
            <a:r>
              <a:rPr lang="de-DE" sz="1400" noProof="0" dirty="0" err="1"/>
              <a:t>be</a:t>
            </a:r>
            <a:r>
              <a:rPr lang="de-DE" sz="1400" noProof="0" dirty="0"/>
              <a:t> </a:t>
            </a:r>
            <a:r>
              <a:rPr lang="de-DE" sz="1400" noProof="0" dirty="0" err="1"/>
              <a:t>easily</a:t>
            </a:r>
            <a:r>
              <a:rPr lang="de-DE" sz="1400" noProof="0" dirty="0"/>
              <a:t> </a:t>
            </a:r>
            <a:r>
              <a:rPr lang="de-DE" sz="1400" noProof="0" dirty="0" err="1"/>
              <a:t>traced</a:t>
            </a:r>
            <a:r>
              <a:rPr lang="de-DE" sz="1400" noProof="0" dirty="0"/>
              <a:t>.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8CBACD42-1E8B-8C0E-46BE-74B0B844B1CB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23342" y="3354494"/>
            <a:ext cx="1528334" cy="120424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de-DE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C9140BF-9C54-962E-8F2B-4BE79281225B}"/>
              </a:ext>
            </a:extLst>
          </p:cNvPr>
          <p:cNvSpPr/>
          <p:nvPr userDrawn="1"/>
        </p:nvSpPr>
        <p:spPr>
          <a:xfrm>
            <a:off x="3175393" y="3496862"/>
            <a:ext cx="1406414" cy="1006525"/>
          </a:xfrm>
          <a:prstGeom prst="roundRect">
            <a:avLst/>
          </a:prstGeom>
          <a:solidFill>
            <a:srgbClr val="FDCB3E">
              <a:alpha val="45098"/>
            </a:srgbClr>
          </a:solidFill>
          <a:ln>
            <a:solidFill>
              <a:srgbClr val="C18F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712BE5-6C5B-03D5-579A-53249F804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1520" y="3676284"/>
            <a:ext cx="1229360" cy="692516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endParaRPr lang="de-DE" dirty="0"/>
          </a:p>
        </p:txBody>
      </p:sp>
      <p:pic>
        <p:nvPicPr>
          <p:cNvPr id="4" name="Google Shape;167;g288f20e17e8_0_14">
            <a:extLst>
              <a:ext uri="{FF2B5EF4-FFF2-40B4-BE49-F238E27FC236}">
                <a16:creationId xmlns:a16="http://schemas.microsoft.com/office/drawing/2014/main" id="{4BFBC22B-EC9E-CD3A-83BD-723681E5300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73659"/>
            <a:ext cx="2208196" cy="37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2;g275b26080ea_0_84">
            <a:extLst>
              <a:ext uri="{FF2B5EF4-FFF2-40B4-BE49-F238E27FC236}">
                <a16:creationId xmlns:a16="http://schemas.microsoft.com/office/drawing/2014/main" id="{6B4560F9-3122-1EFC-6BDE-4CA4A8DABE30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9" name="Google Shape;13;g275b26080ea_0_84">
              <a:extLst>
                <a:ext uri="{FF2B5EF4-FFF2-40B4-BE49-F238E27FC236}">
                  <a16:creationId xmlns:a16="http://schemas.microsoft.com/office/drawing/2014/main" id="{76D6ECA2-DA04-7339-3690-C3CB9DCC5561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4;g275b26080ea_0_84">
              <a:extLst>
                <a:ext uri="{FF2B5EF4-FFF2-40B4-BE49-F238E27FC236}">
                  <a16:creationId xmlns:a16="http://schemas.microsoft.com/office/drawing/2014/main" id="{E9CBD716-3E12-6926-4FBF-C9E59E46502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1F9B978-EB7C-DEE6-28B6-07D51E357513}"/>
              </a:ext>
            </a:extLst>
          </p:cNvPr>
          <p:cNvSpPr txBox="1"/>
          <p:nvPr userDrawn="1"/>
        </p:nvSpPr>
        <p:spPr>
          <a:xfrm>
            <a:off x="838378" y="1022515"/>
            <a:ext cx="3932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</a:rPr>
              <a:t>overview of earnings and invoicing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8543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earning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F5BE8-5428-5D04-D647-5292D192BC57}"/>
              </a:ext>
            </a:extLst>
          </p:cNvPr>
          <p:cNvSpPr>
            <a:spLocks/>
          </p:cNvSpPr>
          <p:nvPr userDrawn="1"/>
        </p:nvSpPr>
        <p:spPr>
          <a:xfrm>
            <a:off x="838200" y="1886253"/>
            <a:ext cx="10515600" cy="435133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B4DA2525-EDD2-A0D5-A029-99E5D72587A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oogle Shape;12;g275b26080ea_0_84">
            <a:extLst>
              <a:ext uri="{FF2B5EF4-FFF2-40B4-BE49-F238E27FC236}">
                <a16:creationId xmlns:a16="http://schemas.microsoft.com/office/drawing/2014/main" id="{3AEF16E0-BD0D-E74D-606F-CCE4E33CD5E3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9" name="Google Shape;13;g275b26080ea_0_84">
              <a:extLst>
                <a:ext uri="{FF2B5EF4-FFF2-40B4-BE49-F238E27FC236}">
                  <a16:creationId xmlns:a16="http://schemas.microsoft.com/office/drawing/2014/main" id="{15EF7767-7DFB-4112-A693-F90FE38E6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4;g275b26080ea_0_84">
              <a:extLst>
                <a:ext uri="{FF2B5EF4-FFF2-40B4-BE49-F238E27FC236}">
                  <a16:creationId xmlns:a16="http://schemas.microsoft.com/office/drawing/2014/main" id="{DAD04745-39E6-9A0F-0482-C8C89FA29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0623F2D8-CDAD-E285-BC33-13926B5955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3" name="Table Placeholder 5">
            <a:extLst>
              <a:ext uri="{FF2B5EF4-FFF2-40B4-BE49-F238E27FC236}">
                <a16:creationId xmlns:a16="http://schemas.microsoft.com/office/drawing/2014/main" id="{0801F481-4755-8997-F6EB-7995E1119AF0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56523" y="2763218"/>
            <a:ext cx="9872372" cy="3337012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ACCCCB-811A-4B10-CF9D-2B2262EB6E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6523" y="2073779"/>
            <a:ext cx="2264229" cy="55207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Eventname:</a:t>
            </a:r>
          </a:p>
          <a:p>
            <a:pPr lvl="0"/>
            <a:r>
              <a:rPr lang="de-DE" dirty="0"/>
              <a:t>Analysezeitraum:</a:t>
            </a:r>
          </a:p>
          <a:p>
            <a:pPr lvl="0"/>
            <a:r>
              <a:rPr lang="de-DE" dirty="0"/>
              <a:t>Revenue Split: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8E5E2C-37F3-5ECA-C488-424E9A04DB88}"/>
              </a:ext>
            </a:extLst>
          </p:cNvPr>
          <p:cNvSpPr/>
          <p:nvPr userDrawn="1"/>
        </p:nvSpPr>
        <p:spPr>
          <a:xfrm>
            <a:off x="6226629" y="2128930"/>
            <a:ext cx="4602266" cy="391611"/>
          </a:xfrm>
          <a:prstGeom prst="roundRect">
            <a:avLst/>
          </a:prstGeom>
          <a:solidFill>
            <a:srgbClr val="EA5149">
              <a:alpha val="40000"/>
            </a:srgbClr>
          </a:solidFill>
          <a:ln w="28575">
            <a:solidFill>
              <a:srgbClr val="EA5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en-GB" sz="950" b="1" dirty="0">
                <a:solidFill>
                  <a:srgbClr val="EA5149"/>
                </a:solidFill>
              </a:rPr>
              <a:t>Note!</a:t>
            </a:r>
          </a:p>
          <a:p>
            <a:pPr marL="252000" algn="l"/>
            <a:r>
              <a:rPr lang="en-GB" sz="950" b="0" dirty="0">
                <a:solidFill>
                  <a:srgbClr val="EA5149"/>
                </a:solidFill>
              </a:rPr>
              <a:t>Deviations in the calculation of the total gross earnings can arise from refunds.</a:t>
            </a:r>
            <a:endParaRPr lang="en-DE" sz="950" b="0" dirty="0">
              <a:solidFill>
                <a:srgbClr val="EA5149"/>
              </a:solidFill>
            </a:endParaRPr>
          </a:p>
        </p:txBody>
      </p:sp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F02B90BE-B020-2D38-B42D-320D16AC9C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7429" y="2212931"/>
            <a:ext cx="273774" cy="273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B3FD1-CCC9-1C90-B73D-CBFA916BEF4D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Overview of earnings and invoicing</a:t>
            </a:r>
            <a:endParaRPr lang="en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0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nungs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F5BE8-5428-5D04-D647-5292D192BC57}"/>
              </a:ext>
            </a:extLst>
          </p:cNvPr>
          <p:cNvSpPr>
            <a:spLocks/>
          </p:cNvSpPr>
          <p:nvPr userDrawn="1"/>
        </p:nvSpPr>
        <p:spPr>
          <a:xfrm>
            <a:off x="838200" y="1886253"/>
            <a:ext cx="10515600" cy="435133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B4DA2525-EDD2-A0D5-A029-99E5D72587A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oogle Shape;12;g275b26080ea_0_84">
            <a:extLst>
              <a:ext uri="{FF2B5EF4-FFF2-40B4-BE49-F238E27FC236}">
                <a16:creationId xmlns:a16="http://schemas.microsoft.com/office/drawing/2014/main" id="{3AEF16E0-BD0D-E74D-606F-CCE4E33CD5E3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9" name="Google Shape;13;g275b26080ea_0_84">
              <a:extLst>
                <a:ext uri="{FF2B5EF4-FFF2-40B4-BE49-F238E27FC236}">
                  <a16:creationId xmlns:a16="http://schemas.microsoft.com/office/drawing/2014/main" id="{15EF7767-7DFB-4112-A693-F90FE38E6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4;g275b26080ea_0_84">
              <a:extLst>
                <a:ext uri="{FF2B5EF4-FFF2-40B4-BE49-F238E27FC236}">
                  <a16:creationId xmlns:a16="http://schemas.microsoft.com/office/drawing/2014/main" id="{DAD04745-39E6-9A0F-0482-C8C89FA29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0623F2D8-CDAD-E285-BC33-13926B5955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3FA66-D0C6-D1D9-B67C-B8951F175830}"/>
              </a:ext>
            </a:extLst>
          </p:cNvPr>
          <p:cNvSpPr txBox="1"/>
          <p:nvPr userDrawn="1"/>
        </p:nvSpPr>
        <p:spPr>
          <a:xfrm>
            <a:off x="1065193" y="2537270"/>
            <a:ext cx="3231505" cy="144655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noProof="0" dirty="0" err="1">
                <a:latin typeface="Cambria" panose="02040503050406030204" pitchFamily="18" charset="0"/>
              </a:rPr>
              <a:t>Your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revenues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can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sent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us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by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b="1" noProof="0" dirty="0">
                <a:latin typeface="Cambria" panose="02040503050406030204" pitchFamily="18" charset="0"/>
              </a:rPr>
              <a:t>mail.</a:t>
            </a:r>
          </a:p>
          <a:p>
            <a:endParaRPr lang="de-DE" sz="1100" noProof="0" dirty="0">
              <a:latin typeface="Cambria" panose="02040503050406030204" pitchFamily="18" charset="0"/>
            </a:endParaRPr>
          </a:p>
          <a:p>
            <a:r>
              <a:rPr lang="de-DE" sz="1100" noProof="0" dirty="0" err="1">
                <a:latin typeface="Cambria" panose="02040503050406030204" pitchFamily="18" charset="0"/>
              </a:rPr>
              <a:t>Please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note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that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the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invoice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must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attached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the</a:t>
            </a:r>
            <a:r>
              <a:rPr lang="de-DE" sz="1100" noProof="0" dirty="0">
                <a:latin typeface="Cambria" panose="02040503050406030204" pitchFamily="18" charset="0"/>
              </a:rPr>
              <a:t> email and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in PDF </a:t>
            </a:r>
            <a:r>
              <a:rPr lang="de-DE" sz="1100" noProof="0" dirty="0" err="1">
                <a:latin typeface="Cambria" panose="02040503050406030204" pitchFamily="18" charset="0"/>
              </a:rPr>
              <a:t>format</a:t>
            </a:r>
            <a:r>
              <a:rPr lang="de-DE" sz="1100" noProof="0" dirty="0">
                <a:latin typeface="Cambria" panose="02040503050406030204" pitchFamily="18" charset="0"/>
              </a:rPr>
              <a:t>.</a:t>
            </a:r>
          </a:p>
          <a:p>
            <a:endParaRPr lang="de-DE" sz="1100" noProof="0" dirty="0">
              <a:latin typeface="Cambria" panose="02040503050406030204" pitchFamily="18" charset="0"/>
            </a:endParaRPr>
          </a:p>
          <a:p>
            <a:r>
              <a:rPr lang="de-DE" sz="1100" noProof="0" dirty="0">
                <a:latin typeface="Cambria" panose="02040503050406030204" pitchFamily="18" charset="0"/>
              </a:rPr>
              <a:t>An email </a:t>
            </a:r>
            <a:r>
              <a:rPr lang="de-DE" sz="1100" noProof="0" dirty="0" err="1">
                <a:latin typeface="Cambria" panose="02040503050406030204" pitchFamily="18" charset="0"/>
              </a:rPr>
              <a:t>with</a:t>
            </a:r>
            <a:r>
              <a:rPr lang="de-DE" sz="1100" noProof="0" dirty="0">
                <a:latin typeface="Cambria" panose="02040503050406030204" pitchFamily="18" charset="0"/>
              </a:rPr>
              <a:t> a link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a PDF </a:t>
            </a:r>
            <a:r>
              <a:rPr lang="de-DE" sz="1100" noProof="0" dirty="0" err="1">
                <a:latin typeface="Cambria" panose="02040503050406030204" pitchFamily="18" charset="0"/>
              </a:rPr>
              <a:t>invoice</a:t>
            </a:r>
            <a:r>
              <a:rPr lang="de-DE" sz="1100" noProof="0" dirty="0">
                <a:latin typeface="Cambria" panose="02040503050406030204" pitchFamily="18" charset="0"/>
              </a:rPr>
              <a:t> will not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received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by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our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billing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system</a:t>
            </a:r>
            <a:r>
              <a:rPr lang="de-DE" sz="1100" noProof="0" dirty="0">
                <a:latin typeface="Cambria" panose="02040503050406030204" pitchFamily="18" charset="0"/>
              </a:rPr>
              <a:t>. The </a:t>
            </a:r>
            <a:r>
              <a:rPr lang="de-DE" sz="1100" noProof="0" dirty="0" err="1">
                <a:latin typeface="Cambria" panose="02040503050406030204" pitchFamily="18" charset="0"/>
              </a:rPr>
              <a:t>invoice</a:t>
            </a:r>
            <a:r>
              <a:rPr lang="de-DE" sz="1100" noProof="0" dirty="0">
                <a:latin typeface="Cambria" panose="02040503050406030204" pitchFamily="18" charset="0"/>
              </a:rPr>
              <a:t> will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sent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by</a:t>
            </a:r>
            <a:r>
              <a:rPr lang="de-DE" sz="1100" noProof="0" dirty="0">
                <a:latin typeface="Cambria" panose="02040503050406030204" pitchFamily="18" charset="0"/>
              </a:rPr>
              <a:t> email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solidFill>
                  <a:schemeClr val="accent1"/>
                </a:solidFill>
                <a:latin typeface="Cambria" panose="02040503050406030204" pitchFamily="18" charset="0"/>
              </a:rPr>
              <a:t>invoice@solidtango.com</a:t>
            </a:r>
            <a:r>
              <a:rPr lang="de-DE" sz="1100" noProof="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8A4C45-8080-9B8E-5DBE-D5FEB7A75174}"/>
              </a:ext>
            </a:extLst>
          </p:cNvPr>
          <p:cNvSpPr/>
          <p:nvPr userDrawn="1"/>
        </p:nvSpPr>
        <p:spPr>
          <a:xfrm>
            <a:off x="1065194" y="198078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How is the invoice issued?</a:t>
            </a:r>
            <a:endParaRPr lang="en-DE" sz="1600" b="1" i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6BB95E4-C4AD-BC9F-4C58-E4A6FB0E381A}"/>
              </a:ext>
            </a:extLst>
          </p:cNvPr>
          <p:cNvSpPr/>
          <p:nvPr userDrawn="1"/>
        </p:nvSpPr>
        <p:spPr>
          <a:xfrm>
            <a:off x="4520190" y="197975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What must the invoice contain?</a:t>
            </a:r>
            <a:endParaRPr lang="en-DE" sz="1600" b="1" i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102C83-1617-3A50-A040-33CC528D2775}"/>
              </a:ext>
            </a:extLst>
          </p:cNvPr>
          <p:cNvSpPr/>
          <p:nvPr userDrawn="1"/>
        </p:nvSpPr>
        <p:spPr>
          <a:xfrm>
            <a:off x="7958456" y="198078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To whom is the invoice addressed?</a:t>
            </a:r>
            <a:endParaRPr lang="en-DE" sz="1600" b="1" i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A970B-1E6E-6BC9-C64D-16CE7217F8E1}"/>
              </a:ext>
            </a:extLst>
          </p:cNvPr>
          <p:cNvSpPr txBox="1"/>
          <p:nvPr userDrawn="1"/>
        </p:nvSpPr>
        <p:spPr>
          <a:xfrm>
            <a:off x="4520189" y="2541112"/>
            <a:ext cx="3231505" cy="17640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The invoice must contain the following information:</a:t>
            </a:r>
            <a:endParaRPr lang="en-DE" sz="1200" b="1" dirty="0">
              <a:latin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A4DC9-5220-C542-49C4-14BFCDBD4476}"/>
              </a:ext>
            </a:extLst>
          </p:cNvPr>
          <p:cNvSpPr txBox="1"/>
          <p:nvPr userDrawn="1"/>
        </p:nvSpPr>
        <p:spPr>
          <a:xfrm>
            <a:off x="7938745" y="2537882"/>
            <a:ext cx="3231505" cy="11520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latin typeface="Cambria" panose="02040503050406030204" pitchFamily="18" charset="0"/>
              </a:rPr>
              <a:t>Our Invoice address:</a:t>
            </a:r>
          </a:p>
          <a:p>
            <a:endParaRPr lang="en-US" sz="1100" b="1" dirty="0"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1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Solidsport</a:t>
            </a: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AB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FRX4134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FE 301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105 69 Stockholm</a:t>
            </a:r>
            <a:endParaRPr lang="en-DE" sz="1100" b="1" i="1" dirty="0">
              <a:latin typeface="Cambria" panose="02040503050406030204" pitchFamily="18" charset="0"/>
            </a:endParaRPr>
          </a:p>
          <a:p>
            <a:endParaRPr lang="en-DE" sz="1100" b="1" dirty="0"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9FF2B04-37E2-3C33-37C7-96A1DC8DB12F}"/>
              </a:ext>
            </a:extLst>
          </p:cNvPr>
          <p:cNvSpPr>
            <a:spLocks/>
          </p:cNvSpPr>
          <p:nvPr userDrawn="1"/>
        </p:nvSpPr>
        <p:spPr>
          <a:xfrm>
            <a:off x="4599701" y="3076758"/>
            <a:ext cx="3072480" cy="11337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Pay Per View </a:t>
            </a:r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reimbursment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de-DE" sz="1050" b="0" i="1" dirty="0" err="1">
                <a:solidFill>
                  <a:schemeClr val="tx1"/>
                </a:solidFill>
                <a:latin typeface="Cambria" panose="02040503050406030204" pitchFamily="18" charset="0"/>
              </a:rPr>
              <a:t>Your</a:t>
            </a:r>
            <a:r>
              <a:rPr lang="de-DE" sz="1050" b="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050" b="0" i="1" dirty="0" err="1">
                <a:solidFill>
                  <a:schemeClr val="tx1"/>
                </a:solidFill>
                <a:latin typeface="Cambria" panose="02040503050406030204" pitchFamily="18" charset="0"/>
              </a:rPr>
              <a:t>reference</a:t>
            </a:r>
            <a:r>
              <a:rPr lang="de-DE" sz="1050" b="0" i="1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Amount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Conditions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of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payment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C02DF5E-B900-1DE7-3EB9-AFF94D2EEA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091" y="3334067"/>
            <a:ext cx="1148054" cy="154057"/>
          </a:xfr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50" i="0" u="none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5DB4947C-C60C-66E8-CA58-A9C72E1442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58090" y="3493949"/>
            <a:ext cx="1148053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 u="none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1E586A5E-2DA4-90FC-9047-D1446E08E4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58091" y="3653831"/>
            <a:ext cx="1148052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1D7CB2EE-4781-B916-E17A-1EBCF50114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58090" y="3816429"/>
            <a:ext cx="1148051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E53C8-A720-7957-2499-89F7A59B60D8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How do you invoice us for your revenues?</a:t>
            </a:r>
            <a:endParaRPr lang="en-DE" sz="4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16105-5DF3-31C1-7224-8B4D3B255BA3}"/>
              </a:ext>
            </a:extLst>
          </p:cNvPr>
          <p:cNvSpPr txBox="1"/>
          <p:nvPr userDrawn="1"/>
        </p:nvSpPr>
        <p:spPr>
          <a:xfrm>
            <a:off x="4847208" y="1500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18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urth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4F50D-7FF7-C0D2-21F4-B27F7C75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062E103C-5543-2981-A851-4A24FE55EF7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E30DFD5-D88D-A478-C54D-3BB61EAE82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D9207-309C-5223-94E7-E2BED699A6C2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oogle Shape;167;g288f20e17e8_0_14">
            <a:extLst>
              <a:ext uri="{FF2B5EF4-FFF2-40B4-BE49-F238E27FC236}">
                <a16:creationId xmlns:a16="http://schemas.microsoft.com/office/drawing/2014/main" id="{E3DE2C6E-B125-2774-AE92-23BFA8CD05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73659"/>
            <a:ext cx="2208196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346B0-74DB-5AEA-A3FA-2B86551B93CC}"/>
              </a:ext>
            </a:extLst>
          </p:cNvPr>
          <p:cNvSpPr txBox="1"/>
          <p:nvPr userDrawn="1"/>
        </p:nvSpPr>
        <p:spPr>
          <a:xfrm>
            <a:off x="831850" y="3591361"/>
            <a:ext cx="9128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6000" dirty="0">
                <a:latin typeface="+mj-lt"/>
              </a:rPr>
              <a:t>Further information?</a:t>
            </a:r>
            <a:endParaRPr lang="en-DE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9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2EEF2-8EE5-F5CB-E560-C29BCED1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D556B-5D23-DF86-942A-43CF41C5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91531-F6F3-65C9-FCFE-E16F1AAD8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09C6-DC5D-7B40-824F-5AEC9601F819}" type="datetimeFigureOut">
              <a:rPr lang="de-DE" smtClean="0"/>
              <a:t>26.02.24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E81B4-C93A-0ACB-4E08-4854542AE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E5C63-5A7E-F600-1EEA-C106B306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E778-10D6-8F47-80B6-AEBD7E9AD4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1" r:id="rId4"/>
    <p:sldLayoutId id="2147483651" r:id="rId5"/>
    <p:sldLayoutId id="2147483656" r:id="rId6"/>
    <p:sldLayoutId id="2147483663" r:id="rId7"/>
    <p:sldLayoutId id="2147483650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{18FB211A-5D40-D349-BECF-4C1BD57F7F21}tf10001069</Template>
  <TotalTime>1559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Cambria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HVNB Live </dc:title>
  <dc:creator>Wölfel, Jakob</dc:creator>
  <cp:lastModifiedBy>Wölfel, Jakob</cp:lastModifiedBy>
  <cp:revision>88</cp:revision>
  <dcterms:created xsi:type="dcterms:W3CDTF">2023-10-17T11:37:44Z</dcterms:created>
  <dcterms:modified xsi:type="dcterms:W3CDTF">2024-02-26T11:28:51Z</dcterms:modified>
</cp:coreProperties>
</file>