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17"/>
  </p:notesMasterIdLst>
  <p:sldIdLst>
    <p:sldId id="271" r:id="rId2"/>
    <p:sldId id="256" r:id="rId3"/>
    <p:sldId id="257" r:id="rId4"/>
    <p:sldId id="258" r:id="rId5"/>
    <p:sldId id="267" r:id="rId6"/>
    <p:sldId id="260" r:id="rId7"/>
    <p:sldId id="261" r:id="rId8"/>
    <p:sldId id="268" r:id="rId9"/>
    <p:sldId id="262" r:id="rId10"/>
    <p:sldId id="266" r:id="rId11"/>
    <p:sldId id="263" r:id="rId12"/>
    <p:sldId id="264" r:id="rId13"/>
    <p:sldId id="269" r:id="rId14"/>
    <p:sldId id="270" r:id="rId15"/>
    <p:sldId id="265" r:id="rId16"/>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Standardabschnitt" id="{373729C6-D8AC-4A83-A9F2-715B690EA5CA}">
          <p14:sldIdLst>
            <p14:sldId id="271"/>
            <p14:sldId id="256"/>
            <p14:sldId id="257"/>
            <p14:sldId id="258"/>
            <p14:sldId id="267"/>
            <p14:sldId id="260"/>
            <p14:sldId id="261"/>
            <p14:sldId id="268"/>
            <p14:sldId id="262"/>
            <p14:sldId id="266"/>
            <p14:sldId id="263"/>
            <p14:sldId id="264"/>
            <p14:sldId id="269"/>
            <p14:sldId id="270"/>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9EB1"/>
    <a:srgbClr val="BED2DB"/>
    <a:srgbClr val="9BAFBA"/>
    <a:srgbClr val="92A9B6"/>
    <a:srgbClr val="A1B7C3"/>
    <a:srgbClr val="97B4C4"/>
    <a:srgbClr val="A6C1CF"/>
    <a:srgbClr val="95B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58" autoAdjust="0"/>
    <p:restoredTop sz="95000"/>
  </p:normalViewPr>
  <p:slideViewPr>
    <p:cSldViewPr>
      <p:cViewPr>
        <p:scale>
          <a:sx n="75" d="100"/>
          <a:sy n="75" d="100"/>
        </p:scale>
        <p:origin x="1862"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E19A11-39EF-B440-8EB9-7568A2B92A62}" type="datetimeFigureOut">
              <a:rPr lang="de-DE" smtClean="0"/>
              <a:t>12.08.2021</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A1A72-A711-D94A-85B8-5522E8C0D6E0}" type="slidenum">
              <a:rPr lang="de-DE" smtClean="0"/>
              <a:t>‹Nr.›</a:t>
            </a:fld>
            <a:endParaRPr lang="de-DE"/>
          </a:p>
        </p:txBody>
      </p:sp>
    </p:spTree>
    <p:extLst>
      <p:ext uri="{BB962C8B-B14F-4D97-AF65-F5344CB8AC3E}">
        <p14:creationId xmlns:p14="http://schemas.microsoft.com/office/powerpoint/2010/main" val="1308011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32A1A72-A711-D94A-85B8-5522E8C0D6E0}" type="slidenum">
              <a:rPr lang="de-DE" smtClean="0"/>
              <a:t>7</a:t>
            </a:fld>
            <a:endParaRPr lang="de-DE"/>
          </a:p>
        </p:txBody>
      </p:sp>
    </p:spTree>
    <p:extLst>
      <p:ext uri="{BB962C8B-B14F-4D97-AF65-F5344CB8AC3E}">
        <p14:creationId xmlns:p14="http://schemas.microsoft.com/office/powerpoint/2010/main" val="22873285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4" name="Group 65"/>
          <p:cNvGrpSpPr>
            <a:grpSpLocks/>
          </p:cNvGrpSpPr>
          <p:nvPr/>
        </p:nvGrpSpPr>
        <p:grpSpPr bwMode="auto">
          <a:xfrm>
            <a:off x="0" y="2422525"/>
            <a:ext cx="9144000" cy="4435475"/>
            <a:chOff x="0" y="1526"/>
            <a:chExt cx="5760" cy="2794"/>
          </a:xfrm>
        </p:grpSpPr>
        <p:sp>
          <p:nvSpPr>
            <p:cNvPr id="5" name="Rectangle 29"/>
            <p:cNvSpPr>
              <a:spLocks noChangeArrowheads="1"/>
            </p:cNvSpPr>
            <p:nvPr/>
          </p:nvSpPr>
          <p:spPr bwMode="auto">
            <a:xfrm>
              <a:off x="3923" y="3161"/>
              <a:ext cx="1837" cy="784"/>
            </a:xfrm>
            <a:prstGeom prst="rect">
              <a:avLst/>
            </a:prstGeom>
            <a:solidFill>
              <a:srgbClr val="7D9EB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de-DE" altLang="de-DE"/>
            </a:p>
          </p:txBody>
        </p:sp>
        <p:sp>
          <p:nvSpPr>
            <p:cNvPr id="6" name="Rectangle 31"/>
            <p:cNvSpPr>
              <a:spLocks noChangeArrowheads="1"/>
            </p:cNvSpPr>
            <p:nvPr/>
          </p:nvSpPr>
          <p:spPr bwMode="auto">
            <a:xfrm>
              <a:off x="0" y="3161"/>
              <a:ext cx="3925" cy="784"/>
            </a:xfrm>
            <a:prstGeom prst="rect">
              <a:avLst/>
            </a:prstGeom>
            <a:solidFill>
              <a:srgbClr val="F3F5F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de-DE" altLang="de-DE"/>
            </a:p>
          </p:txBody>
        </p:sp>
        <p:sp>
          <p:nvSpPr>
            <p:cNvPr id="7" name="Rectangle 32"/>
            <p:cNvSpPr>
              <a:spLocks noChangeArrowheads="1"/>
            </p:cNvSpPr>
            <p:nvPr/>
          </p:nvSpPr>
          <p:spPr bwMode="auto">
            <a:xfrm>
              <a:off x="4938" y="1526"/>
              <a:ext cx="822" cy="839"/>
            </a:xfrm>
            <a:prstGeom prst="rect">
              <a:avLst/>
            </a:prstGeom>
            <a:solidFill>
              <a:srgbClr val="7D9EB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de-DE" altLang="de-DE"/>
            </a:p>
          </p:txBody>
        </p:sp>
        <p:sp>
          <p:nvSpPr>
            <p:cNvPr id="8" name="Rectangle 34"/>
            <p:cNvSpPr>
              <a:spLocks noChangeArrowheads="1"/>
            </p:cNvSpPr>
            <p:nvPr/>
          </p:nvSpPr>
          <p:spPr bwMode="auto">
            <a:xfrm>
              <a:off x="0" y="1526"/>
              <a:ext cx="4934" cy="839"/>
            </a:xfrm>
            <a:prstGeom prst="rect">
              <a:avLst/>
            </a:prstGeom>
            <a:solidFill>
              <a:srgbClr val="F3F5F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de-DE" altLang="de-DE"/>
            </a:p>
          </p:txBody>
        </p:sp>
        <p:sp>
          <p:nvSpPr>
            <p:cNvPr id="9" name="Rectangle 33"/>
            <p:cNvSpPr>
              <a:spLocks noChangeArrowheads="1"/>
            </p:cNvSpPr>
            <p:nvPr/>
          </p:nvSpPr>
          <p:spPr bwMode="auto">
            <a:xfrm>
              <a:off x="0" y="2366"/>
              <a:ext cx="3368" cy="7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de-DE" altLang="de-DE"/>
            </a:p>
          </p:txBody>
        </p:sp>
        <p:sp>
          <p:nvSpPr>
            <p:cNvPr id="10" name="Rectangle 30"/>
            <p:cNvSpPr>
              <a:spLocks noChangeArrowheads="1"/>
            </p:cNvSpPr>
            <p:nvPr/>
          </p:nvSpPr>
          <p:spPr bwMode="auto">
            <a:xfrm>
              <a:off x="0" y="3942"/>
              <a:ext cx="5760" cy="378"/>
            </a:xfrm>
            <a:prstGeom prst="rect">
              <a:avLst/>
            </a:prstGeom>
            <a:solidFill>
              <a:srgbClr val="E4E5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de-DE" altLang="de-DE"/>
            </a:p>
          </p:txBody>
        </p:sp>
      </p:grpSp>
      <p:pic>
        <p:nvPicPr>
          <p:cNvPr id="11" name="Grafik 20" descr="fb20em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24488" y="3752850"/>
            <a:ext cx="3713162"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Grafik 2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2625" y="282575"/>
            <a:ext cx="26987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4"/>
          <p:cNvSpPr>
            <a:spLocks noGrp="1" noChangeArrowheads="1"/>
          </p:cNvSpPr>
          <p:nvPr>
            <p:ph type="ctrTitle"/>
          </p:nvPr>
        </p:nvSpPr>
        <p:spPr>
          <a:xfrm>
            <a:off x="468313" y="2419350"/>
            <a:ext cx="7199312" cy="1514475"/>
          </a:xfrm>
        </p:spPr>
        <p:txBody>
          <a:bodyPr/>
          <a:lstStyle>
            <a:lvl1pPr>
              <a:defRPr/>
            </a:lvl1pPr>
          </a:lstStyle>
          <a:p>
            <a:r>
              <a:rPr lang="de-DE"/>
              <a:t>Titelmasterformat durch Klicken bearbeiten</a:t>
            </a:r>
            <a:endParaRPr lang="de-DE" dirty="0"/>
          </a:p>
        </p:txBody>
      </p:sp>
      <p:sp>
        <p:nvSpPr>
          <p:cNvPr id="5125" name="Rectangle 5"/>
          <p:cNvSpPr>
            <a:spLocks noGrp="1" noChangeArrowheads="1"/>
          </p:cNvSpPr>
          <p:nvPr>
            <p:ph type="subTitle" idx="1"/>
          </p:nvPr>
        </p:nvSpPr>
        <p:spPr>
          <a:xfrm>
            <a:off x="468313" y="4003675"/>
            <a:ext cx="4679950" cy="1512888"/>
          </a:xfrm>
        </p:spPr>
        <p:txBody>
          <a:bodyPr/>
          <a:lstStyle>
            <a:lvl1pPr marL="180975" indent="1588">
              <a:buFontTx/>
              <a:buNone/>
              <a:defRPr sz="1800">
                <a:solidFill>
                  <a:schemeClr val="tx1"/>
                </a:solidFill>
              </a:defRPr>
            </a:lvl1pPr>
          </a:lstStyle>
          <a:p>
            <a:r>
              <a:rPr lang="de-DE"/>
              <a:t>Formatvorlage des Untertitelmasters durch Klicken bearbeiten</a:t>
            </a:r>
          </a:p>
        </p:txBody>
      </p:sp>
      <p:sp>
        <p:nvSpPr>
          <p:cNvPr id="13" name="Rectangle 6"/>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000">
                <a:solidFill>
                  <a:srgbClr val="655C35"/>
                </a:solidFill>
                <a:latin typeface="Arial" charset="0"/>
              </a:defRPr>
            </a:lvl1pPr>
          </a:lstStyle>
          <a:p>
            <a:pPr>
              <a:defRPr/>
            </a:pPr>
            <a:endParaRPr lang="de-DE"/>
          </a:p>
        </p:txBody>
      </p:sp>
    </p:spTree>
    <p:extLst>
      <p:ext uri="{BB962C8B-B14F-4D97-AF65-F5344CB8AC3E}">
        <p14:creationId xmlns:p14="http://schemas.microsoft.com/office/powerpoint/2010/main" val="269331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
        <p:nvSpPr>
          <p:cNvPr id="5" name="Rectangle 6"/>
          <p:cNvSpPr>
            <a:spLocks noGrp="1" noChangeArrowheads="1"/>
          </p:cNvSpPr>
          <p:nvPr>
            <p:ph type="sldNum" sz="quarter" idx="11"/>
          </p:nvPr>
        </p:nvSpPr>
        <p:spPr>
          <a:ln/>
        </p:spPr>
        <p:txBody>
          <a:bodyPr/>
          <a:lstStyle>
            <a:lvl1pPr>
              <a:defRPr/>
            </a:lvl1pPr>
          </a:lstStyle>
          <a:p>
            <a:fld id="{B9F6829E-565B-4C1D-B2A9-91AA346B1216}" type="slidenum">
              <a:rPr lang="de-DE" altLang="de-DE"/>
              <a:pPr/>
              <a:t>‹Nr.›</a:t>
            </a:fld>
            <a:endParaRPr lang="de-DE" altLang="de-DE"/>
          </a:p>
        </p:txBody>
      </p:sp>
    </p:spTree>
    <p:extLst>
      <p:ext uri="{BB962C8B-B14F-4D97-AF65-F5344CB8AC3E}">
        <p14:creationId xmlns:p14="http://schemas.microsoft.com/office/powerpoint/2010/main" val="1639242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15113" y="274638"/>
            <a:ext cx="2071687" cy="574675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395288" y="274638"/>
            <a:ext cx="6067425" cy="5746750"/>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
        <p:nvSpPr>
          <p:cNvPr id="5" name="Rectangle 6"/>
          <p:cNvSpPr>
            <a:spLocks noGrp="1" noChangeArrowheads="1"/>
          </p:cNvSpPr>
          <p:nvPr>
            <p:ph type="sldNum" sz="quarter" idx="11"/>
          </p:nvPr>
        </p:nvSpPr>
        <p:spPr>
          <a:ln/>
        </p:spPr>
        <p:txBody>
          <a:bodyPr/>
          <a:lstStyle>
            <a:lvl1pPr>
              <a:defRPr/>
            </a:lvl1pPr>
          </a:lstStyle>
          <a:p>
            <a:fld id="{C9052D0C-D50A-44C0-996F-E35B1ABBD663}" type="slidenum">
              <a:rPr lang="de-DE" altLang="de-DE"/>
              <a:pPr/>
              <a:t>‹Nr.›</a:t>
            </a:fld>
            <a:endParaRPr lang="de-DE" altLang="de-DE"/>
          </a:p>
        </p:txBody>
      </p:sp>
    </p:spTree>
    <p:extLst>
      <p:ext uri="{BB962C8B-B14F-4D97-AF65-F5344CB8AC3E}">
        <p14:creationId xmlns:p14="http://schemas.microsoft.com/office/powerpoint/2010/main" val="395654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
        <p:nvSpPr>
          <p:cNvPr id="5" name="Rectangle 6"/>
          <p:cNvSpPr>
            <a:spLocks noGrp="1" noChangeArrowheads="1"/>
          </p:cNvSpPr>
          <p:nvPr>
            <p:ph type="sldNum" sz="quarter" idx="11"/>
          </p:nvPr>
        </p:nvSpPr>
        <p:spPr>
          <a:ln/>
        </p:spPr>
        <p:txBody>
          <a:bodyPr/>
          <a:lstStyle>
            <a:lvl1pPr>
              <a:defRPr/>
            </a:lvl1pPr>
          </a:lstStyle>
          <a:p>
            <a:fld id="{BC8B4329-5706-43E2-9FB1-2D5403D02F7B}" type="slidenum">
              <a:rPr lang="de-DE" altLang="de-DE"/>
              <a:pPr/>
              <a:t>‹Nr.›</a:t>
            </a:fld>
            <a:endParaRPr lang="de-DE" altLang="de-DE"/>
          </a:p>
        </p:txBody>
      </p:sp>
    </p:spTree>
    <p:extLst>
      <p:ext uri="{BB962C8B-B14F-4D97-AF65-F5344CB8AC3E}">
        <p14:creationId xmlns:p14="http://schemas.microsoft.com/office/powerpoint/2010/main" val="265014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a:t>Formatvorlagen des Textmasters bearbeiten</a:t>
            </a:r>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
        <p:nvSpPr>
          <p:cNvPr id="5" name="Rectangle 6"/>
          <p:cNvSpPr>
            <a:spLocks noGrp="1" noChangeArrowheads="1"/>
          </p:cNvSpPr>
          <p:nvPr>
            <p:ph type="sldNum" sz="quarter" idx="11"/>
          </p:nvPr>
        </p:nvSpPr>
        <p:spPr>
          <a:ln/>
        </p:spPr>
        <p:txBody>
          <a:bodyPr/>
          <a:lstStyle>
            <a:lvl1pPr>
              <a:defRPr/>
            </a:lvl1pPr>
          </a:lstStyle>
          <a:p>
            <a:fld id="{843165DD-9B00-43A7-ADB8-B7002601CB02}" type="slidenum">
              <a:rPr lang="de-DE" altLang="de-DE"/>
              <a:pPr/>
              <a:t>‹Nr.›</a:t>
            </a:fld>
            <a:endParaRPr lang="de-DE" altLang="de-DE"/>
          </a:p>
        </p:txBody>
      </p:sp>
    </p:spTree>
    <p:extLst>
      <p:ext uri="{BB962C8B-B14F-4D97-AF65-F5344CB8AC3E}">
        <p14:creationId xmlns:p14="http://schemas.microsoft.com/office/powerpoint/2010/main" val="491888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95288" y="1971675"/>
            <a:ext cx="4038600" cy="4049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586288" y="1971675"/>
            <a:ext cx="4038600" cy="4049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6" name="Rectangle 6"/>
          <p:cNvSpPr>
            <a:spLocks noGrp="1" noChangeArrowheads="1"/>
          </p:cNvSpPr>
          <p:nvPr>
            <p:ph type="sldNum" sz="quarter" idx="11"/>
          </p:nvPr>
        </p:nvSpPr>
        <p:spPr>
          <a:ln/>
        </p:spPr>
        <p:txBody>
          <a:bodyPr/>
          <a:lstStyle>
            <a:lvl1pPr>
              <a:defRPr/>
            </a:lvl1pPr>
          </a:lstStyle>
          <a:p>
            <a:fld id="{7A012ACE-844D-4ECC-BCB0-64A869D742D9}" type="slidenum">
              <a:rPr lang="de-DE" altLang="de-DE"/>
              <a:pPr/>
              <a:t>‹Nr.›</a:t>
            </a:fld>
            <a:endParaRPr lang="de-DE" altLang="de-DE"/>
          </a:p>
        </p:txBody>
      </p:sp>
    </p:spTree>
    <p:extLst>
      <p:ext uri="{BB962C8B-B14F-4D97-AF65-F5344CB8AC3E}">
        <p14:creationId xmlns:p14="http://schemas.microsoft.com/office/powerpoint/2010/main" val="1183462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5"/>
          <p:cNvSpPr>
            <a:spLocks noGrp="1" noChangeArrowheads="1"/>
          </p:cNvSpPr>
          <p:nvPr>
            <p:ph type="ftr" sz="quarter" idx="10"/>
          </p:nvPr>
        </p:nvSpPr>
        <p:spPr>
          <a:ln/>
        </p:spPr>
        <p:txBody>
          <a:bodyPr/>
          <a:lstStyle>
            <a:lvl1pPr>
              <a:defRPr/>
            </a:lvl1pPr>
          </a:lstStyle>
          <a:p>
            <a:pPr>
              <a:defRPr/>
            </a:pPr>
            <a:endParaRPr lang="de-DE"/>
          </a:p>
        </p:txBody>
      </p:sp>
      <p:sp>
        <p:nvSpPr>
          <p:cNvPr id="8" name="Rectangle 6"/>
          <p:cNvSpPr>
            <a:spLocks noGrp="1" noChangeArrowheads="1"/>
          </p:cNvSpPr>
          <p:nvPr>
            <p:ph type="sldNum" sz="quarter" idx="11"/>
          </p:nvPr>
        </p:nvSpPr>
        <p:spPr>
          <a:ln/>
        </p:spPr>
        <p:txBody>
          <a:bodyPr/>
          <a:lstStyle>
            <a:lvl1pPr>
              <a:defRPr/>
            </a:lvl1pPr>
          </a:lstStyle>
          <a:p>
            <a:fld id="{6B9C356B-3A4E-4FA5-AC6F-4D63260F4C0A}" type="slidenum">
              <a:rPr lang="de-DE" altLang="de-DE"/>
              <a:pPr/>
              <a:t>‹Nr.›</a:t>
            </a:fld>
            <a:endParaRPr lang="de-DE" altLang="de-DE"/>
          </a:p>
        </p:txBody>
      </p:sp>
    </p:spTree>
    <p:extLst>
      <p:ext uri="{BB962C8B-B14F-4D97-AF65-F5344CB8AC3E}">
        <p14:creationId xmlns:p14="http://schemas.microsoft.com/office/powerpoint/2010/main" val="4095870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5"/>
          <p:cNvSpPr>
            <a:spLocks noGrp="1" noChangeArrowheads="1"/>
          </p:cNvSpPr>
          <p:nvPr>
            <p:ph type="ftr" sz="quarter" idx="10"/>
          </p:nvPr>
        </p:nvSpPr>
        <p:spPr>
          <a:ln/>
        </p:spPr>
        <p:txBody>
          <a:bodyPr/>
          <a:lstStyle>
            <a:lvl1pPr>
              <a:defRPr/>
            </a:lvl1pPr>
          </a:lstStyle>
          <a:p>
            <a:pPr>
              <a:defRPr/>
            </a:pPr>
            <a:endParaRPr lang="de-DE"/>
          </a:p>
        </p:txBody>
      </p:sp>
      <p:sp>
        <p:nvSpPr>
          <p:cNvPr id="4" name="Rectangle 6"/>
          <p:cNvSpPr>
            <a:spLocks noGrp="1" noChangeArrowheads="1"/>
          </p:cNvSpPr>
          <p:nvPr>
            <p:ph type="sldNum" sz="quarter" idx="11"/>
          </p:nvPr>
        </p:nvSpPr>
        <p:spPr>
          <a:ln/>
        </p:spPr>
        <p:txBody>
          <a:bodyPr/>
          <a:lstStyle>
            <a:lvl1pPr>
              <a:defRPr/>
            </a:lvl1pPr>
          </a:lstStyle>
          <a:p>
            <a:fld id="{BFB4DD6D-4378-44CA-BA67-D3B59254FD82}" type="slidenum">
              <a:rPr lang="de-DE" altLang="de-DE"/>
              <a:pPr/>
              <a:t>‹Nr.›</a:t>
            </a:fld>
            <a:endParaRPr lang="de-DE" altLang="de-DE"/>
          </a:p>
        </p:txBody>
      </p:sp>
    </p:spTree>
    <p:extLst>
      <p:ext uri="{BB962C8B-B14F-4D97-AF65-F5344CB8AC3E}">
        <p14:creationId xmlns:p14="http://schemas.microsoft.com/office/powerpoint/2010/main" val="3185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de-DE"/>
          </a:p>
        </p:txBody>
      </p:sp>
      <p:sp>
        <p:nvSpPr>
          <p:cNvPr id="3" name="Rectangle 6"/>
          <p:cNvSpPr>
            <a:spLocks noGrp="1" noChangeArrowheads="1"/>
          </p:cNvSpPr>
          <p:nvPr>
            <p:ph type="sldNum" sz="quarter" idx="11"/>
          </p:nvPr>
        </p:nvSpPr>
        <p:spPr>
          <a:ln/>
        </p:spPr>
        <p:txBody>
          <a:bodyPr/>
          <a:lstStyle>
            <a:lvl1pPr>
              <a:defRPr/>
            </a:lvl1pPr>
          </a:lstStyle>
          <a:p>
            <a:fld id="{97C28C15-70D8-4EC5-9B37-294686BC2146}" type="slidenum">
              <a:rPr lang="de-DE" altLang="de-DE"/>
              <a:pPr/>
              <a:t>‹Nr.›</a:t>
            </a:fld>
            <a:endParaRPr lang="de-DE" altLang="de-DE"/>
          </a:p>
        </p:txBody>
      </p:sp>
    </p:spTree>
    <p:extLst>
      <p:ext uri="{BB962C8B-B14F-4D97-AF65-F5344CB8AC3E}">
        <p14:creationId xmlns:p14="http://schemas.microsoft.com/office/powerpoint/2010/main" val="398710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6" name="Rectangle 6"/>
          <p:cNvSpPr>
            <a:spLocks noGrp="1" noChangeArrowheads="1"/>
          </p:cNvSpPr>
          <p:nvPr>
            <p:ph type="sldNum" sz="quarter" idx="11"/>
          </p:nvPr>
        </p:nvSpPr>
        <p:spPr>
          <a:ln/>
        </p:spPr>
        <p:txBody>
          <a:bodyPr/>
          <a:lstStyle>
            <a:lvl1pPr>
              <a:defRPr/>
            </a:lvl1pPr>
          </a:lstStyle>
          <a:p>
            <a:fld id="{287C744B-9CC1-4B50-8B4F-B59A2F82FA61}" type="slidenum">
              <a:rPr lang="de-DE" altLang="de-DE"/>
              <a:pPr/>
              <a:t>‹Nr.›</a:t>
            </a:fld>
            <a:endParaRPr lang="de-DE" altLang="de-DE"/>
          </a:p>
        </p:txBody>
      </p:sp>
    </p:spTree>
    <p:extLst>
      <p:ext uri="{BB962C8B-B14F-4D97-AF65-F5344CB8AC3E}">
        <p14:creationId xmlns:p14="http://schemas.microsoft.com/office/powerpoint/2010/main" val="4244656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6" name="Rectangle 6"/>
          <p:cNvSpPr>
            <a:spLocks noGrp="1" noChangeArrowheads="1"/>
          </p:cNvSpPr>
          <p:nvPr>
            <p:ph type="sldNum" sz="quarter" idx="11"/>
          </p:nvPr>
        </p:nvSpPr>
        <p:spPr>
          <a:ln/>
        </p:spPr>
        <p:txBody>
          <a:bodyPr/>
          <a:lstStyle>
            <a:lvl1pPr>
              <a:defRPr/>
            </a:lvl1pPr>
          </a:lstStyle>
          <a:p>
            <a:fld id="{D755A959-78FD-4C3B-999E-5E486915B84F}" type="slidenum">
              <a:rPr lang="de-DE" altLang="de-DE"/>
              <a:pPr/>
              <a:t>‹Nr.›</a:t>
            </a:fld>
            <a:endParaRPr lang="de-DE" altLang="de-DE"/>
          </a:p>
        </p:txBody>
      </p:sp>
    </p:spTree>
    <p:extLst>
      <p:ext uri="{BB962C8B-B14F-4D97-AF65-F5344CB8AC3E}">
        <p14:creationId xmlns:p14="http://schemas.microsoft.com/office/powerpoint/2010/main" val="184164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
        <p:nvSpPr>
          <p:cNvPr id="1027" name="Rectangle 4"/>
          <p:cNvSpPr>
            <a:spLocks noGrp="1" noChangeArrowheads="1"/>
          </p:cNvSpPr>
          <p:nvPr>
            <p:ph type="body" idx="1"/>
          </p:nvPr>
        </p:nvSpPr>
        <p:spPr bwMode="auto">
          <a:xfrm>
            <a:off x="395288" y="1971675"/>
            <a:ext cx="8229600" cy="404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p:txBody>
      </p:sp>
      <p:sp>
        <p:nvSpPr>
          <p:cNvPr id="4101" name="Rectangle 5"/>
          <p:cNvSpPr>
            <a:spLocks noGrp="1" noChangeArrowheads="1"/>
          </p:cNvSpPr>
          <p:nvPr>
            <p:ph type="ftr" sz="quarter" idx="3"/>
          </p:nvPr>
        </p:nvSpPr>
        <p:spPr bwMode="auto">
          <a:xfrm>
            <a:off x="5940425" y="62357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rgbClr val="003366"/>
                </a:solidFill>
                <a:latin typeface="Arial" charset="0"/>
              </a:defRPr>
            </a:lvl1pPr>
          </a:lstStyle>
          <a:p>
            <a:pPr>
              <a:defRPr/>
            </a:pPr>
            <a:endParaRPr lang="de-DE"/>
          </a:p>
        </p:txBody>
      </p:sp>
      <p:sp>
        <p:nvSpPr>
          <p:cNvPr id="4102" name="Rectangle 6"/>
          <p:cNvSpPr>
            <a:spLocks noGrp="1" noChangeArrowheads="1"/>
          </p:cNvSpPr>
          <p:nvPr>
            <p:ph type="sldNum" sz="quarter" idx="4"/>
          </p:nvPr>
        </p:nvSpPr>
        <p:spPr bwMode="auto">
          <a:xfrm>
            <a:off x="323850" y="62325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rgbClr val="003366"/>
                </a:solidFill>
              </a:defRPr>
            </a:lvl1pPr>
          </a:lstStyle>
          <a:p>
            <a:fld id="{6337A8AE-2FED-410F-A750-972E1E6FA5C8}" type="slidenum">
              <a:rPr lang="de-DE" altLang="de-DE"/>
              <a:pPr/>
              <a:t>‹Nr.›</a:t>
            </a:fld>
            <a:endParaRPr lang="de-DE" altLang="de-DE"/>
          </a:p>
        </p:txBody>
      </p:sp>
      <p:grpSp>
        <p:nvGrpSpPr>
          <p:cNvPr id="1030" name="Group 21"/>
          <p:cNvGrpSpPr>
            <a:grpSpLocks/>
          </p:cNvGrpSpPr>
          <p:nvPr/>
        </p:nvGrpSpPr>
        <p:grpSpPr bwMode="auto">
          <a:xfrm>
            <a:off x="-3175" y="2438400"/>
            <a:ext cx="9144000" cy="4419600"/>
            <a:chOff x="-2" y="1536"/>
            <a:chExt cx="5760" cy="2784"/>
          </a:xfrm>
        </p:grpSpPr>
        <p:sp>
          <p:nvSpPr>
            <p:cNvPr id="1032" name="Rectangle 15"/>
            <p:cNvSpPr>
              <a:spLocks noChangeArrowheads="1"/>
            </p:cNvSpPr>
            <p:nvPr/>
          </p:nvSpPr>
          <p:spPr bwMode="auto">
            <a:xfrm>
              <a:off x="-2" y="1536"/>
              <a:ext cx="156" cy="817"/>
            </a:xfrm>
            <a:prstGeom prst="rect">
              <a:avLst/>
            </a:prstGeom>
            <a:solidFill>
              <a:srgbClr val="7D9EB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de-DE" altLang="de-DE"/>
            </a:p>
          </p:txBody>
        </p:sp>
        <p:sp>
          <p:nvSpPr>
            <p:cNvPr id="1033" name="Line 13"/>
            <p:cNvSpPr>
              <a:spLocks noChangeShapeType="1"/>
            </p:cNvSpPr>
            <p:nvPr/>
          </p:nvSpPr>
          <p:spPr bwMode="auto">
            <a:xfrm>
              <a:off x="-2" y="3953"/>
              <a:ext cx="5760" cy="0"/>
            </a:xfrm>
            <a:prstGeom prst="line">
              <a:avLst/>
            </a:prstGeom>
            <a:noFill/>
            <a:ln w="6350">
              <a:solidFill>
                <a:srgbClr val="E4E5EA"/>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034" name="Rectangle 16"/>
            <p:cNvSpPr>
              <a:spLocks noChangeArrowheads="1"/>
            </p:cNvSpPr>
            <p:nvPr/>
          </p:nvSpPr>
          <p:spPr bwMode="auto">
            <a:xfrm>
              <a:off x="-2" y="3176"/>
              <a:ext cx="156" cy="778"/>
            </a:xfrm>
            <a:prstGeom prst="rect">
              <a:avLst/>
            </a:prstGeom>
            <a:solidFill>
              <a:srgbClr val="7D9EB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de-DE" altLang="de-DE"/>
            </a:p>
          </p:txBody>
        </p:sp>
        <p:sp>
          <p:nvSpPr>
            <p:cNvPr id="1035" name="Rectangle 17"/>
            <p:cNvSpPr>
              <a:spLocks noChangeArrowheads="1"/>
            </p:cNvSpPr>
            <p:nvPr/>
          </p:nvSpPr>
          <p:spPr bwMode="auto">
            <a:xfrm>
              <a:off x="-2" y="3952"/>
              <a:ext cx="156" cy="368"/>
            </a:xfrm>
            <a:prstGeom prst="rect">
              <a:avLst/>
            </a:prstGeom>
            <a:solidFill>
              <a:srgbClr val="E4E5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de-DE" altLang="de-DE"/>
            </a:p>
          </p:txBody>
        </p:sp>
        <p:sp>
          <p:nvSpPr>
            <p:cNvPr id="1036" name="Rectangle 18"/>
            <p:cNvSpPr>
              <a:spLocks noChangeArrowheads="1"/>
            </p:cNvSpPr>
            <p:nvPr/>
          </p:nvSpPr>
          <p:spPr bwMode="auto">
            <a:xfrm>
              <a:off x="-2" y="2354"/>
              <a:ext cx="156" cy="821"/>
            </a:xfrm>
            <a:prstGeom prst="rect">
              <a:avLst/>
            </a:prstGeom>
            <a:solidFill>
              <a:srgbClr val="BED2D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de-DE" altLang="de-DE"/>
            </a:p>
          </p:txBody>
        </p:sp>
      </p:grpSp>
      <p:pic>
        <p:nvPicPr>
          <p:cNvPr id="1031" name="Grafik 12"/>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940175" y="6346825"/>
            <a:ext cx="12573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fontAlgn="base" hangingPunct="1">
        <a:spcBef>
          <a:spcPct val="0"/>
        </a:spcBef>
        <a:spcAft>
          <a:spcPct val="0"/>
        </a:spcAft>
        <a:defRPr sz="2800">
          <a:solidFill>
            <a:srgbClr val="7D9EB1"/>
          </a:solidFill>
          <a:latin typeface="+mj-lt"/>
          <a:ea typeface="+mj-ea"/>
          <a:cs typeface="+mj-cs"/>
        </a:defRPr>
      </a:lvl1pPr>
      <a:lvl2pPr algn="l" rtl="0" eaLnBrk="1" fontAlgn="base" hangingPunct="1">
        <a:spcBef>
          <a:spcPct val="0"/>
        </a:spcBef>
        <a:spcAft>
          <a:spcPct val="0"/>
        </a:spcAft>
        <a:defRPr sz="2800">
          <a:solidFill>
            <a:srgbClr val="7D9EB1"/>
          </a:solidFill>
          <a:latin typeface="Arial" charset="0"/>
        </a:defRPr>
      </a:lvl2pPr>
      <a:lvl3pPr algn="l" rtl="0" eaLnBrk="1" fontAlgn="base" hangingPunct="1">
        <a:spcBef>
          <a:spcPct val="0"/>
        </a:spcBef>
        <a:spcAft>
          <a:spcPct val="0"/>
        </a:spcAft>
        <a:defRPr sz="2800">
          <a:solidFill>
            <a:srgbClr val="7D9EB1"/>
          </a:solidFill>
          <a:latin typeface="Arial" charset="0"/>
        </a:defRPr>
      </a:lvl3pPr>
      <a:lvl4pPr algn="l" rtl="0" eaLnBrk="1" fontAlgn="base" hangingPunct="1">
        <a:spcBef>
          <a:spcPct val="0"/>
        </a:spcBef>
        <a:spcAft>
          <a:spcPct val="0"/>
        </a:spcAft>
        <a:defRPr sz="2800">
          <a:solidFill>
            <a:srgbClr val="7D9EB1"/>
          </a:solidFill>
          <a:latin typeface="Arial" charset="0"/>
        </a:defRPr>
      </a:lvl4pPr>
      <a:lvl5pPr algn="l" rtl="0" eaLnBrk="1" fontAlgn="base" hangingPunct="1">
        <a:spcBef>
          <a:spcPct val="0"/>
        </a:spcBef>
        <a:spcAft>
          <a:spcPct val="0"/>
        </a:spcAft>
        <a:defRPr sz="2800">
          <a:solidFill>
            <a:srgbClr val="7D9EB1"/>
          </a:solidFill>
          <a:latin typeface="Arial" charset="0"/>
        </a:defRPr>
      </a:lvl5pPr>
      <a:lvl6pPr marL="457200" algn="l" rtl="0" eaLnBrk="1" fontAlgn="base" hangingPunct="1">
        <a:spcBef>
          <a:spcPct val="0"/>
        </a:spcBef>
        <a:spcAft>
          <a:spcPct val="0"/>
        </a:spcAft>
        <a:defRPr sz="2800">
          <a:solidFill>
            <a:srgbClr val="3C5EA6"/>
          </a:solidFill>
          <a:latin typeface="Arial" charset="0"/>
        </a:defRPr>
      </a:lvl6pPr>
      <a:lvl7pPr marL="914400" algn="l" rtl="0" eaLnBrk="1" fontAlgn="base" hangingPunct="1">
        <a:spcBef>
          <a:spcPct val="0"/>
        </a:spcBef>
        <a:spcAft>
          <a:spcPct val="0"/>
        </a:spcAft>
        <a:defRPr sz="2800">
          <a:solidFill>
            <a:srgbClr val="3C5EA6"/>
          </a:solidFill>
          <a:latin typeface="Arial" charset="0"/>
        </a:defRPr>
      </a:lvl7pPr>
      <a:lvl8pPr marL="1371600" algn="l" rtl="0" eaLnBrk="1" fontAlgn="base" hangingPunct="1">
        <a:spcBef>
          <a:spcPct val="0"/>
        </a:spcBef>
        <a:spcAft>
          <a:spcPct val="0"/>
        </a:spcAft>
        <a:defRPr sz="2800">
          <a:solidFill>
            <a:srgbClr val="3C5EA6"/>
          </a:solidFill>
          <a:latin typeface="Arial" charset="0"/>
        </a:defRPr>
      </a:lvl8pPr>
      <a:lvl9pPr marL="1828800" algn="l" rtl="0" eaLnBrk="1" fontAlgn="base" hangingPunct="1">
        <a:spcBef>
          <a:spcPct val="0"/>
        </a:spcBef>
        <a:spcAft>
          <a:spcPct val="0"/>
        </a:spcAft>
        <a:defRPr sz="2800">
          <a:solidFill>
            <a:srgbClr val="3C5EA6"/>
          </a:solidFill>
          <a:latin typeface="Arial" charset="0"/>
        </a:defRPr>
      </a:lvl9pPr>
    </p:titleStyle>
    <p:bodyStyle>
      <a:lvl1pPr marL="342900" indent="-160338" algn="l" rtl="0" eaLnBrk="1" fontAlgn="base" hangingPunct="1">
        <a:spcBef>
          <a:spcPct val="20000"/>
        </a:spcBef>
        <a:spcAft>
          <a:spcPct val="0"/>
        </a:spcAft>
        <a:buChar char="•"/>
        <a:defRPr sz="2000">
          <a:solidFill>
            <a:schemeClr val="tx1"/>
          </a:solidFill>
          <a:latin typeface="+mn-lt"/>
          <a:ea typeface="+mn-ea"/>
          <a:cs typeface="+mn-cs"/>
        </a:defRPr>
      </a:lvl1pPr>
      <a:lvl2pPr marL="808038" indent="-285750" algn="l" rtl="0" eaLnBrk="1" fontAlgn="base" hangingPunct="1">
        <a:spcBef>
          <a:spcPct val="20000"/>
        </a:spcBef>
        <a:spcAft>
          <a:spcPct val="0"/>
        </a:spcAft>
        <a:buChar char="–"/>
        <a:defRPr sz="2000">
          <a:solidFill>
            <a:schemeClr val="tx1"/>
          </a:solidFill>
          <a:latin typeface="+mn-lt"/>
        </a:defRPr>
      </a:lvl2pPr>
      <a:lvl3pPr marL="1216025" indent="-228600" algn="l" rtl="0" eaLnBrk="1" fontAlgn="base" hangingPunct="1">
        <a:spcBef>
          <a:spcPct val="20000"/>
        </a:spcBef>
        <a:spcAft>
          <a:spcPct val="0"/>
        </a:spcAft>
        <a:buChar char="•"/>
        <a:defRPr>
          <a:solidFill>
            <a:schemeClr val="tx1"/>
          </a:solidFill>
          <a:latin typeface="+mn-lt"/>
        </a:defRPr>
      </a:lvl3pPr>
      <a:lvl4pPr marL="1624013"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rgbClr val="655C35"/>
          </a:solidFill>
          <a:latin typeface="+mn-lt"/>
        </a:defRPr>
      </a:lvl6pPr>
      <a:lvl7pPr marL="2971800" indent="-228600" algn="l" rtl="0" eaLnBrk="1" fontAlgn="base" hangingPunct="1">
        <a:spcBef>
          <a:spcPct val="20000"/>
        </a:spcBef>
        <a:spcAft>
          <a:spcPct val="0"/>
        </a:spcAft>
        <a:buChar char="»"/>
        <a:defRPr>
          <a:solidFill>
            <a:srgbClr val="655C35"/>
          </a:solidFill>
          <a:latin typeface="+mn-lt"/>
        </a:defRPr>
      </a:lvl7pPr>
      <a:lvl8pPr marL="3429000" indent="-228600" algn="l" rtl="0" eaLnBrk="1" fontAlgn="base" hangingPunct="1">
        <a:spcBef>
          <a:spcPct val="20000"/>
        </a:spcBef>
        <a:spcAft>
          <a:spcPct val="0"/>
        </a:spcAft>
        <a:buChar char="»"/>
        <a:defRPr>
          <a:solidFill>
            <a:srgbClr val="655C35"/>
          </a:solidFill>
          <a:latin typeface="+mn-lt"/>
        </a:defRPr>
      </a:lvl8pPr>
      <a:lvl9pPr marL="3886200" indent="-228600" algn="l" rtl="0" eaLnBrk="1" fontAlgn="base" hangingPunct="1">
        <a:spcBef>
          <a:spcPct val="20000"/>
        </a:spcBef>
        <a:spcAft>
          <a:spcPct val="0"/>
        </a:spcAft>
        <a:buChar char="»"/>
        <a:defRPr>
          <a:solidFill>
            <a:srgbClr val="655C35"/>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BDEF961D-09BE-4579-8C31-D632E21C89AF}"/>
              </a:ext>
            </a:extLst>
          </p:cNvPr>
          <p:cNvSpPr>
            <a:spLocks noGrp="1"/>
          </p:cNvSpPr>
          <p:nvPr>
            <p:ph type="sldNum" sz="quarter" idx="11"/>
          </p:nvPr>
        </p:nvSpPr>
        <p:spPr/>
        <p:txBody>
          <a:bodyPr/>
          <a:lstStyle/>
          <a:p>
            <a:fld id="{BC8B4329-5706-43E2-9FB1-2D5403D02F7B}" type="slidenum">
              <a:rPr lang="de-DE" altLang="de-DE" smtClean="0"/>
              <a:pPr/>
              <a:t>0</a:t>
            </a:fld>
            <a:endParaRPr lang="de-DE" altLang="de-DE"/>
          </a:p>
        </p:txBody>
      </p:sp>
      <p:pic>
        <p:nvPicPr>
          <p:cNvPr id="6" name="Grafik 5">
            <a:extLst>
              <a:ext uri="{FF2B5EF4-FFF2-40B4-BE49-F238E27FC236}">
                <a16:creationId xmlns:a16="http://schemas.microsoft.com/office/drawing/2014/main" id="{B77B4F8A-6C50-4B30-93FF-E184824CF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587" y="7640"/>
            <a:ext cx="4429405" cy="6232525"/>
          </a:xfrm>
          <a:prstGeom prst="rect">
            <a:avLst/>
          </a:prstGeom>
        </p:spPr>
      </p:pic>
    </p:spTree>
    <p:extLst>
      <p:ext uri="{BB962C8B-B14F-4D97-AF65-F5344CB8AC3E}">
        <p14:creationId xmlns:p14="http://schemas.microsoft.com/office/powerpoint/2010/main" val="409071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09DBA9-9DFD-4D43-9C87-E2B3B29ED889}"/>
              </a:ext>
            </a:extLst>
          </p:cNvPr>
          <p:cNvSpPr>
            <a:spLocks noGrp="1"/>
          </p:cNvSpPr>
          <p:nvPr>
            <p:ph type="title"/>
          </p:nvPr>
        </p:nvSpPr>
        <p:spPr/>
        <p:txBody>
          <a:bodyPr/>
          <a:lstStyle/>
          <a:p>
            <a:r>
              <a:rPr lang="de-DE" dirty="0" err="1"/>
              <a:t>Our</a:t>
            </a:r>
            <a:r>
              <a:rPr lang="de-DE" dirty="0"/>
              <a:t> </a:t>
            </a:r>
            <a:r>
              <a:rPr lang="de-DE" dirty="0" err="1"/>
              <a:t>results</a:t>
            </a:r>
            <a:endParaRPr lang="de-DE" dirty="0"/>
          </a:p>
        </p:txBody>
      </p:sp>
      <p:pic>
        <p:nvPicPr>
          <p:cNvPr id="5" name="Inhaltsplatzhalter 4" descr="Ein Bild, das Tisch enthält.&#10;&#10;Automatisch generierte Beschreibung">
            <a:extLst>
              <a:ext uri="{FF2B5EF4-FFF2-40B4-BE49-F238E27FC236}">
                <a16:creationId xmlns:a16="http://schemas.microsoft.com/office/drawing/2014/main" id="{FFBDCAD8-65E8-4035-A559-DE41DC5B75A8}"/>
              </a:ext>
            </a:extLst>
          </p:cNvPr>
          <p:cNvPicPr>
            <a:picLocks noGrp="1" noChangeAspect="1"/>
          </p:cNvPicPr>
          <p:nvPr>
            <p:ph idx="1"/>
          </p:nvPr>
        </p:nvPicPr>
        <p:blipFill>
          <a:blip r:embed="rId2"/>
          <a:stretch>
            <a:fillRect/>
          </a:stretch>
        </p:blipFill>
        <p:spPr>
          <a:xfrm>
            <a:off x="395288" y="2231876"/>
            <a:ext cx="8229600" cy="3529311"/>
          </a:xfrm>
        </p:spPr>
      </p:pic>
      <p:sp>
        <p:nvSpPr>
          <p:cNvPr id="3" name="Foliennummernplatzhalter 2">
            <a:extLst>
              <a:ext uri="{FF2B5EF4-FFF2-40B4-BE49-F238E27FC236}">
                <a16:creationId xmlns:a16="http://schemas.microsoft.com/office/drawing/2014/main" id="{EB0DDCE9-B592-426A-B8AA-C2F5EC02DC07}"/>
              </a:ext>
            </a:extLst>
          </p:cNvPr>
          <p:cNvSpPr>
            <a:spLocks noGrp="1"/>
          </p:cNvSpPr>
          <p:nvPr>
            <p:ph type="sldNum" sz="quarter" idx="11"/>
          </p:nvPr>
        </p:nvSpPr>
        <p:spPr>
          <a:xfrm>
            <a:off x="7010400" y="6232525"/>
            <a:ext cx="2133600" cy="476250"/>
          </a:xfrm>
        </p:spPr>
        <p:txBody>
          <a:bodyPr/>
          <a:lstStyle/>
          <a:p>
            <a:r>
              <a:rPr lang="de-DE" altLang="de-DE" dirty="0"/>
              <a:t>                                                </a:t>
            </a:r>
            <a:fld id="{BC8B4329-5706-43E2-9FB1-2D5403D02F7B}" type="slidenum">
              <a:rPr lang="de-DE" altLang="de-DE" smtClean="0"/>
              <a:pPr/>
              <a:t>9</a:t>
            </a:fld>
            <a:endParaRPr lang="de-DE" altLang="de-DE" dirty="0"/>
          </a:p>
        </p:txBody>
      </p:sp>
    </p:spTree>
    <p:extLst>
      <p:ext uri="{BB962C8B-B14F-4D97-AF65-F5344CB8AC3E}">
        <p14:creationId xmlns:p14="http://schemas.microsoft.com/office/powerpoint/2010/main" val="813167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4EA711-DE48-4DA5-BAB8-40A7ED5940F8}"/>
              </a:ext>
            </a:extLst>
          </p:cNvPr>
          <p:cNvSpPr>
            <a:spLocks noGrp="1"/>
          </p:cNvSpPr>
          <p:nvPr>
            <p:ph type="title"/>
          </p:nvPr>
        </p:nvSpPr>
        <p:spPr/>
        <p:txBody>
          <a:bodyPr/>
          <a:lstStyle/>
          <a:p>
            <a:r>
              <a:rPr lang="de-DE" dirty="0" err="1"/>
              <a:t>Discussion</a:t>
            </a:r>
            <a:endParaRPr lang="de-DE" dirty="0"/>
          </a:p>
        </p:txBody>
      </p:sp>
      <p:sp>
        <p:nvSpPr>
          <p:cNvPr id="3" name="Inhaltsplatzhalter 2">
            <a:extLst>
              <a:ext uri="{FF2B5EF4-FFF2-40B4-BE49-F238E27FC236}">
                <a16:creationId xmlns:a16="http://schemas.microsoft.com/office/drawing/2014/main" id="{3D47AC5D-FFC0-41F6-AD4E-489FEE54C6E5}"/>
              </a:ext>
            </a:extLst>
          </p:cNvPr>
          <p:cNvSpPr>
            <a:spLocks noGrp="1"/>
          </p:cNvSpPr>
          <p:nvPr>
            <p:ph idx="1"/>
          </p:nvPr>
        </p:nvSpPr>
        <p:spPr/>
        <p:txBody>
          <a:bodyPr/>
          <a:lstStyle/>
          <a:p>
            <a:r>
              <a:rPr lang="de-DE" dirty="0"/>
              <a:t>Hypothesis 1 : </a:t>
            </a:r>
            <a:r>
              <a:rPr lang="de-DE" dirty="0" err="1"/>
              <a:t>confirmed</a:t>
            </a:r>
            <a:endParaRPr lang="de-DE" dirty="0"/>
          </a:p>
          <a:p>
            <a:pPr lvl="1"/>
            <a:r>
              <a:rPr lang="en-US" dirty="0"/>
              <a:t>Differences between the two groups</a:t>
            </a:r>
            <a:r>
              <a:rPr lang="de-DE" dirty="0"/>
              <a:t> in </a:t>
            </a:r>
            <a:r>
              <a:rPr lang="de-DE" dirty="0" err="1"/>
              <a:t>connectivity</a:t>
            </a:r>
            <a:endParaRPr lang="de-DE" dirty="0"/>
          </a:p>
          <a:p>
            <a:r>
              <a:rPr lang="de-DE" dirty="0"/>
              <a:t>Hypothesis 2 : </a:t>
            </a:r>
            <a:r>
              <a:rPr lang="de-DE" dirty="0" err="1"/>
              <a:t>confirmed</a:t>
            </a:r>
            <a:endParaRPr lang="de-DE" dirty="0"/>
          </a:p>
          <a:p>
            <a:pPr lvl="1"/>
            <a:r>
              <a:rPr lang="en-US" dirty="0" err="1"/>
              <a:t>Bezmaternykh</a:t>
            </a:r>
            <a:r>
              <a:rPr lang="en-US" dirty="0"/>
              <a:t> et al. (2021): decreased connectivity for the depressed group within the DMN. </a:t>
            </a:r>
          </a:p>
          <a:p>
            <a:pPr lvl="1"/>
            <a:r>
              <a:rPr lang="en-US" dirty="0"/>
              <a:t>Our analysis: DMN connectivity (R Par – </a:t>
            </a:r>
            <a:r>
              <a:rPr lang="en-US" dirty="0" err="1"/>
              <a:t>Cing</a:t>
            </a:r>
            <a:r>
              <a:rPr lang="en-US" dirty="0"/>
              <a:t>) was increased in the depressed group.</a:t>
            </a:r>
          </a:p>
          <a:p>
            <a:pPr lvl="1"/>
            <a:r>
              <a:rPr lang="en-US" dirty="0"/>
              <a:t>Broader areas: DMN connectivity in depressed group decreased</a:t>
            </a:r>
          </a:p>
          <a:p>
            <a:pPr lvl="1"/>
            <a:r>
              <a:rPr lang="en-US" dirty="0"/>
              <a:t>Findings not in line with further literature (Dai et al., 2019).</a:t>
            </a:r>
          </a:p>
          <a:p>
            <a:pPr lvl="1"/>
            <a:r>
              <a:rPr lang="en-US" dirty="0"/>
              <a:t>Further connectivity differences were found</a:t>
            </a:r>
          </a:p>
        </p:txBody>
      </p:sp>
      <p:sp>
        <p:nvSpPr>
          <p:cNvPr id="4" name="Foliennummernplatzhalter 3">
            <a:extLst>
              <a:ext uri="{FF2B5EF4-FFF2-40B4-BE49-F238E27FC236}">
                <a16:creationId xmlns:a16="http://schemas.microsoft.com/office/drawing/2014/main" id="{BD44AE13-7E2F-4AE6-996C-3F75A96CCEB3}"/>
              </a:ext>
            </a:extLst>
          </p:cNvPr>
          <p:cNvSpPr>
            <a:spLocks noGrp="1"/>
          </p:cNvSpPr>
          <p:nvPr>
            <p:ph type="sldNum" sz="quarter" idx="11"/>
          </p:nvPr>
        </p:nvSpPr>
        <p:spPr>
          <a:xfrm>
            <a:off x="7010400" y="6237312"/>
            <a:ext cx="2133600" cy="476250"/>
          </a:xfrm>
        </p:spPr>
        <p:txBody>
          <a:bodyPr/>
          <a:lstStyle/>
          <a:p>
            <a:r>
              <a:rPr lang="de-DE" altLang="de-DE" dirty="0"/>
              <a:t>                                             </a:t>
            </a:r>
            <a:fld id="{BC8B4329-5706-43E2-9FB1-2D5403D02F7B}" type="slidenum">
              <a:rPr lang="de-DE" altLang="de-DE" smtClean="0"/>
              <a:pPr/>
              <a:t>10</a:t>
            </a:fld>
            <a:endParaRPr lang="de-DE" altLang="de-DE" dirty="0"/>
          </a:p>
        </p:txBody>
      </p:sp>
    </p:spTree>
    <p:extLst>
      <p:ext uri="{BB962C8B-B14F-4D97-AF65-F5344CB8AC3E}">
        <p14:creationId xmlns:p14="http://schemas.microsoft.com/office/powerpoint/2010/main" val="1808153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DC0913-014C-4B99-96CD-4A599AF3949B}"/>
              </a:ext>
            </a:extLst>
          </p:cNvPr>
          <p:cNvSpPr>
            <a:spLocks noGrp="1"/>
          </p:cNvSpPr>
          <p:nvPr>
            <p:ph type="title"/>
          </p:nvPr>
        </p:nvSpPr>
        <p:spPr/>
        <p:txBody>
          <a:bodyPr/>
          <a:lstStyle/>
          <a:p>
            <a:r>
              <a:rPr lang="de-DE" dirty="0" err="1"/>
              <a:t>Conclusion</a:t>
            </a:r>
            <a:endParaRPr lang="de-DE" dirty="0"/>
          </a:p>
        </p:txBody>
      </p:sp>
      <p:sp>
        <p:nvSpPr>
          <p:cNvPr id="3" name="Inhaltsplatzhalter 2">
            <a:extLst>
              <a:ext uri="{FF2B5EF4-FFF2-40B4-BE49-F238E27FC236}">
                <a16:creationId xmlns:a16="http://schemas.microsoft.com/office/drawing/2014/main" id="{C0B94CD8-9EFF-4F18-924E-DB699A0D4CB0}"/>
              </a:ext>
            </a:extLst>
          </p:cNvPr>
          <p:cNvSpPr>
            <a:spLocks noGrp="1"/>
          </p:cNvSpPr>
          <p:nvPr>
            <p:ph idx="1"/>
          </p:nvPr>
        </p:nvSpPr>
        <p:spPr/>
        <p:txBody>
          <a:bodyPr/>
          <a:lstStyle/>
          <a:p>
            <a:r>
              <a:rPr lang="en-US" dirty="0"/>
              <a:t>Functional brain connectivity differs between healthy and depressed subjects. </a:t>
            </a:r>
          </a:p>
          <a:p>
            <a:pPr lvl="1"/>
            <a:r>
              <a:rPr lang="en-US" dirty="0"/>
              <a:t>Can be found in this study as well as in the study by </a:t>
            </a:r>
            <a:r>
              <a:rPr lang="en-US" dirty="0" err="1"/>
              <a:t>Bezmaternykh</a:t>
            </a:r>
            <a:r>
              <a:rPr lang="en-US" dirty="0"/>
              <a:t> et al. (2021). </a:t>
            </a:r>
          </a:p>
          <a:p>
            <a:r>
              <a:rPr lang="en-US" dirty="0"/>
              <a:t>The try replicate the concrete differences with different tools, was unsuccessful. </a:t>
            </a:r>
          </a:p>
          <a:p>
            <a:pPr lvl="1"/>
            <a:r>
              <a:rPr lang="en-US" dirty="0"/>
              <a:t>Further connectivity differences were found </a:t>
            </a:r>
          </a:p>
          <a:p>
            <a:pPr lvl="1"/>
            <a:r>
              <a:rPr lang="en-US" dirty="0"/>
              <a:t>The trend that connectivity within the DMN is not increased in depressed patients as further literature would suggest (Dai et al., 2019) is confirmed.</a:t>
            </a:r>
            <a:endParaRPr lang="de-DE" dirty="0"/>
          </a:p>
        </p:txBody>
      </p:sp>
      <p:sp>
        <p:nvSpPr>
          <p:cNvPr id="4" name="Foliennummernplatzhalter 3">
            <a:extLst>
              <a:ext uri="{FF2B5EF4-FFF2-40B4-BE49-F238E27FC236}">
                <a16:creationId xmlns:a16="http://schemas.microsoft.com/office/drawing/2014/main" id="{13EE0960-30EA-416D-A327-87E385826C0F}"/>
              </a:ext>
            </a:extLst>
          </p:cNvPr>
          <p:cNvSpPr>
            <a:spLocks noGrp="1"/>
          </p:cNvSpPr>
          <p:nvPr>
            <p:ph type="sldNum" sz="quarter" idx="11"/>
          </p:nvPr>
        </p:nvSpPr>
        <p:spPr>
          <a:xfrm>
            <a:off x="7010400" y="6232525"/>
            <a:ext cx="2133600" cy="476250"/>
          </a:xfrm>
        </p:spPr>
        <p:txBody>
          <a:bodyPr/>
          <a:lstStyle/>
          <a:p>
            <a:r>
              <a:rPr lang="de-DE" altLang="de-DE" dirty="0"/>
              <a:t>                                            </a:t>
            </a:r>
            <a:fld id="{BC8B4329-5706-43E2-9FB1-2D5403D02F7B}" type="slidenum">
              <a:rPr lang="de-DE" altLang="de-DE" smtClean="0"/>
              <a:pPr/>
              <a:t>11</a:t>
            </a:fld>
            <a:endParaRPr lang="de-DE" altLang="de-DE" dirty="0"/>
          </a:p>
        </p:txBody>
      </p:sp>
    </p:spTree>
    <p:extLst>
      <p:ext uri="{BB962C8B-B14F-4D97-AF65-F5344CB8AC3E}">
        <p14:creationId xmlns:p14="http://schemas.microsoft.com/office/powerpoint/2010/main" val="3019402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9CB3DE-8280-4111-932C-DEBD5B240E3D}"/>
              </a:ext>
            </a:extLst>
          </p:cNvPr>
          <p:cNvSpPr>
            <a:spLocks noGrp="1"/>
          </p:cNvSpPr>
          <p:nvPr>
            <p:ph type="title"/>
          </p:nvPr>
        </p:nvSpPr>
        <p:spPr>
          <a:xfrm>
            <a:off x="457200" y="274638"/>
            <a:ext cx="8229600" cy="1143000"/>
          </a:xfrm>
        </p:spPr>
        <p:txBody>
          <a:bodyPr wrap="square" anchor="ctr">
            <a:normAutofit/>
          </a:bodyPr>
          <a:lstStyle/>
          <a:p>
            <a:r>
              <a:rPr lang="de-DE" dirty="0" err="1"/>
              <a:t>Memes</a:t>
            </a:r>
            <a:r>
              <a:rPr lang="de-DE" dirty="0"/>
              <a:t> </a:t>
            </a:r>
          </a:p>
        </p:txBody>
      </p:sp>
      <p:pic>
        <p:nvPicPr>
          <p:cNvPr id="5" name="Inhaltsplatzhalter 4">
            <a:extLst>
              <a:ext uri="{FF2B5EF4-FFF2-40B4-BE49-F238E27FC236}">
                <a16:creationId xmlns:a16="http://schemas.microsoft.com/office/drawing/2014/main" id="{5F1290F7-B0A0-4C02-A357-EEBA834F806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95288" y="2502249"/>
            <a:ext cx="4038600" cy="2988564"/>
          </a:xfrm>
          <a:noFill/>
        </p:spPr>
      </p:pic>
      <p:pic>
        <p:nvPicPr>
          <p:cNvPr id="7" name="Inhaltsplatzhalter 6" descr="Ein Bild, das Text, Person, drinnen, Mädchen enthält.&#10;&#10;Automatisch generierte Beschreibung">
            <a:extLst>
              <a:ext uri="{FF2B5EF4-FFF2-40B4-BE49-F238E27FC236}">
                <a16:creationId xmlns:a16="http://schemas.microsoft.com/office/drawing/2014/main" id="{068607CA-65B4-402B-AF25-AA016873CDE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07421" y="1971674"/>
            <a:ext cx="4011508" cy="4049713"/>
          </a:xfrm>
        </p:spPr>
      </p:pic>
      <p:sp>
        <p:nvSpPr>
          <p:cNvPr id="8" name="Textfeld 7">
            <a:extLst>
              <a:ext uri="{FF2B5EF4-FFF2-40B4-BE49-F238E27FC236}">
                <a16:creationId xmlns:a16="http://schemas.microsoft.com/office/drawing/2014/main" id="{375AAFFE-E8E7-4FAF-B98B-70445357F34F}"/>
              </a:ext>
            </a:extLst>
          </p:cNvPr>
          <p:cNvSpPr txBox="1"/>
          <p:nvPr/>
        </p:nvSpPr>
        <p:spPr>
          <a:xfrm>
            <a:off x="2450009" y="5949280"/>
            <a:ext cx="5976664" cy="246221"/>
          </a:xfrm>
          <a:prstGeom prst="rect">
            <a:avLst/>
          </a:prstGeom>
          <a:noFill/>
        </p:spPr>
        <p:txBody>
          <a:bodyPr wrap="square" rtlCol="0">
            <a:spAutoFit/>
          </a:bodyPr>
          <a:lstStyle/>
          <a:p>
            <a:r>
              <a:rPr lang="de-DE" sz="1000" dirty="0" err="1"/>
              <a:t>For</a:t>
            </a:r>
            <a:r>
              <a:rPr lang="de-DE" sz="1000" dirty="0"/>
              <a:t> </a:t>
            </a:r>
            <a:r>
              <a:rPr lang="de-DE" sz="1000" dirty="0" err="1"/>
              <a:t>more</a:t>
            </a:r>
            <a:r>
              <a:rPr lang="de-DE" sz="1000" dirty="0"/>
              <a:t> </a:t>
            </a:r>
            <a:r>
              <a:rPr lang="de-DE" sz="1000" dirty="0" err="1"/>
              <a:t>memes</a:t>
            </a:r>
            <a:r>
              <a:rPr lang="de-DE" sz="1000" dirty="0"/>
              <a:t> check out https://jakob236.github.io/notreadyyet/Memes.html</a:t>
            </a:r>
          </a:p>
        </p:txBody>
      </p:sp>
      <p:sp>
        <p:nvSpPr>
          <p:cNvPr id="9" name="Foliennummernplatzhalter 8">
            <a:extLst>
              <a:ext uri="{FF2B5EF4-FFF2-40B4-BE49-F238E27FC236}">
                <a16:creationId xmlns:a16="http://schemas.microsoft.com/office/drawing/2014/main" id="{AB3C24B5-AEF0-4C5C-A0EA-E5FCC568374C}"/>
              </a:ext>
            </a:extLst>
          </p:cNvPr>
          <p:cNvSpPr>
            <a:spLocks noGrp="1"/>
          </p:cNvSpPr>
          <p:nvPr>
            <p:ph type="sldNum" sz="quarter" idx="11"/>
          </p:nvPr>
        </p:nvSpPr>
        <p:spPr>
          <a:xfrm>
            <a:off x="7010400" y="6232525"/>
            <a:ext cx="2133600" cy="476250"/>
          </a:xfrm>
        </p:spPr>
        <p:txBody>
          <a:bodyPr/>
          <a:lstStyle/>
          <a:p>
            <a:r>
              <a:rPr lang="de-DE" altLang="de-DE" dirty="0"/>
              <a:t>                                             </a:t>
            </a:r>
            <a:fld id="{7A012ACE-844D-4ECC-BCB0-64A869D742D9}" type="slidenum">
              <a:rPr lang="de-DE" altLang="de-DE" smtClean="0"/>
              <a:pPr/>
              <a:t>12</a:t>
            </a:fld>
            <a:endParaRPr lang="de-DE" altLang="de-DE" dirty="0"/>
          </a:p>
        </p:txBody>
      </p:sp>
    </p:spTree>
    <p:extLst>
      <p:ext uri="{BB962C8B-B14F-4D97-AF65-F5344CB8AC3E}">
        <p14:creationId xmlns:p14="http://schemas.microsoft.com/office/powerpoint/2010/main" val="3478867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EBFA4C-3CE8-4882-B2E1-A937D5C1C291}"/>
              </a:ext>
            </a:extLst>
          </p:cNvPr>
          <p:cNvSpPr>
            <a:spLocks noGrp="1"/>
          </p:cNvSpPr>
          <p:nvPr>
            <p:ph type="title"/>
          </p:nvPr>
        </p:nvSpPr>
        <p:spPr/>
        <p:txBody>
          <a:bodyPr/>
          <a:lstStyle/>
          <a:p>
            <a:r>
              <a:rPr lang="de-DE" dirty="0"/>
              <a:t>References</a:t>
            </a:r>
          </a:p>
        </p:txBody>
      </p:sp>
      <p:sp>
        <p:nvSpPr>
          <p:cNvPr id="3" name="Inhaltsplatzhalter 2">
            <a:extLst>
              <a:ext uri="{FF2B5EF4-FFF2-40B4-BE49-F238E27FC236}">
                <a16:creationId xmlns:a16="http://schemas.microsoft.com/office/drawing/2014/main" id="{A3C49770-F11C-4408-B32D-6D6E1E4AB85E}"/>
              </a:ext>
            </a:extLst>
          </p:cNvPr>
          <p:cNvSpPr>
            <a:spLocks noGrp="1"/>
          </p:cNvSpPr>
          <p:nvPr>
            <p:ph idx="1"/>
          </p:nvPr>
        </p:nvSpPr>
        <p:spPr/>
        <p:txBody>
          <a:bodyPr/>
          <a:lstStyle/>
          <a:p>
            <a:r>
              <a:rPr lang="de-DE" sz="900" dirty="0" err="1"/>
              <a:t>Bezmaternykh</a:t>
            </a:r>
            <a:r>
              <a:rPr lang="de-DE" sz="900" dirty="0"/>
              <a:t>, D. D., </a:t>
            </a:r>
            <a:r>
              <a:rPr lang="de-DE" sz="900" dirty="0" err="1"/>
              <a:t>Melnikov</a:t>
            </a:r>
            <a:r>
              <a:rPr lang="de-DE" sz="900" dirty="0"/>
              <a:t>, M. Y., </a:t>
            </a:r>
            <a:r>
              <a:rPr lang="de-DE" sz="900" dirty="0" err="1"/>
              <a:t>Savelov</a:t>
            </a:r>
            <a:r>
              <a:rPr lang="de-DE" sz="900" dirty="0"/>
              <a:t>, A. A., </a:t>
            </a:r>
            <a:r>
              <a:rPr lang="de-DE" sz="900" dirty="0" err="1"/>
              <a:t>Kozlova</a:t>
            </a:r>
            <a:r>
              <a:rPr lang="de-DE" sz="900" dirty="0"/>
              <a:t>, L. I., </a:t>
            </a:r>
            <a:r>
              <a:rPr lang="de-DE" sz="900" dirty="0" err="1"/>
              <a:t>Petrovskiy</a:t>
            </a:r>
            <a:r>
              <a:rPr lang="de-DE" sz="900" dirty="0"/>
              <a:t>, E. D., </a:t>
            </a:r>
            <a:r>
              <a:rPr lang="de-DE" sz="900" dirty="0" err="1"/>
              <a:t>Natarova</a:t>
            </a:r>
            <a:r>
              <a:rPr lang="de-DE" sz="900" dirty="0"/>
              <a:t>, K. A., &amp; </a:t>
            </a:r>
            <a:r>
              <a:rPr lang="de-DE" sz="900" dirty="0" err="1"/>
              <a:t>Shtark</a:t>
            </a:r>
            <a:r>
              <a:rPr lang="de-DE" sz="900" dirty="0"/>
              <a:t>, M. B. (2021). Brain Networks Connectivity in Mild </a:t>
            </a:r>
            <a:r>
              <a:rPr lang="de-DE" sz="900" dirty="0" err="1"/>
              <a:t>to</a:t>
            </a:r>
            <a:r>
              <a:rPr lang="de-DE" sz="900" dirty="0"/>
              <a:t> Moderate Depression: </a:t>
            </a:r>
            <a:r>
              <a:rPr lang="de-DE" sz="900" dirty="0" err="1"/>
              <a:t>Resting</a:t>
            </a:r>
            <a:r>
              <a:rPr lang="de-DE" sz="900" dirty="0"/>
              <a:t> State fMRI Study </a:t>
            </a:r>
            <a:r>
              <a:rPr lang="de-DE" sz="900" dirty="0" err="1"/>
              <a:t>with</a:t>
            </a:r>
            <a:r>
              <a:rPr lang="de-DE" sz="900" dirty="0"/>
              <a:t> </a:t>
            </a:r>
            <a:r>
              <a:rPr lang="de-DE" sz="900" dirty="0" err="1"/>
              <a:t>Implications</a:t>
            </a:r>
            <a:r>
              <a:rPr lang="de-DE" sz="900" dirty="0"/>
              <a:t> </a:t>
            </a:r>
            <a:r>
              <a:rPr lang="de-DE" sz="900" dirty="0" err="1"/>
              <a:t>to</a:t>
            </a:r>
            <a:r>
              <a:rPr lang="de-DE" sz="900" dirty="0"/>
              <a:t> </a:t>
            </a:r>
            <a:r>
              <a:rPr lang="de-DE" sz="900" dirty="0" err="1"/>
              <a:t>Nonpharmacological</a:t>
            </a:r>
            <a:r>
              <a:rPr lang="de-DE" sz="900" dirty="0"/>
              <a:t> Treatment. </a:t>
            </a:r>
            <a:r>
              <a:rPr lang="de-DE" sz="900" dirty="0" err="1"/>
              <a:t>Neural</a:t>
            </a:r>
            <a:r>
              <a:rPr lang="de-DE" sz="900" dirty="0"/>
              <a:t> </a:t>
            </a:r>
            <a:r>
              <a:rPr lang="de-DE" sz="900" dirty="0" err="1"/>
              <a:t>Plasticity</a:t>
            </a:r>
            <a:r>
              <a:rPr lang="de-DE" sz="900" dirty="0"/>
              <a:t>, 2021, e8846097. https://doi.org/10.1155/2021/8846097</a:t>
            </a:r>
          </a:p>
          <a:p>
            <a:r>
              <a:rPr lang="de-DE" sz="900" dirty="0"/>
              <a:t>Buchanan, A., Wang, X., &amp; </a:t>
            </a:r>
            <a:r>
              <a:rPr lang="de-DE" sz="900" dirty="0" err="1"/>
              <a:t>Gollan</a:t>
            </a:r>
            <a:r>
              <a:rPr lang="de-DE" sz="900" dirty="0"/>
              <a:t>, J. K. (2014). </a:t>
            </a:r>
            <a:r>
              <a:rPr lang="de-DE" sz="900" dirty="0" err="1"/>
              <a:t>Resting-state</a:t>
            </a:r>
            <a:r>
              <a:rPr lang="de-DE" sz="900" dirty="0"/>
              <a:t> </a:t>
            </a:r>
            <a:r>
              <a:rPr lang="de-DE" sz="900" dirty="0" err="1"/>
              <a:t>functional</a:t>
            </a:r>
            <a:r>
              <a:rPr lang="de-DE" sz="900" dirty="0"/>
              <a:t> </a:t>
            </a:r>
            <a:r>
              <a:rPr lang="de-DE" sz="900" dirty="0" err="1"/>
              <a:t>connectivity</a:t>
            </a:r>
            <a:r>
              <a:rPr lang="de-DE" sz="900" dirty="0"/>
              <a:t> in </a:t>
            </a:r>
            <a:r>
              <a:rPr lang="de-DE" sz="900" dirty="0" err="1"/>
              <a:t>women</a:t>
            </a:r>
            <a:r>
              <a:rPr lang="de-DE" sz="900" dirty="0"/>
              <a:t> </a:t>
            </a:r>
            <a:r>
              <a:rPr lang="de-DE" sz="900" dirty="0" err="1"/>
              <a:t>with</a:t>
            </a:r>
            <a:r>
              <a:rPr lang="de-DE" sz="900" dirty="0"/>
              <a:t> Major Depressive </a:t>
            </a:r>
            <a:r>
              <a:rPr lang="de-DE" sz="900" dirty="0" err="1"/>
              <a:t>Disorder</a:t>
            </a:r>
            <a:r>
              <a:rPr lang="de-DE" sz="900" dirty="0"/>
              <a:t>. Journal </a:t>
            </a:r>
            <a:r>
              <a:rPr lang="de-DE" sz="900" dirty="0" err="1"/>
              <a:t>of</a:t>
            </a:r>
            <a:r>
              <a:rPr lang="de-DE" sz="900" dirty="0"/>
              <a:t> </a:t>
            </a:r>
            <a:r>
              <a:rPr lang="de-DE" sz="900" dirty="0" err="1"/>
              <a:t>Psychiatric</a:t>
            </a:r>
            <a:r>
              <a:rPr lang="de-DE" sz="900" dirty="0"/>
              <a:t> Research, 59, 38–44. https://doi.org/10.1016/j.jpsychires.2014.09.002</a:t>
            </a:r>
          </a:p>
          <a:p>
            <a:r>
              <a:rPr lang="de-DE" sz="900" dirty="0"/>
              <a:t>Dai, L., Zhou, H., </a:t>
            </a:r>
            <a:r>
              <a:rPr lang="de-DE" sz="900" dirty="0" err="1"/>
              <a:t>Xu</a:t>
            </a:r>
            <a:r>
              <a:rPr lang="de-DE" sz="900" dirty="0"/>
              <a:t>, X., &amp; </a:t>
            </a:r>
            <a:r>
              <a:rPr lang="de-DE" sz="900" dirty="0" err="1"/>
              <a:t>Zuo</a:t>
            </a:r>
            <a:r>
              <a:rPr lang="de-DE" sz="900" dirty="0"/>
              <a:t>, Z. (2019). Brain </a:t>
            </a:r>
            <a:r>
              <a:rPr lang="de-DE" sz="900" dirty="0" err="1"/>
              <a:t>structural</a:t>
            </a:r>
            <a:r>
              <a:rPr lang="de-DE" sz="900" dirty="0"/>
              <a:t> and </a:t>
            </a:r>
            <a:r>
              <a:rPr lang="de-DE" sz="900" dirty="0" err="1"/>
              <a:t>functional</a:t>
            </a:r>
            <a:r>
              <a:rPr lang="de-DE" sz="900" dirty="0"/>
              <a:t> </a:t>
            </a:r>
            <a:r>
              <a:rPr lang="de-DE" sz="900" dirty="0" err="1"/>
              <a:t>changes</a:t>
            </a:r>
            <a:r>
              <a:rPr lang="de-DE" sz="900" dirty="0"/>
              <a:t> in </a:t>
            </a:r>
            <a:r>
              <a:rPr lang="de-DE" sz="900" dirty="0" err="1"/>
              <a:t>patients</a:t>
            </a:r>
            <a:r>
              <a:rPr lang="de-DE" sz="900" dirty="0"/>
              <a:t> </a:t>
            </a:r>
            <a:r>
              <a:rPr lang="de-DE" sz="900" dirty="0" err="1"/>
              <a:t>with</a:t>
            </a:r>
            <a:r>
              <a:rPr lang="de-DE" sz="900" dirty="0"/>
              <a:t> </a:t>
            </a:r>
            <a:r>
              <a:rPr lang="de-DE" sz="900" dirty="0" err="1"/>
              <a:t>major</a:t>
            </a:r>
            <a:r>
              <a:rPr lang="de-DE" sz="900" dirty="0"/>
              <a:t> depressive </a:t>
            </a:r>
            <a:r>
              <a:rPr lang="de-DE" sz="900" dirty="0" err="1"/>
              <a:t>disorder</a:t>
            </a:r>
            <a:r>
              <a:rPr lang="de-DE" sz="900" dirty="0"/>
              <a:t>: A </a:t>
            </a:r>
            <a:r>
              <a:rPr lang="de-DE" sz="900" dirty="0" err="1"/>
              <a:t>literature</a:t>
            </a:r>
            <a:r>
              <a:rPr lang="de-DE" sz="900" dirty="0"/>
              <a:t> review. </a:t>
            </a:r>
            <a:r>
              <a:rPr lang="de-DE" sz="900" dirty="0" err="1"/>
              <a:t>PeerJ</a:t>
            </a:r>
            <a:r>
              <a:rPr lang="de-DE" sz="900" dirty="0"/>
              <a:t>, 7, e8170. https://doi.org/10.7717/peerj.8170</a:t>
            </a:r>
          </a:p>
          <a:p>
            <a:r>
              <a:rPr lang="de-DE" sz="900" dirty="0"/>
              <a:t>Doucet, G. E., Bassett, D. S., Yao, N., </a:t>
            </a:r>
            <a:r>
              <a:rPr lang="de-DE" sz="900" dirty="0" err="1"/>
              <a:t>Glahn</a:t>
            </a:r>
            <a:r>
              <a:rPr lang="de-DE" sz="900" dirty="0"/>
              <a:t>, D. C., &amp; </a:t>
            </a:r>
            <a:r>
              <a:rPr lang="de-DE" sz="900" dirty="0" err="1"/>
              <a:t>Frangou</a:t>
            </a:r>
            <a:r>
              <a:rPr lang="de-DE" sz="900" dirty="0"/>
              <a:t>, S. (2017). The </a:t>
            </a:r>
            <a:r>
              <a:rPr lang="de-DE" sz="900" dirty="0" err="1"/>
              <a:t>role</a:t>
            </a:r>
            <a:r>
              <a:rPr lang="de-DE" sz="900" dirty="0"/>
              <a:t> </a:t>
            </a:r>
            <a:r>
              <a:rPr lang="de-DE" sz="900" dirty="0" err="1"/>
              <a:t>of</a:t>
            </a:r>
            <a:r>
              <a:rPr lang="de-DE" sz="900" dirty="0"/>
              <a:t> </a:t>
            </a:r>
            <a:r>
              <a:rPr lang="de-DE" sz="900" dirty="0" err="1"/>
              <a:t>intrinsic</a:t>
            </a:r>
            <a:r>
              <a:rPr lang="de-DE" sz="900" dirty="0"/>
              <a:t> </a:t>
            </a:r>
            <a:r>
              <a:rPr lang="de-DE" sz="900" dirty="0" err="1"/>
              <a:t>brain</a:t>
            </a:r>
            <a:r>
              <a:rPr lang="de-DE" sz="900" dirty="0"/>
              <a:t> </a:t>
            </a:r>
            <a:r>
              <a:rPr lang="de-DE" sz="900" dirty="0" err="1"/>
              <a:t>functional</a:t>
            </a:r>
            <a:r>
              <a:rPr lang="de-DE" sz="900" dirty="0"/>
              <a:t> </a:t>
            </a:r>
            <a:r>
              <a:rPr lang="de-DE" sz="900" dirty="0" err="1"/>
              <a:t>connectivity</a:t>
            </a:r>
            <a:r>
              <a:rPr lang="de-DE" sz="900" dirty="0"/>
              <a:t> in </a:t>
            </a:r>
            <a:r>
              <a:rPr lang="de-DE" sz="900" dirty="0" err="1"/>
              <a:t>vulnerability</a:t>
            </a:r>
            <a:r>
              <a:rPr lang="de-DE" sz="900" dirty="0"/>
              <a:t> and </a:t>
            </a:r>
            <a:r>
              <a:rPr lang="de-DE" sz="900" dirty="0" err="1"/>
              <a:t>resilience</a:t>
            </a:r>
            <a:r>
              <a:rPr lang="de-DE" sz="900" dirty="0"/>
              <a:t> </a:t>
            </a:r>
            <a:r>
              <a:rPr lang="de-DE" sz="900" dirty="0" err="1"/>
              <a:t>to</a:t>
            </a:r>
            <a:r>
              <a:rPr lang="de-DE" sz="900" dirty="0"/>
              <a:t> bipolar </a:t>
            </a:r>
            <a:r>
              <a:rPr lang="de-DE" sz="900" dirty="0" err="1"/>
              <a:t>disorder</a:t>
            </a:r>
            <a:r>
              <a:rPr lang="de-DE" sz="900" dirty="0"/>
              <a:t>. The American </a:t>
            </a:r>
            <a:r>
              <a:rPr lang="de-DE" sz="900" dirty="0" err="1"/>
              <a:t>journal</a:t>
            </a:r>
            <a:r>
              <a:rPr lang="de-DE" sz="900" dirty="0"/>
              <a:t> </a:t>
            </a:r>
            <a:r>
              <a:rPr lang="de-DE" sz="900" dirty="0" err="1"/>
              <a:t>of</a:t>
            </a:r>
            <a:r>
              <a:rPr lang="de-DE" sz="900" dirty="0"/>
              <a:t> </a:t>
            </a:r>
            <a:r>
              <a:rPr lang="de-DE" sz="900" dirty="0" err="1"/>
              <a:t>psychiatry</a:t>
            </a:r>
            <a:r>
              <a:rPr lang="de-DE" sz="900" dirty="0"/>
              <a:t>, 174(12), 1214–1222. https://doi.org/10.1176/appi.ajp.2017.17010095</a:t>
            </a:r>
          </a:p>
          <a:p>
            <a:r>
              <a:rPr lang="de-DE" sz="900" dirty="0" err="1"/>
              <a:t>Guilbert</a:t>
            </a:r>
            <a:r>
              <a:rPr lang="de-DE" sz="900" dirty="0"/>
              <a:t>, J. J. (2003). The </a:t>
            </a:r>
            <a:r>
              <a:rPr lang="de-DE" sz="900" dirty="0" err="1"/>
              <a:t>world</a:t>
            </a:r>
            <a:r>
              <a:rPr lang="de-DE" sz="900" dirty="0"/>
              <a:t> </a:t>
            </a:r>
            <a:r>
              <a:rPr lang="de-DE" sz="900" dirty="0" err="1"/>
              <a:t>health</a:t>
            </a:r>
            <a:r>
              <a:rPr lang="de-DE" sz="900" dirty="0"/>
              <a:t> </a:t>
            </a:r>
            <a:r>
              <a:rPr lang="de-DE" sz="900" dirty="0" err="1"/>
              <a:t>report</a:t>
            </a:r>
            <a:r>
              <a:rPr lang="de-DE" sz="900" dirty="0"/>
              <a:t> 2002—</a:t>
            </a:r>
            <a:r>
              <a:rPr lang="de-DE" sz="900" dirty="0" err="1"/>
              <a:t>Reducing</a:t>
            </a:r>
            <a:r>
              <a:rPr lang="de-DE" sz="900" dirty="0"/>
              <a:t> </a:t>
            </a:r>
            <a:r>
              <a:rPr lang="de-DE" sz="900" dirty="0" err="1"/>
              <a:t>risks</a:t>
            </a:r>
            <a:r>
              <a:rPr lang="de-DE" sz="900" dirty="0"/>
              <a:t>, </a:t>
            </a:r>
            <a:r>
              <a:rPr lang="de-DE" sz="900" dirty="0" err="1"/>
              <a:t>promoting</a:t>
            </a:r>
            <a:r>
              <a:rPr lang="de-DE" sz="900" dirty="0"/>
              <a:t> </a:t>
            </a:r>
            <a:r>
              <a:rPr lang="de-DE" sz="900" dirty="0" err="1"/>
              <a:t>healthy</a:t>
            </a:r>
            <a:r>
              <a:rPr lang="de-DE" sz="900" dirty="0"/>
              <a:t> </a:t>
            </a:r>
            <a:r>
              <a:rPr lang="de-DE" sz="900" dirty="0" err="1"/>
              <a:t>life</a:t>
            </a:r>
            <a:r>
              <a:rPr lang="de-DE" sz="900" dirty="0"/>
              <a:t>. Education </a:t>
            </a:r>
            <a:r>
              <a:rPr lang="de-DE" sz="900" dirty="0" err="1"/>
              <a:t>for</a:t>
            </a:r>
            <a:r>
              <a:rPr lang="de-DE" sz="900" dirty="0"/>
              <a:t> Health (Abingdon, England), 16(2), 230. https://doi.org/10.1080/1357628031000116808</a:t>
            </a:r>
          </a:p>
          <a:p>
            <a:r>
              <a:rPr lang="de-DE" sz="900" dirty="0"/>
              <a:t>Hillary, F. G., &amp; </a:t>
            </a:r>
            <a:r>
              <a:rPr lang="de-DE" sz="900" dirty="0" err="1"/>
              <a:t>Medaglia</a:t>
            </a:r>
            <a:r>
              <a:rPr lang="de-DE" sz="900" dirty="0"/>
              <a:t>, J. D. (2020). </a:t>
            </a:r>
            <a:r>
              <a:rPr lang="de-DE" sz="900" dirty="0" err="1"/>
              <a:t>What</a:t>
            </a:r>
            <a:r>
              <a:rPr lang="de-DE" sz="900" dirty="0"/>
              <a:t> </a:t>
            </a:r>
            <a:r>
              <a:rPr lang="de-DE" sz="900" dirty="0" err="1"/>
              <a:t>the</a:t>
            </a:r>
            <a:r>
              <a:rPr lang="de-DE" sz="900" dirty="0"/>
              <a:t> </a:t>
            </a:r>
            <a:r>
              <a:rPr lang="de-DE" sz="900" dirty="0" err="1"/>
              <a:t>replication</a:t>
            </a:r>
            <a:r>
              <a:rPr lang="de-DE" sz="900" dirty="0"/>
              <a:t> </a:t>
            </a:r>
            <a:r>
              <a:rPr lang="de-DE" sz="900" dirty="0" err="1"/>
              <a:t>crisis</a:t>
            </a:r>
            <a:r>
              <a:rPr lang="de-DE" sz="900" dirty="0"/>
              <a:t> </a:t>
            </a:r>
            <a:r>
              <a:rPr lang="de-DE" sz="900" dirty="0" err="1"/>
              <a:t>means</a:t>
            </a:r>
            <a:r>
              <a:rPr lang="de-DE" sz="900" dirty="0"/>
              <a:t> </a:t>
            </a:r>
            <a:r>
              <a:rPr lang="de-DE" sz="900" dirty="0" err="1"/>
              <a:t>for</a:t>
            </a:r>
            <a:r>
              <a:rPr lang="de-DE" sz="900" dirty="0"/>
              <a:t> </a:t>
            </a:r>
            <a:r>
              <a:rPr lang="de-DE" sz="900" dirty="0" err="1"/>
              <a:t>intervention</a:t>
            </a:r>
            <a:r>
              <a:rPr lang="de-DE" sz="900" dirty="0"/>
              <a:t> </a:t>
            </a:r>
            <a:r>
              <a:rPr lang="de-DE" sz="900" dirty="0" err="1"/>
              <a:t>science</a:t>
            </a:r>
            <a:r>
              <a:rPr lang="de-DE" sz="900" dirty="0"/>
              <a:t>. International Journal </a:t>
            </a:r>
            <a:r>
              <a:rPr lang="de-DE" sz="900" dirty="0" err="1"/>
              <a:t>of</a:t>
            </a:r>
            <a:r>
              <a:rPr lang="de-DE" sz="900" dirty="0"/>
              <a:t> </a:t>
            </a:r>
            <a:r>
              <a:rPr lang="de-DE" sz="900" dirty="0" err="1"/>
              <a:t>Psychophysiology</a:t>
            </a:r>
            <a:r>
              <a:rPr lang="de-DE" sz="900" dirty="0"/>
              <a:t>: Official Journal </a:t>
            </a:r>
            <a:r>
              <a:rPr lang="de-DE" sz="900" dirty="0" err="1"/>
              <a:t>of</a:t>
            </a:r>
            <a:r>
              <a:rPr lang="de-DE" sz="900" dirty="0"/>
              <a:t> </a:t>
            </a:r>
            <a:r>
              <a:rPr lang="de-DE" sz="900" dirty="0" err="1"/>
              <a:t>the</a:t>
            </a:r>
            <a:r>
              <a:rPr lang="de-DE" sz="900" dirty="0"/>
              <a:t> International </a:t>
            </a:r>
            <a:r>
              <a:rPr lang="de-DE" sz="900" dirty="0" err="1"/>
              <a:t>Organization</a:t>
            </a:r>
            <a:r>
              <a:rPr lang="de-DE" sz="900" dirty="0"/>
              <a:t> </a:t>
            </a:r>
            <a:r>
              <a:rPr lang="de-DE" sz="900" dirty="0" err="1"/>
              <a:t>of</a:t>
            </a:r>
            <a:r>
              <a:rPr lang="de-DE" sz="900" dirty="0"/>
              <a:t> </a:t>
            </a:r>
            <a:r>
              <a:rPr lang="de-DE" sz="900" dirty="0" err="1"/>
              <a:t>Psychophysiology</a:t>
            </a:r>
            <a:r>
              <a:rPr lang="de-DE" sz="900" dirty="0"/>
              <a:t>, 154, 3–5. https://doi.org/10.1016/j.ijpsycho.2019.05.006</a:t>
            </a:r>
          </a:p>
          <a:p>
            <a:r>
              <a:rPr lang="de-DE" sz="900" dirty="0"/>
              <a:t>Ioannidis, J. P. A. (2005). </a:t>
            </a:r>
            <a:r>
              <a:rPr lang="de-DE" sz="900" dirty="0" err="1"/>
              <a:t>Why</a:t>
            </a:r>
            <a:r>
              <a:rPr lang="de-DE" sz="900" dirty="0"/>
              <a:t> Most </a:t>
            </a:r>
            <a:r>
              <a:rPr lang="de-DE" sz="900" dirty="0" err="1"/>
              <a:t>Published</a:t>
            </a:r>
            <a:r>
              <a:rPr lang="de-DE" sz="900" dirty="0"/>
              <a:t> Research </a:t>
            </a:r>
            <a:r>
              <a:rPr lang="de-DE" sz="900" dirty="0" err="1"/>
              <a:t>Findings</a:t>
            </a:r>
            <a:r>
              <a:rPr lang="de-DE" sz="900" dirty="0"/>
              <a:t> Are </a:t>
            </a:r>
            <a:r>
              <a:rPr lang="de-DE" sz="900" dirty="0" err="1"/>
              <a:t>False</a:t>
            </a:r>
            <a:r>
              <a:rPr lang="de-DE" sz="900" dirty="0"/>
              <a:t>. PLOS Medicine, 2(8), e124. https://doi.org/10.1371/journal.pmed.0020124</a:t>
            </a:r>
          </a:p>
          <a:p>
            <a:r>
              <a:rPr lang="de-DE" sz="900" dirty="0"/>
              <a:t>Martino, M., </a:t>
            </a:r>
            <a:r>
              <a:rPr lang="de-DE" sz="900" dirty="0" err="1"/>
              <a:t>Magioncalda</a:t>
            </a:r>
            <a:r>
              <a:rPr lang="de-DE" sz="900" dirty="0"/>
              <a:t>, P., Huang, Z., </a:t>
            </a:r>
            <a:r>
              <a:rPr lang="de-DE" sz="900" dirty="0" err="1"/>
              <a:t>Conio</a:t>
            </a:r>
            <a:r>
              <a:rPr lang="de-DE" sz="900" dirty="0"/>
              <a:t>, B., Piaggio, N., Duncan, N. W., </a:t>
            </a:r>
            <a:r>
              <a:rPr lang="de-DE" sz="900" dirty="0" err="1"/>
              <a:t>Rocchi</a:t>
            </a:r>
            <a:r>
              <a:rPr lang="de-DE" sz="900" dirty="0"/>
              <a:t>, G., </a:t>
            </a:r>
            <a:r>
              <a:rPr lang="de-DE" sz="900" dirty="0" err="1"/>
              <a:t>Escelsior</a:t>
            </a:r>
            <a:r>
              <a:rPr lang="de-DE" sz="900" dirty="0"/>
              <a:t>, A., </a:t>
            </a:r>
            <a:r>
              <a:rPr lang="de-DE" sz="900" dirty="0" err="1"/>
              <a:t>Marozzi</a:t>
            </a:r>
            <a:r>
              <a:rPr lang="de-DE" sz="900" dirty="0"/>
              <a:t>, V., Wolff, A., </a:t>
            </a:r>
            <a:r>
              <a:rPr lang="de-DE" sz="900" dirty="0" err="1"/>
              <a:t>Inglese</a:t>
            </a:r>
            <a:r>
              <a:rPr lang="de-DE" sz="900" dirty="0"/>
              <a:t>, M., Amore, M., &amp; Northoff, G. (2016). </a:t>
            </a:r>
            <a:r>
              <a:rPr lang="de-DE" sz="900" dirty="0" err="1"/>
              <a:t>Contrasting</a:t>
            </a:r>
            <a:r>
              <a:rPr lang="de-DE" sz="900" dirty="0"/>
              <a:t> </a:t>
            </a:r>
            <a:r>
              <a:rPr lang="de-DE" sz="900" dirty="0" err="1"/>
              <a:t>variability</a:t>
            </a:r>
            <a:r>
              <a:rPr lang="de-DE" sz="900" dirty="0"/>
              <a:t> </a:t>
            </a:r>
            <a:r>
              <a:rPr lang="de-DE" sz="900" dirty="0" err="1"/>
              <a:t>patterns</a:t>
            </a:r>
            <a:r>
              <a:rPr lang="de-DE" sz="900" dirty="0"/>
              <a:t> in </a:t>
            </a:r>
            <a:r>
              <a:rPr lang="de-DE" sz="900" dirty="0" err="1"/>
              <a:t>the</a:t>
            </a:r>
            <a:r>
              <a:rPr lang="de-DE" sz="900" dirty="0"/>
              <a:t> </a:t>
            </a:r>
            <a:r>
              <a:rPr lang="de-DE" sz="900" dirty="0" err="1"/>
              <a:t>default</a:t>
            </a:r>
            <a:r>
              <a:rPr lang="de-DE" sz="900" dirty="0"/>
              <a:t> </a:t>
            </a:r>
            <a:r>
              <a:rPr lang="de-DE" sz="900" dirty="0" err="1"/>
              <a:t>mode</a:t>
            </a:r>
            <a:r>
              <a:rPr lang="de-DE" sz="900" dirty="0"/>
              <a:t> and </a:t>
            </a:r>
            <a:r>
              <a:rPr lang="de-DE" sz="900" dirty="0" err="1"/>
              <a:t>sensorimotor</a:t>
            </a:r>
            <a:r>
              <a:rPr lang="de-DE" sz="900" dirty="0"/>
              <a:t> </a:t>
            </a:r>
            <a:r>
              <a:rPr lang="de-DE" sz="900" dirty="0" err="1"/>
              <a:t>networks</a:t>
            </a:r>
            <a:r>
              <a:rPr lang="de-DE" sz="900" dirty="0"/>
              <a:t> </a:t>
            </a:r>
            <a:r>
              <a:rPr lang="de-DE" sz="900" dirty="0" err="1"/>
              <a:t>balance</a:t>
            </a:r>
            <a:r>
              <a:rPr lang="de-DE" sz="900" dirty="0"/>
              <a:t> in bipolar </a:t>
            </a:r>
            <a:r>
              <a:rPr lang="de-DE" sz="900" dirty="0" err="1"/>
              <a:t>depression</a:t>
            </a:r>
            <a:r>
              <a:rPr lang="de-DE" sz="900" dirty="0"/>
              <a:t> and </a:t>
            </a:r>
            <a:r>
              <a:rPr lang="de-DE" sz="900" dirty="0" err="1"/>
              <a:t>mania</a:t>
            </a:r>
            <a:r>
              <a:rPr lang="de-DE" sz="900" dirty="0"/>
              <a:t>. Proceedings </a:t>
            </a:r>
            <a:r>
              <a:rPr lang="de-DE" sz="900" dirty="0" err="1"/>
              <a:t>of</a:t>
            </a:r>
            <a:r>
              <a:rPr lang="de-DE" sz="900" dirty="0"/>
              <a:t> </a:t>
            </a:r>
            <a:r>
              <a:rPr lang="de-DE" sz="900" dirty="0" err="1"/>
              <a:t>the</a:t>
            </a:r>
            <a:r>
              <a:rPr lang="de-DE" sz="900" dirty="0"/>
              <a:t> National Academy </a:t>
            </a:r>
            <a:r>
              <a:rPr lang="de-DE" sz="900" dirty="0" err="1"/>
              <a:t>of</a:t>
            </a:r>
            <a:r>
              <a:rPr lang="de-DE" sz="900" dirty="0"/>
              <a:t> Sciences </a:t>
            </a:r>
            <a:r>
              <a:rPr lang="de-DE" sz="900" dirty="0" err="1"/>
              <a:t>of</a:t>
            </a:r>
            <a:r>
              <a:rPr lang="de-DE" sz="900" dirty="0"/>
              <a:t> </a:t>
            </a:r>
            <a:r>
              <a:rPr lang="de-DE" sz="900" dirty="0" err="1"/>
              <a:t>the</a:t>
            </a:r>
            <a:r>
              <a:rPr lang="de-DE" sz="900" dirty="0"/>
              <a:t> United States </a:t>
            </a:r>
            <a:r>
              <a:rPr lang="de-DE" sz="900" dirty="0" err="1"/>
              <a:t>of</a:t>
            </a:r>
            <a:r>
              <a:rPr lang="de-DE" sz="900" dirty="0"/>
              <a:t> </a:t>
            </a:r>
            <a:r>
              <a:rPr lang="de-DE" sz="900" dirty="0" err="1"/>
              <a:t>America</a:t>
            </a:r>
            <a:r>
              <a:rPr lang="de-DE" sz="900" dirty="0"/>
              <a:t>, 113(17), 4824–4829. https://doi.org/10.1073/pnas.1517558113</a:t>
            </a:r>
          </a:p>
          <a:p>
            <a:r>
              <a:rPr lang="de-DE" sz="900" dirty="0" err="1"/>
              <a:t>Nosek</a:t>
            </a:r>
            <a:r>
              <a:rPr lang="de-DE" sz="900" dirty="0"/>
              <a:t>, B. A., Alter, G., Banks, G. C., </a:t>
            </a:r>
            <a:r>
              <a:rPr lang="de-DE" sz="900" dirty="0" err="1"/>
              <a:t>Borsboom</a:t>
            </a:r>
            <a:r>
              <a:rPr lang="de-DE" sz="900" dirty="0"/>
              <a:t>, D., Bowman, S. D., </a:t>
            </a:r>
            <a:r>
              <a:rPr lang="de-DE" sz="900" dirty="0" err="1"/>
              <a:t>Breckler</a:t>
            </a:r>
            <a:r>
              <a:rPr lang="de-DE" sz="900" dirty="0"/>
              <a:t>, S. J., Buck, S., Chambers, C. D., Chin, G., Christensen, G., </a:t>
            </a:r>
            <a:r>
              <a:rPr lang="de-DE" sz="900" dirty="0" err="1"/>
              <a:t>Contestabile</a:t>
            </a:r>
            <a:r>
              <a:rPr lang="de-DE" sz="900" dirty="0"/>
              <a:t>, M., Dafoe, A., Eich, E., Freese, J., </a:t>
            </a:r>
            <a:r>
              <a:rPr lang="de-DE" sz="900" dirty="0" err="1"/>
              <a:t>Glennerster</a:t>
            </a:r>
            <a:r>
              <a:rPr lang="de-DE" sz="900" dirty="0"/>
              <a:t>, R., </a:t>
            </a:r>
            <a:r>
              <a:rPr lang="de-DE" sz="900" dirty="0" err="1"/>
              <a:t>Goroff</a:t>
            </a:r>
            <a:r>
              <a:rPr lang="de-DE" sz="900" dirty="0"/>
              <a:t>, D., Green, D. P., Hesse, B., Humphreys, M., … </a:t>
            </a:r>
            <a:r>
              <a:rPr lang="de-DE" sz="900" dirty="0" err="1"/>
              <a:t>Yarkoni</a:t>
            </a:r>
            <a:r>
              <a:rPr lang="de-DE" sz="900" dirty="0"/>
              <a:t>, T. (2015). </a:t>
            </a:r>
            <a:r>
              <a:rPr lang="de-DE" sz="900" dirty="0" err="1"/>
              <a:t>Promoting</a:t>
            </a:r>
            <a:r>
              <a:rPr lang="de-DE" sz="900" dirty="0"/>
              <a:t> an open </a:t>
            </a:r>
            <a:r>
              <a:rPr lang="de-DE" sz="900" dirty="0" err="1"/>
              <a:t>research</a:t>
            </a:r>
            <a:r>
              <a:rPr lang="de-DE" sz="900" dirty="0"/>
              <a:t> </a:t>
            </a:r>
            <a:r>
              <a:rPr lang="de-DE" sz="900" dirty="0" err="1"/>
              <a:t>culture</a:t>
            </a:r>
            <a:r>
              <a:rPr lang="de-DE" sz="900" dirty="0"/>
              <a:t>. Science, 348(6242), 1422–1425. https://doi.org/10.1126/science.aab2374</a:t>
            </a:r>
          </a:p>
          <a:p>
            <a:r>
              <a:rPr lang="de-DE" sz="900" dirty="0"/>
              <a:t>Open Science </a:t>
            </a:r>
            <a:r>
              <a:rPr lang="de-DE" sz="900" dirty="0" err="1"/>
              <a:t>Collaboration</a:t>
            </a:r>
            <a:r>
              <a:rPr lang="de-DE" sz="900" dirty="0"/>
              <a:t>. (2015). </a:t>
            </a:r>
            <a:r>
              <a:rPr lang="de-DE" sz="900" dirty="0" err="1"/>
              <a:t>Estimating</a:t>
            </a:r>
            <a:r>
              <a:rPr lang="de-DE" sz="900" dirty="0"/>
              <a:t> </a:t>
            </a:r>
            <a:r>
              <a:rPr lang="de-DE" sz="900" dirty="0" err="1"/>
              <a:t>the</a:t>
            </a:r>
            <a:r>
              <a:rPr lang="de-DE" sz="900" dirty="0"/>
              <a:t> </a:t>
            </a:r>
            <a:r>
              <a:rPr lang="de-DE" sz="900" dirty="0" err="1"/>
              <a:t>reproducibility</a:t>
            </a:r>
            <a:r>
              <a:rPr lang="de-DE" sz="900" dirty="0"/>
              <a:t> </a:t>
            </a:r>
            <a:r>
              <a:rPr lang="de-DE" sz="900" dirty="0" err="1"/>
              <a:t>of</a:t>
            </a:r>
            <a:r>
              <a:rPr lang="de-DE" sz="900" dirty="0"/>
              <a:t> </a:t>
            </a:r>
            <a:r>
              <a:rPr lang="de-DE" sz="900" dirty="0" err="1"/>
              <a:t>psychological</a:t>
            </a:r>
            <a:r>
              <a:rPr lang="de-DE" sz="900" dirty="0"/>
              <a:t> </a:t>
            </a:r>
            <a:r>
              <a:rPr lang="de-DE" sz="900" dirty="0" err="1"/>
              <a:t>science</a:t>
            </a:r>
            <a:r>
              <a:rPr lang="de-DE" sz="900" dirty="0"/>
              <a:t>. Science, 349(6251). https://doi.org/10.1126/science.aac4716</a:t>
            </a:r>
          </a:p>
          <a:p>
            <a:r>
              <a:rPr lang="de-DE" sz="900" dirty="0"/>
              <a:t>Wang, J., Wu, X., Lai, W., Long, E., Zhang, X., Li, W., Zhu, Y., Chen, C., Zhong, X., Liu, Z., Wang, D., &amp; Lin, H. (2017). </a:t>
            </a:r>
            <a:r>
              <a:rPr lang="de-DE" sz="900" dirty="0" err="1"/>
              <a:t>Prevalence</a:t>
            </a:r>
            <a:r>
              <a:rPr lang="de-DE" sz="900" dirty="0"/>
              <a:t> </a:t>
            </a:r>
            <a:r>
              <a:rPr lang="de-DE" sz="900" dirty="0" err="1"/>
              <a:t>of</a:t>
            </a:r>
            <a:r>
              <a:rPr lang="de-DE" sz="900" dirty="0"/>
              <a:t> </a:t>
            </a:r>
            <a:r>
              <a:rPr lang="de-DE" sz="900" dirty="0" err="1"/>
              <a:t>depression</a:t>
            </a:r>
            <a:r>
              <a:rPr lang="de-DE" sz="900" dirty="0"/>
              <a:t> and depressive </a:t>
            </a:r>
            <a:r>
              <a:rPr lang="de-DE" sz="900" dirty="0" err="1"/>
              <a:t>symptoms</a:t>
            </a:r>
            <a:r>
              <a:rPr lang="de-DE" sz="900" dirty="0"/>
              <a:t> </a:t>
            </a:r>
            <a:r>
              <a:rPr lang="de-DE" sz="900" dirty="0" err="1"/>
              <a:t>among</a:t>
            </a:r>
            <a:r>
              <a:rPr lang="de-DE" sz="900" dirty="0"/>
              <a:t> </a:t>
            </a:r>
            <a:r>
              <a:rPr lang="de-DE" sz="900" dirty="0" err="1"/>
              <a:t>outpatients</a:t>
            </a:r>
            <a:r>
              <a:rPr lang="de-DE" sz="900" dirty="0"/>
              <a:t>: A </a:t>
            </a:r>
            <a:r>
              <a:rPr lang="de-DE" sz="900" dirty="0" err="1"/>
              <a:t>systematic</a:t>
            </a:r>
            <a:r>
              <a:rPr lang="de-DE" sz="900" dirty="0"/>
              <a:t> review and meta-analysis. BMJ Open, 7(8), e017173. https://doi.org/10.1136/bmjopen-2017-017173</a:t>
            </a:r>
          </a:p>
          <a:p>
            <a:pPr marL="182562" indent="0">
              <a:buNone/>
            </a:pPr>
            <a:endParaRPr lang="de-DE" sz="900" dirty="0"/>
          </a:p>
        </p:txBody>
      </p:sp>
      <p:sp>
        <p:nvSpPr>
          <p:cNvPr id="4" name="Foliennummernplatzhalter 3">
            <a:extLst>
              <a:ext uri="{FF2B5EF4-FFF2-40B4-BE49-F238E27FC236}">
                <a16:creationId xmlns:a16="http://schemas.microsoft.com/office/drawing/2014/main" id="{BCCAA662-661B-49E8-9AF7-4654379F37A4}"/>
              </a:ext>
            </a:extLst>
          </p:cNvPr>
          <p:cNvSpPr>
            <a:spLocks noGrp="1"/>
          </p:cNvSpPr>
          <p:nvPr>
            <p:ph type="sldNum" sz="quarter" idx="11"/>
          </p:nvPr>
        </p:nvSpPr>
        <p:spPr>
          <a:xfrm>
            <a:off x="7010400" y="6232525"/>
            <a:ext cx="2133600" cy="476250"/>
          </a:xfrm>
        </p:spPr>
        <p:txBody>
          <a:bodyPr/>
          <a:lstStyle/>
          <a:p>
            <a:r>
              <a:rPr lang="de-DE" altLang="de-DE" dirty="0"/>
              <a:t>                                                </a:t>
            </a:r>
            <a:fld id="{BC8B4329-5706-43E2-9FB1-2D5403D02F7B}" type="slidenum">
              <a:rPr lang="de-DE" altLang="de-DE" smtClean="0"/>
              <a:pPr/>
              <a:t>13</a:t>
            </a:fld>
            <a:endParaRPr lang="de-DE" altLang="de-DE" dirty="0"/>
          </a:p>
        </p:txBody>
      </p:sp>
    </p:spTree>
    <p:extLst>
      <p:ext uri="{BB962C8B-B14F-4D97-AF65-F5344CB8AC3E}">
        <p14:creationId xmlns:p14="http://schemas.microsoft.com/office/powerpoint/2010/main" val="723764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EBFA4C-3CE8-4882-B2E1-A937D5C1C291}"/>
              </a:ext>
            </a:extLst>
          </p:cNvPr>
          <p:cNvSpPr>
            <a:spLocks noGrp="1"/>
          </p:cNvSpPr>
          <p:nvPr>
            <p:ph type="title"/>
          </p:nvPr>
        </p:nvSpPr>
        <p:spPr/>
        <p:txBody>
          <a:bodyPr/>
          <a:lstStyle/>
          <a:p>
            <a:r>
              <a:rPr lang="de-DE" dirty="0"/>
              <a:t>References</a:t>
            </a:r>
          </a:p>
        </p:txBody>
      </p:sp>
      <p:sp>
        <p:nvSpPr>
          <p:cNvPr id="3" name="Inhaltsplatzhalter 2">
            <a:extLst>
              <a:ext uri="{FF2B5EF4-FFF2-40B4-BE49-F238E27FC236}">
                <a16:creationId xmlns:a16="http://schemas.microsoft.com/office/drawing/2014/main" id="{A3C49770-F11C-4408-B32D-6D6E1E4AB85E}"/>
              </a:ext>
            </a:extLst>
          </p:cNvPr>
          <p:cNvSpPr>
            <a:spLocks noGrp="1"/>
          </p:cNvSpPr>
          <p:nvPr>
            <p:ph idx="1"/>
          </p:nvPr>
        </p:nvSpPr>
        <p:spPr/>
        <p:txBody>
          <a:bodyPr/>
          <a:lstStyle/>
          <a:p>
            <a:r>
              <a:rPr lang="de-DE" sz="900" dirty="0" err="1"/>
              <a:t>Bezmaternykh</a:t>
            </a:r>
            <a:r>
              <a:rPr lang="de-DE" sz="900" dirty="0"/>
              <a:t>, D. D., </a:t>
            </a:r>
            <a:r>
              <a:rPr lang="de-DE" sz="900" dirty="0" err="1"/>
              <a:t>Melnikov</a:t>
            </a:r>
            <a:r>
              <a:rPr lang="de-DE" sz="900" dirty="0"/>
              <a:t>, M. Y., </a:t>
            </a:r>
            <a:r>
              <a:rPr lang="de-DE" sz="900" dirty="0" err="1"/>
              <a:t>Savelov</a:t>
            </a:r>
            <a:r>
              <a:rPr lang="de-DE" sz="900" dirty="0"/>
              <a:t>, A. A., </a:t>
            </a:r>
            <a:r>
              <a:rPr lang="de-DE" sz="900" dirty="0" err="1"/>
              <a:t>Kozlova</a:t>
            </a:r>
            <a:r>
              <a:rPr lang="de-DE" sz="900" dirty="0"/>
              <a:t>, L. I., </a:t>
            </a:r>
            <a:r>
              <a:rPr lang="de-DE" sz="900" dirty="0" err="1"/>
              <a:t>Petrovskiy</a:t>
            </a:r>
            <a:r>
              <a:rPr lang="de-DE" sz="900" dirty="0"/>
              <a:t>, E. D., </a:t>
            </a:r>
            <a:r>
              <a:rPr lang="de-DE" sz="900" dirty="0" err="1"/>
              <a:t>Natarova</a:t>
            </a:r>
            <a:r>
              <a:rPr lang="de-DE" sz="900" dirty="0"/>
              <a:t>, K. A., &amp; </a:t>
            </a:r>
            <a:r>
              <a:rPr lang="de-DE" sz="900" dirty="0" err="1"/>
              <a:t>Shtark</a:t>
            </a:r>
            <a:r>
              <a:rPr lang="de-DE" sz="900" dirty="0"/>
              <a:t>, M. B. (2021). Brain Networks Connectivity in Mild </a:t>
            </a:r>
            <a:r>
              <a:rPr lang="de-DE" sz="900" dirty="0" err="1"/>
              <a:t>to</a:t>
            </a:r>
            <a:r>
              <a:rPr lang="de-DE" sz="900" dirty="0"/>
              <a:t> Moderate Depression: </a:t>
            </a:r>
            <a:r>
              <a:rPr lang="de-DE" sz="900" dirty="0" err="1"/>
              <a:t>Resting</a:t>
            </a:r>
            <a:r>
              <a:rPr lang="de-DE" sz="900" dirty="0"/>
              <a:t> State fMRI Study </a:t>
            </a:r>
            <a:r>
              <a:rPr lang="de-DE" sz="900" dirty="0" err="1"/>
              <a:t>with</a:t>
            </a:r>
            <a:r>
              <a:rPr lang="de-DE" sz="900" dirty="0"/>
              <a:t> </a:t>
            </a:r>
            <a:r>
              <a:rPr lang="de-DE" sz="900" dirty="0" err="1"/>
              <a:t>Implications</a:t>
            </a:r>
            <a:r>
              <a:rPr lang="de-DE" sz="900" dirty="0"/>
              <a:t> </a:t>
            </a:r>
            <a:r>
              <a:rPr lang="de-DE" sz="900" dirty="0" err="1"/>
              <a:t>to</a:t>
            </a:r>
            <a:r>
              <a:rPr lang="de-DE" sz="900" dirty="0"/>
              <a:t> </a:t>
            </a:r>
            <a:r>
              <a:rPr lang="de-DE" sz="900" dirty="0" err="1"/>
              <a:t>Nonpharmacological</a:t>
            </a:r>
            <a:r>
              <a:rPr lang="de-DE" sz="900" dirty="0"/>
              <a:t> Treatment. </a:t>
            </a:r>
            <a:r>
              <a:rPr lang="de-DE" sz="900" dirty="0" err="1"/>
              <a:t>Neural</a:t>
            </a:r>
            <a:r>
              <a:rPr lang="de-DE" sz="900" dirty="0"/>
              <a:t> </a:t>
            </a:r>
            <a:r>
              <a:rPr lang="de-DE" sz="900" dirty="0" err="1"/>
              <a:t>Plasticity</a:t>
            </a:r>
            <a:r>
              <a:rPr lang="de-DE" sz="900" dirty="0"/>
              <a:t>, 2021, e8846097. https://doi.org/10.1155/2021/8846097</a:t>
            </a:r>
          </a:p>
          <a:p>
            <a:r>
              <a:rPr lang="de-DE" sz="900" dirty="0"/>
              <a:t>Buchanan, A., Wang, X., &amp; </a:t>
            </a:r>
            <a:r>
              <a:rPr lang="de-DE" sz="900" dirty="0" err="1"/>
              <a:t>Gollan</a:t>
            </a:r>
            <a:r>
              <a:rPr lang="de-DE" sz="900" dirty="0"/>
              <a:t>, J. K. (2014). </a:t>
            </a:r>
            <a:r>
              <a:rPr lang="de-DE" sz="900" dirty="0" err="1"/>
              <a:t>Resting-state</a:t>
            </a:r>
            <a:r>
              <a:rPr lang="de-DE" sz="900" dirty="0"/>
              <a:t> </a:t>
            </a:r>
            <a:r>
              <a:rPr lang="de-DE" sz="900" dirty="0" err="1"/>
              <a:t>functional</a:t>
            </a:r>
            <a:r>
              <a:rPr lang="de-DE" sz="900" dirty="0"/>
              <a:t> </a:t>
            </a:r>
            <a:r>
              <a:rPr lang="de-DE" sz="900" dirty="0" err="1"/>
              <a:t>connectivity</a:t>
            </a:r>
            <a:r>
              <a:rPr lang="de-DE" sz="900" dirty="0"/>
              <a:t> in </a:t>
            </a:r>
            <a:r>
              <a:rPr lang="de-DE" sz="900" dirty="0" err="1"/>
              <a:t>women</a:t>
            </a:r>
            <a:r>
              <a:rPr lang="de-DE" sz="900" dirty="0"/>
              <a:t> </a:t>
            </a:r>
            <a:r>
              <a:rPr lang="de-DE" sz="900" dirty="0" err="1"/>
              <a:t>with</a:t>
            </a:r>
            <a:r>
              <a:rPr lang="de-DE" sz="900" dirty="0"/>
              <a:t> Major Depressive </a:t>
            </a:r>
            <a:r>
              <a:rPr lang="de-DE" sz="900" dirty="0" err="1"/>
              <a:t>Disorder</a:t>
            </a:r>
            <a:r>
              <a:rPr lang="de-DE" sz="900" dirty="0"/>
              <a:t>. Journal </a:t>
            </a:r>
            <a:r>
              <a:rPr lang="de-DE" sz="900" dirty="0" err="1"/>
              <a:t>of</a:t>
            </a:r>
            <a:r>
              <a:rPr lang="de-DE" sz="900" dirty="0"/>
              <a:t> </a:t>
            </a:r>
            <a:r>
              <a:rPr lang="de-DE" sz="900" dirty="0" err="1"/>
              <a:t>Psychiatric</a:t>
            </a:r>
            <a:r>
              <a:rPr lang="de-DE" sz="900" dirty="0"/>
              <a:t> Research, 59, 38–44. https://doi.org/10.1016/j.jpsychires.2014.09.002</a:t>
            </a:r>
          </a:p>
          <a:p>
            <a:r>
              <a:rPr lang="de-DE" sz="900" dirty="0"/>
              <a:t>Dai, L., Zhou, H., </a:t>
            </a:r>
            <a:r>
              <a:rPr lang="de-DE" sz="900" dirty="0" err="1"/>
              <a:t>Xu</a:t>
            </a:r>
            <a:r>
              <a:rPr lang="de-DE" sz="900" dirty="0"/>
              <a:t>, X., &amp; </a:t>
            </a:r>
            <a:r>
              <a:rPr lang="de-DE" sz="900" dirty="0" err="1"/>
              <a:t>Zuo</a:t>
            </a:r>
            <a:r>
              <a:rPr lang="de-DE" sz="900" dirty="0"/>
              <a:t>, Z. (2019). Brain </a:t>
            </a:r>
            <a:r>
              <a:rPr lang="de-DE" sz="900" dirty="0" err="1"/>
              <a:t>structural</a:t>
            </a:r>
            <a:r>
              <a:rPr lang="de-DE" sz="900" dirty="0"/>
              <a:t> and </a:t>
            </a:r>
            <a:r>
              <a:rPr lang="de-DE" sz="900" dirty="0" err="1"/>
              <a:t>functional</a:t>
            </a:r>
            <a:r>
              <a:rPr lang="de-DE" sz="900" dirty="0"/>
              <a:t> </a:t>
            </a:r>
            <a:r>
              <a:rPr lang="de-DE" sz="900" dirty="0" err="1"/>
              <a:t>changes</a:t>
            </a:r>
            <a:r>
              <a:rPr lang="de-DE" sz="900" dirty="0"/>
              <a:t> in </a:t>
            </a:r>
            <a:r>
              <a:rPr lang="de-DE" sz="900" dirty="0" err="1"/>
              <a:t>patients</a:t>
            </a:r>
            <a:r>
              <a:rPr lang="de-DE" sz="900" dirty="0"/>
              <a:t> </a:t>
            </a:r>
            <a:r>
              <a:rPr lang="de-DE" sz="900" dirty="0" err="1"/>
              <a:t>with</a:t>
            </a:r>
            <a:r>
              <a:rPr lang="de-DE" sz="900" dirty="0"/>
              <a:t> </a:t>
            </a:r>
            <a:r>
              <a:rPr lang="de-DE" sz="900" dirty="0" err="1"/>
              <a:t>major</a:t>
            </a:r>
            <a:r>
              <a:rPr lang="de-DE" sz="900" dirty="0"/>
              <a:t> depressive </a:t>
            </a:r>
            <a:r>
              <a:rPr lang="de-DE" sz="900" dirty="0" err="1"/>
              <a:t>disorder</a:t>
            </a:r>
            <a:r>
              <a:rPr lang="de-DE" sz="900" dirty="0"/>
              <a:t>: A </a:t>
            </a:r>
            <a:r>
              <a:rPr lang="de-DE" sz="900" dirty="0" err="1"/>
              <a:t>literature</a:t>
            </a:r>
            <a:r>
              <a:rPr lang="de-DE" sz="900" dirty="0"/>
              <a:t> review. </a:t>
            </a:r>
            <a:r>
              <a:rPr lang="de-DE" sz="900" dirty="0" err="1"/>
              <a:t>PeerJ</a:t>
            </a:r>
            <a:r>
              <a:rPr lang="de-DE" sz="900" dirty="0"/>
              <a:t>, 7, e8170. https://doi.org/10.7717/peerj.8170</a:t>
            </a:r>
          </a:p>
          <a:p>
            <a:r>
              <a:rPr lang="de-DE" sz="900" dirty="0"/>
              <a:t>Doucet, G. E., Bassett, D. S., Yao, N., </a:t>
            </a:r>
            <a:r>
              <a:rPr lang="de-DE" sz="900" dirty="0" err="1"/>
              <a:t>Glahn</a:t>
            </a:r>
            <a:r>
              <a:rPr lang="de-DE" sz="900" dirty="0"/>
              <a:t>, D. C., &amp; </a:t>
            </a:r>
            <a:r>
              <a:rPr lang="de-DE" sz="900" dirty="0" err="1"/>
              <a:t>Frangou</a:t>
            </a:r>
            <a:r>
              <a:rPr lang="de-DE" sz="900" dirty="0"/>
              <a:t>, S. (2017). The </a:t>
            </a:r>
            <a:r>
              <a:rPr lang="de-DE" sz="900" dirty="0" err="1"/>
              <a:t>role</a:t>
            </a:r>
            <a:r>
              <a:rPr lang="de-DE" sz="900" dirty="0"/>
              <a:t> </a:t>
            </a:r>
            <a:r>
              <a:rPr lang="de-DE" sz="900" dirty="0" err="1"/>
              <a:t>of</a:t>
            </a:r>
            <a:r>
              <a:rPr lang="de-DE" sz="900" dirty="0"/>
              <a:t> </a:t>
            </a:r>
            <a:r>
              <a:rPr lang="de-DE" sz="900" dirty="0" err="1"/>
              <a:t>intrinsic</a:t>
            </a:r>
            <a:r>
              <a:rPr lang="de-DE" sz="900" dirty="0"/>
              <a:t> </a:t>
            </a:r>
            <a:r>
              <a:rPr lang="de-DE" sz="900" dirty="0" err="1"/>
              <a:t>brain</a:t>
            </a:r>
            <a:r>
              <a:rPr lang="de-DE" sz="900" dirty="0"/>
              <a:t> </a:t>
            </a:r>
            <a:r>
              <a:rPr lang="de-DE" sz="900" dirty="0" err="1"/>
              <a:t>functional</a:t>
            </a:r>
            <a:r>
              <a:rPr lang="de-DE" sz="900" dirty="0"/>
              <a:t> </a:t>
            </a:r>
            <a:r>
              <a:rPr lang="de-DE" sz="900" dirty="0" err="1"/>
              <a:t>connectivity</a:t>
            </a:r>
            <a:r>
              <a:rPr lang="de-DE" sz="900" dirty="0"/>
              <a:t> in </a:t>
            </a:r>
            <a:r>
              <a:rPr lang="de-DE" sz="900" dirty="0" err="1"/>
              <a:t>vulnerability</a:t>
            </a:r>
            <a:r>
              <a:rPr lang="de-DE" sz="900" dirty="0"/>
              <a:t> and </a:t>
            </a:r>
            <a:r>
              <a:rPr lang="de-DE" sz="900" dirty="0" err="1"/>
              <a:t>resilience</a:t>
            </a:r>
            <a:r>
              <a:rPr lang="de-DE" sz="900" dirty="0"/>
              <a:t> </a:t>
            </a:r>
            <a:r>
              <a:rPr lang="de-DE" sz="900" dirty="0" err="1"/>
              <a:t>to</a:t>
            </a:r>
            <a:r>
              <a:rPr lang="de-DE" sz="900" dirty="0"/>
              <a:t> bipolar </a:t>
            </a:r>
            <a:r>
              <a:rPr lang="de-DE" sz="900" dirty="0" err="1"/>
              <a:t>disorder</a:t>
            </a:r>
            <a:r>
              <a:rPr lang="de-DE" sz="900" dirty="0"/>
              <a:t>. The American </a:t>
            </a:r>
            <a:r>
              <a:rPr lang="de-DE" sz="900" dirty="0" err="1"/>
              <a:t>journal</a:t>
            </a:r>
            <a:r>
              <a:rPr lang="de-DE" sz="900" dirty="0"/>
              <a:t> </a:t>
            </a:r>
            <a:r>
              <a:rPr lang="de-DE" sz="900" dirty="0" err="1"/>
              <a:t>of</a:t>
            </a:r>
            <a:r>
              <a:rPr lang="de-DE" sz="900" dirty="0"/>
              <a:t> </a:t>
            </a:r>
            <a:r>
              <a:rPr lang="de-DE" sz="900" dirty="0" err="1"/>
              <a:t>psychiatry</a:t>
            </a:r>
            <a:r>
              <a:rPr lang="de-DE" sz="900" dirty="0"/>
              <a:t>, 174(12), 1214–1222. https://doi.org/10.1176/appi.ajp.2017.17010095</a:t>
            </a:r>
          </a:p>
          <a:p>
            <a:r>
              <a:rPr lang="de-DE" sz="900" dirty="0" err="1"/>
              <a:t>Guilbert</a:t>
            </a:r>
            <a:r>
              <a:rPr lang="de-DE" sz="900" dirty="0"/>
              <a:t>, J. J. (2003). The </a:t>
            </a:r>
            <a:r>
              <a:rPr lang="de-DE" sz="900" dirty="0" err="1"/>
              <a:t>world</a:t>
            </a:r>
            <a:r>
              <a:rPr lang="de-DE" sz="900" dirty="0"/>
              <a:t> </a:t>
            </a:r>
            <a:r>
              <a:rPr lang="de-DE" sz="900" dirty="0" err="1"/>
              <a:t>health</a:t>
            </a:r>
            <a:r>
              <a:rPr lang="de-DE" sz="900" dirty="0"/>
              <a:t> </a:t>
            </a:r>
            <a:r>
              <a:rPr lang="de-DE" sz="900" dirty="0" err="1"/>
              <a:t>report</a:t>
            </a:r>
            <a:r>
              <a:rPr lang="de-DE" sz="900" dirty="0"/>
              <a:t> 2002—</a:t>
            </a:r>
            <a:r>
              <a:rPr lang="de-DE" sz="900" dirty="0" err="1"/>
              <a:t>Reducing</a:t>
            </a:r>
            <a:r>
              <a:rPr lang="de-DE" sz="900" dirty="0"/>
              <a:t> </a:t>
            </a:r>
            <a:r>
              <a:rPr lang="de-DE" sz="900" dirty="0" err="1"/>
              <a:t>risks</a:t>
            </a:r>
            <a:r>
              <a:rPr lang="de-DE" sz="900" dirty="0"/>
              <a:t>, </a:t>
            </a:r>
            <a:r>
              <a:rPr lang="de-DE" sz="900" dirty="0" err="1"/>
              <a:t>promoting</a:t>
            </a:r>
            <a:r>
              <a:rPr lang="de-DE" sz="900" dirty="0"/>
              <a:t> </a:t>
            </a:r>
            <a:r>
              <a:rPr lang="de-DE" sz="900" dirty="0" err="1"/>
              <a:t>healthy</a:t>
            </a:r>
            <a:r>
              <a:rPr lang="de-DE" sz="900" dirty="0"/>
              <a:t> </a:t>
            </a:r>
            <a:r>
              <a:rPr lang="de-DE" sz="900" dirty="0" err="1"/>
              <a:t>life</a:t>
            </a:r>
            <a:r>
              <a:rPr lang="de-DE" sz="900" dirty="0"/>
              <a:t>. Education </a:t>
            </a:r>
            <a:r>
              <a:rPr lang="de-DE" sz="900" dirty="0" err="1"/>
              <a:t>for</a:t>
            </a:r>
            <a:r>
              <a:rPr lang="de-DE" sz="900" dirty="0"/>
              <a:t> Health (Abingdon, England), 16(2), 230. https://doi.org/10.1080/1357628031000116808</a:t>
            </a:r>
          </a:p>
          <a:p>
            <a:r>
              <a:rPr lang="de-DE" sz="900" dirty="0"/>
              <a:t>Hillary, F. G., &amp; </a:t>
            </a:r>
            <a:r>
              <a:rPr lang="de-DE" sz="900" dirty="0" err="1"/>
              <a:t>Medaglia</a:t>
            </a:r>
            <a:r>
              <a:rPr lang="de-DE" sz="900" dirty="0"/>
              <a:t>, J. D. (2020). </a:t>
            </a:r>
            <a:r>
              <a:rPr lang="de-DE" sz="900" dirty="0" err="1"/>
              <a:t>What</a:t>
            </a:r>
            <a:r>
              <a:rPr lang="de-DE" sz="900" dirty="0"/>
              <a:t> </a:t>
            </a:r>
            <a:r>
              <a:rPr lang="de-DE" sz="900" dirty="0" err="1"/>
              <a:t>the</a:t>
            </a:r>
            <a:r>
              <a:rPr lang="de-DE" sz="900" dirty="0"/>
              <a:t> </a:t>
            </a:r>
            <a:r>
              <a:rPr lang="de-DE" sz="900" dirty="0" err="1"/>
              <a:t>replication</a:t>
            </a:r>
            <a:r>
              <a:rPr lang="de-DE" sz="900" dirty="0"/>
              <a:t> </a:t>
            </a:r>
            <a:r>
              <a:rPr lang="de-DE" sz="900" dirty="0" err="1"/>
              <a:t>crisis</a:t>
            </a:r>
            <a:r>
              <a:rPr lang="de-DE" sz="900" dirty="0"/>
              <a:t> </a:t>
            </a:r>
            <a:r>
              <a:rPr lang="de-DE" sz="900" dirty="0" err="1"/>
              <a:t>means</a:t>
            </a:r>
            <a:r>
              <a:rPr lang="de-DE" sz="900" dirty="0"/>
              <a:t> </a:t>
            </a:r>
            <a:r>
              <a:rPr lang="de-DE" sz="900" dirty="0" err="1"/>
              <a:t>for</a:t>
            </a:r>
            <a:r>
              <a:rPr lang="de-DE" sz="900" dirty="0"/>
              <a:t> </a:t>
            </a:r>
            <a:r>
              <a:rPr lang="de-DE" sz="900" dirty="0" err="1"/>
              <a:t>intervention</a:t>
            </a:r>
            <a:r>
              <a:rPr lang="de-DE" sz="900" dirty="0"/>
              <a:t> </a:t>
            </a:r>
            <a:r>
              <a:rPr lang="de-DE" sz="900" dirty="0" err="1"/>
              <a:t>science</a:t>
            </a:r>
            <a:r>
              <a:rPr lang="de-DE" sz="900" dirty="0"/>
              <a:t>. International Journal </a:t>
            </a:r>
            <a:r>
              <a:rPr lang="de-DE" sz="900" dirty="0" err="1"/>
              <a:t>of</a:t>
            </a:r>
            <a:r>
              <a:rPr lang="de-DE" sz="900" dirty="0"/>
              <a:t> </a:t>
            </a:r>
            <a:r>
              <a:rPr lang="de-DE" sz="900" dirty="0" err="1"/>
              <a:t>Psychophysiology</a:t>
            </a:r>
            <a:r>
              <a:rPr lang="de-DE" sz="900" dirty="0"/>
              <a:t>: Official Journal </a:t>
            </a:r>
            <a:r>
              <a:rPr lang="de-DE" sz="900" dirty="0" err="1"/>
              <a:t>of</a:t>
            </a:r>
            <a:r>
              <a:rPr lang="de-DE" sz="900" dirty="0"/>
              <a:t> </a:t>
            </a:r>
            <a:r>
              <a:rPr lang="de-DE" sz="900" dirty="0" err="1"/>
              <a:t>the</a:t>
            </a:r>
            <a:r>
              <a:rPr lang="de-DE" sz="900" dirty="0"/>
              <a:t> International </a:t>
            </a:r>
            <a:r>
              <a:rPr lang="de-DE" sz="900" dirty="0" err="1"/>
              <a:t>Organization</a:t>
            </a:r>
            <a:r>
              <a:rPr lang="de-DE" sz="900" dirty="0"/>
              <a:t> </a:t>
            </a:r>
            <a:r>
              <a:rPr lang="de-DE" sz="900" dirty="0" err="1"/>
              <a:t>of</a:t>
            </a:r>
            <a:r>
              <a:rPr lang="de-DE" sz="900" dirty="0"/>
              <a:t> </a:t>
            </a:r>
            <a:r>
              <a:rPr lang="de-DE" sz="900" dirty="0" err="1"/>
              <a:t>Psychophysiology</a:t>
            </a:r>
            <a:r>
              <a:rPr lang="de-DE" sz="900" dirty="0"/>
              <a:t>, 154, 3–5. https://doi.org/10.1016/j.ijpsycho.2019.05.006</a:t>
            </a:r>
          </a:p>
          <a:p>
            <a:r>
              <a:rPr lang="de-DE" sz="900" dirty="0"/>
              <a:t>Ioannidis, J. P. A. (2005). </a:t>
            </a:r>
            <a:r>
              <a:rPr lang="de-DE" sz="900" dirty="0" err="1"/>
              <a:t>Why</a:t>
            </a:r>
            <a:r>
              <a:rPr lang="de-DE" sz="900" dirty="0"/>
              <a:t> Most </a:t>
            </a:r>
            <a:r>
              <a:rPr lang="de-DE" sz="900" dirty="0" err="1"/>
              <a:t>Published</a:t>
            </a:r>
            <a:r>
              <a:rPr lang="de-DE" sz="900" dirty="0"/>
              <a:t> Research </a:t>
            </a:r>
            <a:r>
              <a:rPr lang="de-DE" sz="900" dirty="0" err="1"/>
              <a:t>Findings</a:t>
            </a:r>
            <a:r>
              <a:rPr lang="de-DE" sz="900" dirty="0"/>
              <a:t> Are </a:t>
            </a:r>
            <a:r>
              <a:rPr lang="de-DE" sz="900" dirty="0" err="1"/>
              <a:t>False</a:t>
            </a:r>
            <a:r>
              <a:rPr lang="de-DE" sz="900" dirty="0"/>
              <a:t>. PLOS Medicine, 2(8), e124. https://doi.org/10.1371/journal.pmed.0020124</a:t>
            </a:r>
          </a:p>
          <a:p>
            <a:r>
              <a:rPr lang="de-DE" sz="900" dirty="0"/>
              <a:t>Martino, M., </a:t>
            </a:r>
            <a:r>
              <a:rPr lang="de-DE" sz="900" dirty="0" err="1"/>
              <a:t>Magioncalda</a:t>
            </a:r>
            <a:r>
              <a:rPr lang="de-DE" sz="900" dirty="0"/>
              <a:t>, P., Huang, Z., </a:t>
            </a:r>
            <a:r>
              <a:rPr lang="de-DE" sz="900" dirty="0" err="1"/>
              <a:t>Conio</a:t>
            </a:r>
            <a:r>
              <a:rPr lang="de-DE" sz="900" dirty="0"/>
              <a:t>, B., Piaggio, N., Duncan, N. W., </a:t>
            </a:r>
            <a:r>
              <a:rPr lang="de-DE" sz="900" dirty="0" err="1"/>
              <a:t>Rocchi</a:t>
            </a:r>
            <a:r>
              <a:rPr lang="de-DE" sz="900" dirty="0"/>
              <a:t>, G., </a:t>
            </a:r>
            <a:r>
              <a:rPr lang="de-DE" sz="900" dirty="0" err="1"/>
              <a:t>Escelsior</a:t>
            </a:r>
            <a:r>
              <a:rPr lang="de-DE" sz="900" dirty="0"/>
              <a:t>, A., </a:t>
            </a:r>
            <a:r>
              <a:rPr lang="de-DE" sz="900" dirty="0" err="1"/>
              <a:t>Marozzi</a:t>
            </a:r>
            <a:r>
              <a:rPr lang="de-DE" sz="900" dirty="0"/>
              <a:t>, V., Wolff, A., </a:t>
            </a:r>
            <a:r>
              <a:rPr lang="de-DE" sz="900" dirty="0" err="1"/>
              <a:t>Inglese</a:t>
            </a:r>
            <a:r>
              <a:rPr lang="de-DE" sz="900" dirty="0"/>
              <a:t>, M., Amore, M., &amp; Northoff, G. (2016). </a:t>
            </a:r>
            <a:r>
              <a:rPr lang="de-DE" sz="900" dirty="0" err="1"/>
              <a:t>Contrasting</a:t>
            </a:r>
            <a:r>
              <a:rPr lang="de-DE" sz="900" dirty="0"/>
              <a:t> </a:t>
            </a:r>
            <a:r>
              <a:rPr lang="de-DE" sz="900" dirty="0" err="1"/>
              <a:t>variability</a:t>
            </a:r>
            <a:r>
              <a:rPr lang="de-DE" sz="900" dirty="0"/>
              <a:t> </a:t>
            </a:r>
            <a:r>
              <a:rPr lang="de-DE" sz="900" dirty="0" err="1"/>
              <a:t>patterns</a:t>
            </a:r>
            <a:r>
              <a:rPr lang="de-DE" sz="900" dirty="0"/>
              <a:t> in </a:t>
            </a:r>
            <a:r>
              <a:rPr lang="de-DE" sz="900" dirty="0" err="1"/>
              <a:t>the</a:t>
            </a:r>
            <a:r>
              <a:rPr lang="de-DE" sz="900" dirty="0"/>
              <a:t> </a:t>
            </a:r>
            <a:r>
              <a:rPr lang="de-DE" sz="900" dirty="0" err="1"/>
              <a:t>default</a:t>
            </a:r>
            <a:r>
              <a:rPr lang="de-DE" sz="900" dirty="0"/>
              <a:t> </a:t>
            </a:r>
            <a:r>
              <a:rPr lang="de-DE" sz="900" dirty="0" err="1"/>
              <a:t>mode</a:t>
            </a:r>
            <a:r>
              <a:rPr lang="de-DE" sz="900" dirty="0"/>
              <a:t> and </a:t>
            </a:r>
            <a:r>
              <a:rPr lang="de-DE" sz="900" dirty="0" err="1"/>
              <a:t>sensorimotor</a:t>
            </a:r>
            <a:r>
              <a:rPr lang="de-DE" sz="900" dirty="0"/>
              <a:t> </a:t>
            </a:r>
            <a:r>
              <a:rPr lang="de-DE" sz="900" dirty="0" err="1"/>
              <a:t>networks</a:t>
            </a:r>
            <a:r>
              <a:rPr lang="de-DE" sz="900" dirty="0"/>
              <a:t> </a:t>
            </a:r>
            <a:r>
              <a:rPr lang="de-DE" sz="900" dirty="0" err="1"/>
              <a:t>balance</a:t>
            </a:r>
            <a:r>
              <a:rPr lang="de-DE" sz="900" dirty="0"/>
              <a:t> in bipolar </a:t>
            </a:r>
            <a:r>
              <a:rPr lang="de-DE" sz="900" dirty="0" err="1"/>
              <a:t>depression</a:t>
            </a:r>
            <a:r>
              <a:rPr lang="de-DE" sz="900" dirty="0"/>
              <a:t> and </a:t>
            </a:r>
            <a:r>
              <a:rPr lang="de-DE" sz="900" dirty="0" err="1"/>
              <a:t>mania</a:t>
            </a:r>
            <a:r>
              <a:rPr lang="de-DE" sz="900" dirty="0"/>
              <a:t>. Proceedings </a:t>
            </a:r>
            <a:r>
              <a:rPr lang="de-DE" sz="900" dirty="0" err="1"/>
              <a:t>of</a:t>
            </a:r>
            <a:r>
              <a:rPr lang="de-DE" sz="900" dirty="0"/>
              <a:t> </a:t>
            </a:r>
            <a:r>
              <a:rPr lang="de-DE" sz="900" dirty="0" err="1"/>
              <a:t>the</a:t>
            </a:r>
            <a:r>
              <a:rPr lang="de-DE" sz="900" dirty="0"/>
              <a:t> National Academy </a:t>
            </a:r>
            <a:r>
              <a:rPr lang="de-DE" sz="900" dirty="0" err="1"/>
              <a:t>of</a:t>
            </a:r>
            <a:r>
              <a:rPr lang="de-DE" sz="900" dirty="0"/>
              <a:t> Sciences </a:t>
            </a:r>
            <a:r>
              <a:rPr lang="de-DE" sz="900" dirty="0" err="1"/>
              <a:t>of</a:t>
            </a:r>
            <a:r>
              <a:rPr lang="de-DE" sz="900" dirty="0"/>
              <a:t> </a:t>
            </a:r>
            <a:r>
              <a:rPr lang="de-DE" sz="900" dirty="0" err="1"/>
              <a:t>the</a:t>
            </a:r>
            <a:r>
              <a:rPr lang="de-DE" sz="900" dirty="0"/>
              <a:t> United States </a:t>
            </a:r>
            <a:r>
              <a:rPr lang="de-DE" sz="900" dirty="0" err="1"/>
              <a:t>of</a:t>
            </a:r>
            <a:r>
              <a:rPr lang="de-DE" sz="900" dirty="0"/>
              <a:t> </a:t>
            </a:r>
            <a:r>
              <a:rPr lang="de-DE" sz="900" dirty="0" err="1"/>
              <a:t>America</a:t>
            </a:r>
            <a:r>
              <a:rPr lang="de-DE" sz="900" dirty="0"/>
              <a:t>, 113(17), 4824–4829. https://doi.org/10.1073/pnas.1517558113</a:t>
            </a:r>
          </a:p>
          <a:p>
            <a:r>
              <a:rPr lang="de-DE" sz="900" dirty="0" err="1"/>
              <a:t>Nosek</a:t>
            </a:r>
            <a:r>
              <a:rPr lang="de-DE" sz="900" dirty="0"/>
              <a:t>, B. A., Alter, G., Banks, G. C., </a:t>
            </a:r>
            <a:r>
              <a:rPr lang="de-DE" sz="900" dirty="0" err="1"/>
              <a:t>Borsboom</a:t>
            </a:r>
            <a:r>
              <a:rPr lang="de-DE" sz="900" dirty="0"/>
              <a:t>, D., Bowman, S. D., </a:t>
            </a:r>
            <a:r>
              <a:rPr lang="de-DE" sz="900" dirty="0" err="1"/>
              <a:t>Breckler</a:t>
            </a:r>
            <a:r>
              <a:rPr lang="de-DE" sz="900" dirty="0"/>
              <a:t>, S. J., Buck, S., Chambers, C. D., Chin, G., Christensen, G., </a:t>
            </a:r>
            <a:r>
              <a:rPr lang="de-DE" sz="900" dirty="0" err="1"/>
              <a:t>Contestabile</a:t>
            </a:r>
            <a:r>
              <a:rPr lang="de-DE" sz="900" dirty="0"/>
              <a:t>, M., Dafoe, A., Eich, E., Freese, J., </a:t>
            </a:r>
            <a:r>
              <a:rPr lang="de-DE" sz="900" dirty="0" err="1"/>
              <a:t>Glennerster</a:t>
            </a:r>
            <a:r>
              <a:rPr lang="de-DE" sz="900" dirty="0"/>
              <a:t>, R., </a:t>
            </a:r>
            <a:r>
              <a:rPr lang="de-DE" sz="900" dirty="0" err="1"/>
              <a:t>Goroff</a:t>
            </a:r>
            <a:r>
              <a:rPr lang="de-DE" sz="900" dirty="0"/>
              <a:t>, D., Green, D. P., Hesse, B., Humphreys, M., … </a:t>
            </a:r>
            <a:r>
              <a:rPr lang="de-DE" sz="900" dirty="0" err="1"/>
              <a:t>Yarkoni</a:t>
            </a:r>
            <a:r>
              <a:rPr lang="de-DE" sz="900" dirty="0"/>
              <a:t>, T. (2015). </a:t>
            </a:r>
            <a:r>
              <a:rPr lang="de-DE" sz="900" dirty="0" err="1"/>
              <a:t>Promoting</a:t>
            </a:r>
            <a:r>
              <a:rPr lang="de-DE" sz="900" dirty="0"/>
              <a:t> an open </a:t>
            </a:r>
            <a:r>
              <a:rPr lang="de-DE" sz="900" dirty="0" err="1"/>
              <a:t>research</a:t>
            </a:r>
            <a:r>
              <a:rPr lang="de-DE" sz="900" dirty="0"/>
              <a:t> </a:t>
            </a:r>
            <a:r>
              <a:rPr lang="de-DE" sz="900" dirty="0" err="1"/>
              <a:t>culture</a:t>
            </a:r>
            <a:r>
              <a:rPr lang="de-DE" sz="900" dirty="0"/>
              <a:t>. Science, 348(6242), 1422–1425. https://doi.org/10.1126/science.aab2374</a:t>
            </a:r>
          </a:p>
          <a:p>
            <a:r>
              <a:rPr lang="de-DE" sz="900" dirty="0"/>
              <a:t>Open Science </a:t>
            </a:r>
            <a:r>
              <a:rPr lang="de-DE" sz="900" dirty="0" err="1"/>
              <a:t>Collaboration</a:t>
            </a:r>
            <a:r>
              <a:rPr lang="de-DE" sz="900" dirty="0"/>
              <a:t>. (2015). </a:t>
            </a:r>
            <a:r>
              <a:rPr lang="de-DE" sz="900" dirty="0" err="1"/>
              <a:t>Estimating</a:t>
            </a:r>
            <a:r>
              <a:rPr lang="de-DE" sz="900" dirty="0"/>
              <a:t> </a:t>
            </a:r>
            <a:r>
              <a:rPr lang="de-DE" sz="900" dirty="0" err="1"/>
              <a:t>the</a:t>
            </a:r>
            <a:r>
              <a:rPr lang="de-DE" sz="900" dirty="0"/>
              <a:t> </a:t>
            </a:r>
            <a:r>
              <a:rPr lang="de-DE" sz="900" dirty="0" err="1"/>
              <a:t>reproducibility</a:t>
            </a:r>
            <a:r>
              <a:rPr lang="de-DE" sz="900" dirty="0"/>
              <a:t> </a:t>
            </a:r>
            <a:r>
              <a:rPr lang="de-DE" sz="900" dirty="0" err="1"/>
              <a:t>of</a:t>
            </a:r>
            <a:r>
              <a:rPr lang="de-DE" sz="900" dirty="0"/>
              <a:t> </a:t>
            </a:r>
            <a:r>
              <a:rPr lang="de-DE" sz="900" dirty="0" err="1"/>
              <a:t>psychological</a:t>
            </a:r>
            <a:r>
              <a:rPr lang="de-DE" sz="900" dirty="0"/>
              <a:t> </a:t>
            </a:r>
            <a:r>
              <a:rPr lang="de-DE" sz="900" dirty="0" err="1"/>
              <a:t>science</a:t>
            </a:r>
            <a:r>
              <a:rPr lang="de-DE" sz="900" dirty="0"/>
              <a:t>. Science, 349(6251). https://doi.org/10.1126/science.aac4716</a:t>
            </a:r>
          </a:p>
          <a:p>
            <a:r>
              <a:rPr lang="de-DE" sz="900" dirty="0"/>
              <a:t>Wang, J., Wu, X., Lai, W., Long, E., Zhang, X., Li, W., Zhu, Y., Chen, C., Zhong, X., Liu, Z., Wang, D., &amp; Lin, H. (2017). </a:t>
            </a:r>
            <a:r>
              <a:rPr lang="de-DE" sz="900" dirty="0" err="1"/>
              <a:t>Prevalence</a:t>
            </a:r>
            <a:r>
              <a:rPr lang="de-DE" sz="900" dirty="0"/>
              <a:t> </a:t>
            </a:r>
            <a:r>
              <a:rPr lang="de-DE" sz="900" dirty="0" err="1"/>
              <a:t>of</a:t>
            </a:r>
            <a:r>
              <a:rPr lang="de-DE" sz="900" dirty="0"/>
              <a:t> </a:t>
            </a:r>
            <a:r>
              <a:rPr lang="de-DE" sz="900" dirty="0" err="1"/>
              <a:t>depression</a:t>
            </a:r>
            <a:r>
              <a:rPr lang="de-DE" sz="900" dirty="0"/>
              <a:t> and depressive </a:t>
            </a:r>
            <a:r>
              <a:rPr lang="de-DE" sz="900" dirty="0" err="1"/>
              <a:t>symptoms</a:t>
            </a:r>
            <a:r>
              <a:rPr lang="de-DE" sz="900" dirty="0"/>
              <a:t> </a:t>
            </a:r>
            <a:r>
              <a:rPr lang="de-DE" sz="900" dirty="0" err="1"/>
              <a:t>among</a:t>
            </a:r>
            <a:r>
              <a:rPr lang="de-DE" sz="900" dirty="0"/>
              <a:t> </a:t>
            </a:r>
            <a:r>
              <a:rPr lang="de-DE" sz="900" dirty="0" err="1"/>
              <a:t>outpatients</a:t>
            </a:r>
            <a:r>
              <a:rPr lang="de-DE" sz="900" dirty="0"/>
              <a:t>: A </a:t>
            </a:r>
            <a:r>
              <a:rPr lang="de-DE" sz="900" dirty="0" err="1"/>
              <a:t>systematic</a:t>
            </a:r>
            <a:r>
              <a:rPr lang="de-DE" sz="900" dirty="0"/>
              <a:t> review and meta-analysis. BMJ Open, 7(8), e017173. https://doi.org/10.1136/bmjopen-2017-017173</a:t>
            </a:r>
          </a:p>
          <a:p>
            <a:pPr marL="182562" indent="0">
              <a:buNone/>
            </a:pPr>
            <a:endParaRPr lang="de-DE" sz="900" dirty="0"/>
          </a:p>
        </p:txBody>
      </p:sp>
      <p:sp>
        <p:nvSpPr>
          <p:cNvPr id="4" name="Foliennummernplatzhalter 3">
            <a:extLst>
              <a:ext uri="{FF2B5EF4-FFF2-40B4-BE49-F238E27FC236}">
                <a16:creationId xmlns:a16="http://schemas.microsoft.com/office/drawing/2014/main" id="{BCCAA662-661B-49E8-9AF7-4654379F37A4}"/>
              </a:ext>
            </a:extLst>
          </p:cNvPr>
          <p:cNvSpPr>
            <a:spLocks noGrp="1"/>
          </p:cNvSpPr>
          <p:nvPr>
            <p:ph type="sldNum" sz="quarter" idx="11"/>
          </p:nvPr>
        </p:nvSpPr>
        <p:spPr>
          <a:xfrm>
            <a:off x="7010400" y="6232525"/>
            <a:ext cx="2133600" cy="476250"/>
          </a:xfrm>
        </p:spPr>
        <p:txBody>
          <a:bodyPr/>
          <a:lstStyle/>
          <a:p>
            <a:r>
              <a:rPr lang="de-DE" altLang="de-DE" dirty="0"/>
              <a:t>                                                </a:t>
            </a:r>
            <a:fld id="{BC8B4329-5706-43E2-9FB1-2D5403D02F7B}" type="slidenum">
              <a:rPr lang="de-DE" altLang="de-DE" smtClean="0"/>
              <a:pPr/>
              <a:t>14</a:t>
            </a:fld>
            <a:endParaRPr lang="de-DE" altLang="de-DE" dirty="0"/>
          </a:p>
        </p:txBody>
      </p:sp>
      <p:pic>
        <p:nvPicPr>
          <p:cNvPr id="5" name="Grafik 4">
            <a:extLst>
              <a:ext uri="{FF2B5EF4-FFF2-40B4-BE49-F238E27FC236}">
                <a16:creationId xmlns:a16="http://schemas.microsoft.com/office/drawing/2014/main" id="{3348174F-A22D-4F5F-AB33-8EFD7A285BF3}"/>
              </a:ext>
            </a:extLst>
          </p:cNvPr>
          <p:cNvPicPr>
            <a:picLocks noChangeAspect="1"/>
          </p:cNvPicPr>
          <p:nvPr/>
        </p:nvPicPr>
        <p:blipFill>
          <a:blip r:embed="rId2"/>
          <a:stretch>
            <a:fillRect/>
          </a:stretch>
        </p:blipFill>
        <p:spPr>
          <a:xfrm>
            <a:off x="107504" y="0"/>
            <a:ext cx="9144000" cy="6858000"/>
          </a:xfrm>
          <a:prstGeom prst="rect">
            <a:avLst/>
          </a:prstGeom>
        </p:spPr>
      </p:pic>
      <p:sp>
        <p:nvSpPr>
          <p:cNvPr id="7" name="Textfeld 6">
            <a:extLst>
              <a:ext uri="{FF2B5EF4-FFF2-40B4-BE49-F238E27FC236}">
                <a16:creationId xmlns:a16="http://schemas.microsoft.com/office/drawing/2014/main" id="{7BF54B4E-9EB2-40AE-BD0E-59AEF68C5999}"/>
              </a:ext>
            </a:extLst>
          </p:cNvPr>
          <p:cNvSpPr txBox="1"/>
          <p:nvPr/>
        </p:nvSpPr>
        <p:spPr>
          <a:xfrm>
            <a:off x="251520" y="6512530"/>
            <a:ext cx="2448272" cy="200055"/>
          </a:xfrm>
          <a:prstGeom prst="rect">
            <a:avLst/>
          </a:prstGeom>
          <a:noFill/>
        </p:spPr>
        <p:txBody>
          <a:bodyPr wrap="square">
            <a:spAutoFit/>
          </a:bodyPr>
          <a:lstStyle/>
          <a:p>
            <a:r>
              <a:rPr lang="de-DE" sz="700" dirty="0" err="1"/>
              <a:t>Lit</a:t>
            </a:r>
            <a:r>
              <a:rPr lang="de-DE" sz="700" dirty="0"/>
              <a:t>.: https://jakob236.github.io/notreadyyet/Literature.html</a:t>
            </a:r>
          </a:p>
        </p:txBody>
      </p:sp>
    </p:spTree>
    <p:extLst>
      <p:ext uri="{BB962C8B-B14F-4D97-AF65-F5344CB8AC3E}">
        <p14:creationId xmlns:p14="http://schemas.microsoft.com/office/powerpoint/2010/main" val="285812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de-DE" altLang="de-DE" dirty="0"/>
              <a:t>Not </a:t>
            </a:r>
            <a:r>
              <a:rPr lang="de-DE" altLang="de-DE" dirty="0" err="1"/>
              <a:t>ready</a:t>
            </a:r>
            <a:r>
              <a:rPr lang="de-DE" altLang="de-DE" dirty="0"/>
              <a:t> </a:t>
            </a:r>
            <a:r>
              <a:rPr lang="de-DE" altLang="de-DE" dirty="0" err="1"/>
              <a:t>yet</a:t>
            </a:r>
            <a:endParaRPr lang="de-DE" altLang="de-DE" dirty="0"/>
          </a:p>
        </p:txBody>
      </p:sp>
      <p:sp>
        <p:nvSpPr>
          <p:cNvPr id="3075" name="Rectangle 3"/>
          <p:cNvSpPr>
            <a:spLocks noGrp="1" noChangeArrowheads="1"/>
          </p:cNvSpPr>
          <p:nvPr>
            <p:ph type="subTitle" idx="1"/>
          </p:nvPr>
        </p:nvSpPr>
        <p:spPr/>
        <p:txBody>
          <a:bodyPr/>
          <a:lstStyle/>
          <a:p>
            <a:r>
              <a:rPr lang="de-DE" altLang="de-DE" dirty="0"/>
              <a:t>Luca </a:t>
            </a:r>
            <a:r>
              <a:rPr lang="de-DE" altLang="de-DE" dirty="0" err="1"/>
              <a:t>Grolms</a:t>
            </a:r>
            <a:r>
              <a:rPr lang="de-DE" altLang="de-DE" dirty="0"/>
              <a:t> and Jakob Thielmann</a:t>
            </a:r>
          </a:p>
          <a:p>
            <a:endParaRPr lang="de-DE" altLang="de-DE" dirty="0"/>
          </a:p>
          <a:p>
            <a:endParaRPr lang="de-DE" altLang="de-DE" dirty="0"/>
          </a:p>
          <a:p>
            <a:r>
              <a:rPr lang="de-DE" altLang="de-DE" sz="1400" dirty="0"/>
              <a:t>Module: </a:t>
            </a:r>
            <a:r>
              <a:rPr lang="en-US" sz="1400" dirty="0"/>
              <a:t>Methodological work in the neurosciences</a:t>
            </a:r>
          </a:p>
          <a:p>
            <a:r>
              <a:rPr lang="en-US" altLang="de-DE" sz="1400" dirty="0"/>
              <a:t>Date: 12.08.2021</a:t>
            </a:r>
            <a:endParaRPr lang="de-DE" altLang="de-DE" sz="1400" dirty="0"/>
          </a:p>
        </p:txBody>
      </p:sp>
      <p:pic>
        <p:nvPicPr>
          <p:cNvPr id="3" name="Grafik 2">
            <a:extLst>
              <a:ext uri="{FF2B5EF4-FFF2-40B4-BE49-F238E27FC236}">
                <a16:creationId xmlns:a16="http://schemas.microsoft.com/office/drawing/2014/main" id="{0206BE96-3432-45F4-A96A-12E32EB82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1268760"/>
            <a:ext cx="2783683" cy="24743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7CFE3C-CB52-4CB7-AC3C-2FE60AC37B14}"/>
              </a:ext>
            </a:extLst>
          </p:cNvPr>
          <p:cNvSpPr>
            <a:spLocks noGrp="1"/>
          </p:cNvSpPr>
          <p:nvPr>
            <p:ph type="title"/>
          </p:nvPr>
        </p:nvSpPr>
        <p:spPr/>
        <p:txBody>
          <a:bodyPr/>
          <a:lstStyle/>
          <a:p>
            <a:r>
              <a:rPr lang="de-DE" dirty="0" err="1"/>
              <a:t>Overview</a:t>
            </a:r>
            <a:endParaRPr lang="de-DE" dirty="0"/>
          </a:p>
        </p:txBody>
      </p:sp>
      <p:sp>
        <p:nvSpPr>
          <p:cNvPr id="3" name="Inhaltsplatzhalter 2">
            <a:extLst>
              <a:ext uri="{FF2B5EF4-FFF2-40B4-BE49-F238E27FC236}">
                <a16:creationId xmlns:a16="http://schemas.microsoft.com/office/drawing/2014/main" id="{52161B42-6453-4BBB-81CB-6562A64BC3EE}"/>
              </a:ext>
            </a:extLst>
          </p:cNvPr>
          <p:cNvSpPr>
            <a:spLocks noGrp="1"/>
          </p:cNvSpPr>
          <p:nvPr>
            <p:ph idx="1"/>
          </p:nvPr>
        </p:nvSpPr>
        <p:spPr/>
        <p:txBody>
          <a:bodyPr/>
          <a:lstStyle/>
          <a:p>
            <a:pPr marL="639762" indent="-457200">
              <a:lnSpc>
                <a:spcPct val="150000"/>
              </a:lnSpc>
              <a:buFont typeface="+mj-lt"/>
              <a:buAutoNum type="arabicPeriod"/>
            </a:pPr>
            <a:r>
              <a:rPr lang="de-DE" sz="2400" dirty="0"/>
              <a:t>Study </a:t>
            </a:r>
            <a:r>
              <a:rPr lang="de-DE" sz="2400" dirty="0" err="1"/>
              <a:t>by</a:t>
            </a:r>
            <a:r>
              <a:rPr lang="de-DE" sz="2400" dirty="0"/>
              <a:t> </a:t>
            </a:r>
            <a:r>
              <a:rPr lang="de-DE" sz="2400" dirty="0" err="1"/>
              <a:t>Bezmaternykh</a:t>
            </a:r>
            <a:r>
              <a:rPr lang="de-DE" sz="2400" dirty="0"/>
              <a:t> et al. (2021)</a:t>
            </a:r>
          </a:p>
          <a:p>
            <a:pPr marL="639762" indent="-457200">
              <a:lnSpc>
                <a:spcPct val="150000"/>
              </a:lnSpc>
              <a:buFont typeface="+mj-lt"/>
              <a:buAutoNum type="arabicPeriod"/>
            </a:pPr>
            <a:r>
              <a:rPr lang="de-DE" sz="2400" dirty="0" err="1"/>
              <a:t>Our</a:t>
            </a:r>
            <a:r>
              <a:rPr lang="de-DE" sz="2400" dirty="0"/>
              <a:t> </a:t>
            </a:r>
            <a:r>
              <a:rPr lang="de-DE" sz="2400" dirty="0" err="1"/>
              <a:t>replication</a:t>
            </a:r>
            <a:r>
              <a:rPr lang="de-DE" sz="2400" dirty="0"/>
              <a:t> </a:t>
            </a:r>
            <a:r>
              <a:rPr lang="de-DE" sz="2400" dirty="0" err="1"/>
              <a:t>approach</a:t>
            </a:r>
            <a:endParaRPr lang="de-DE" sz="2400" dirty="0"/>
          </a:p>
          <a:p>
            <a:pPr marL="639762" indent="-457200">
              <a:lnSpc>
                <a:spcPct val="150000"/>
              </a:lnSpc>
              <a:buFont typeface="+mj-lt"/>
              <a:buAutoNum type="arabicPeriod"/>
            </a:pPr>
            <a:r>
              <a:rPr lang="de-DE" sz="2400" dirty="0" err="1"/>
              <a:t>Results</a:t>
            </a:r>
            <a:endParaRPr lang="de-DE" sz="2400" dirty="0"/>
          </a:p>
          <a:p>
            <a:pPr marL="639762" indent="-457200">
              <a:lnSpc>
                <a:spcPct val="150000"/>
              </a:lnSpc>
              <a:buFont typeface="+mj-lt"/>
              <a:buAutoNum type="arabicPeriod"/>
            </a:pPr>
            <a:r>
              <a:rPr lang="de-DE" sz="2400" dirty="0" err="1"/>
              <a:t>Discussion</a:t>
            </a:r>
            <a:endParaRPr lang="de-DE" sz="2400" dirty="0"/>
          </a:p>
          <a:p>
            <a:pPr marL="639762" indent="-457200">
              <a:lnSpc>
                <a:spcPct val="150000"/>
              </a:lnSpc>
              <a:buFont typeface="+mj-lt"/>
              <a:buAutoNum type="arabicPeriod"/>
            </a:pPr>
            <a:r>
              <a:rPr lang="de-DE" sz="2400" dirty="0" err="1"/>
              <a:t>Conclusion</a:t>
            </a:r>
            <a:endParaRPr lang="de-DE" sz="2400" dirty="0"/>
          </a:p>
        </p:txBody>
      </p:sp>
      <p:sp>
        <p:nvSpPr>
          <p:cNvPr id="4" name="Foliennummernplatzhalter 3">
            <a:extLst>
              <a:ext uri="{FF2B5EF4-FFF2-40B4-BE49-F238E27FC236}">
                <a16:creationId xmlns:a16="http://schemas.microsoft.com/office/drawing/2014/main" id="{F7803416-5D9E-40BC-8547-3E3C20867E38}"/>
              </a:ext>
            </a:extLst>
          </p:cNvPr>
          <p:cNvSpPr>
            <a:spLocks noGrp="1"/>
          </p:cNvSpPr>
          <p:nvPr>
            <p:ph type="sldNum" sz="quarter" idx="11"/>
          </p:nvPr>
        </p:nvSpPr>
        <p:spPr/>
        <p:txBody>
          <a:bodyPr/>
          <a:lstStyle/>
          <a:p>
            <a:fld id="{BC8B4329-5706-43E2-9FB1-2D5403D02F7B}" type="slidenum">
              <a:rPr lang="de-DE" altLang="de-DE" smtClean="0"/>
              <a:pPr/>
              <a:t>2</a:t>
            </a:fld>
            <a:endParaRPr lang="de-DE" altLang="de-DE"/>
          </a:p>
        </p:txBody>
      </p:sp>
    </p:spTree>
    <p:extLst>
      <p:ext uri="{BB962C8B-B14F-4D97-AF65-F5344CB8AC3E}">
        <p14:creationId xmlns:p14="http://schemas.microsoft.com/office/powerpoint/2010/main" val="98432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3B214B-FE70-4A6F-B034-B768A36DF769}"/>
              </a:ext>
            </a:extLst>
          </p:cNvPr>
          <p:cNvSpPr>
            <a:spLocks noGrp="1"/>
          </p:cNvSpPr>
          <p:nvPr>
            <p:ph type="title"/>
          </p:nvPr>
        </p:nvSpPr>
        <p:spPr/>
        <p:txBody>
          <a:bodyPr/>
          <a:lstStyle/>
          <a:p>
            <a:r>
              <a:rPr lang="de-DE" dirty="0"/>
              <a:t>Study </a:t>
            </a:r>
            <a:r>
              <a:rPr lang="de-DE" dirty="0" err="1"/>
              <a:t>by</a:t>
            </a:r>
            <a:r>
              <a:rPr lang="de-DE" dirty="0"/>
              <a:t> </a:t>
            </a:r>
            <a:r>
              <a:rPr lang="de-DE" sz="2800" dirty="0" err="1"/>
              <a:t>Bezmaternykh</a:t>
            </a:r>
            <a:r>
              <a:rPr lang="de-DE" sz="2800" dirty="0"/>
              <a:t> et al. (2021)</a:t>
            </a:r>
            <a:endParaRPr lang="de-DE" dirty="0"/>
          </a:p>
        </p:txBody>
      </p:sp>
      <p:pic>
        <p:nvPicPr>
          <p:cNvPr id="5" name="Inhaltsplatzhalter 4">
            <a:extLst>
              <a:ext uri="{FF2B5EF4-FFF2-40B4-BE49-F238E27FC236}">
                <a16:creationId xmlns:a16="http://schemas.microsoft.com/office/drawing/2014/main" id="{0B87CA77-FC8A-4182-9F2B-7709FF583CA2}"/>
              </a:ext>
            </a:extLst>
          </p:cNvPr>
          <p:cNvPicPr>
            <a:picLocks noGrp="1" noChangeAspect="1"/>
          </p:cNvPicPr>
          <p:nvPr>
            <p:ph idx="1"/>
          </p:nvPr>
        </p:nvPicPr>
        <p:blipFill>
          <a:blip r:embed="rId2"/>
          <a:stretch>
            <a:fillRect/>
          </a:stretch>
        </p:blipFill>
        <p:spPr>
          <a:xfrm>
            <a:off x="774907" y="1340768"/>
            <a:ext cx="7594185" cy="2088232"/>
          </a:xfrm>
        </p:spPr>
      </p:pic>
      <p:sp>
        <p:nvSpPr>
          <p:cNvPr id="6" name="Textfeld 5">
            <a:extLst>
              <a:ext uri="{FF2B5EF4-FFF2-40B4-BE49-F238E27FC236}">
                <a16:creationId xmlns:a16="http://schemas.microsoft.com/office/drawing/2014/main" id="{69C7DCF3-0514-4758-AE91-19BE64CE89CD}"/>
              </a:ext>
            </a:extLst>
          </p:cNvPr>
          <p:cNvSpPr txBox="1"/>
          <p:nvPr/>
        </p:nvSpPr>
        <p:spPr>
          <a:xfrm>
            <a:off x="611560" y="3861048"/>
            <a:ext cx="7920880" cy="1200329"/>
          </a:xfrm>
          <a:prstGeom prst="rect">
            <a:avLst/>
          </a:prstGeom>
          <a:noFill/>
        </p:spPr>
        <p:txBody>
          <a:bodyPr wrap="square" rtlCol="0">
            <a:spAutoFit/>
          </a:bodyPr>
          <a:lstStyle/>
          <a:p>
            <a:pPr marL="285750" indent="-285750">
              <a:buFont typeface="Arial" panose="020B0604020202020204" pitchFamily="34" charset="0"/>
              <a:buChar char="•"/>
            </a:pPr>
            <a:r>
              <a:rPr lang="de-DE" dirty="0"/>
              <a:t>72 </a:t>
            </a:r>
            <a:r>
              <a:rPr lang="de-DE" dirty="0" err="1"/>
              <a:t>Participants</a:t>
            </a:r>
            <a:endParaRPr lang="de-DE" dirty="0"/>
          </a:p>
          <a:p>
            <a:pPr marL="285750" indent="-285750">
              <a:buFont typeface="Arial" panose="020B0604020202020204" pitchFamily="34" charset="0"/>
              <a:buChar char="•"/>
            </a:pPr>
            <a:r>
              <a:rPr lang="en-US" dirty="0"/>
              <a:t>51 patients with mild depression</a:t>
            </a:r>
          </a:p>
          <a:p>
            <a:pPr marL="285750" indent="-285750">
              <a:buFont typeface="Arial" panose="020B0604020202020204" pitchFamily="34" charset="0"/>
              <a:buChar char="•"/>
            </a:pPr>
            <a:r>
              <a:rPr lang="en-US" dirty="0"/>
              <a:t>21 healthy participants</a:t>
            </a:r>
            <a:r>
              <a:rPr lang="de-DE" dirty="0"/>
              <a:t> </a:t>
            </a:r>
          </a:p>
          <a:p>
            <a:pPr marL="285750" indent="-285750">
              <a:buFont typeface="Arial" panose="020B0604020202020204" pitchFamily="34" charset="0"/>
              <a:buChar char="•"/>
            </a:pPr>
            <a:r>
              <a:rPr lang="en-US" dirty="0"/>
              <a:t>resting state fMRI study</a:t>
            </a:r>
          </a:p>
        </p:txBody>
      </p:sp>
      <p:sp>
        <p:nvSpPr>
          <p:cNvPr id="3" name="Foliennummernplatzhalter 2">
            <a:extLst>
              <a:ext uri="{FF2B5EF4-FFF2-40B4-BE49-F238E27FC236}">
                <a16:creationId xmlns:a16="http://schemas.microsoft.com/office/drawing/2014/main" id="{EF672D5A-2E46-479F-95FE-DFF91FB8F3D3}"/>
              </a:ext>
            </a:extLst>
          </p:cNvPr>
          <p:cNvSpPr>
            <a:spLocks noGrp="1"/>
          </p:cNvSpPr>
          <p:nvPr>
            <p:ph type="sldNum" sz="quarter" idx="11"/>
          </p:nvPr>
        </p:nvSpPr>
        <p:spPr/>
        <p:txBody>
          <a:bodyPr/>
          <a:lstStyle/>
          <a:p>
            <a:fld id="{BC8B4329-5706-43E2-9FB1-2D5403D02F7B}" type="slidenum">
              <a:rPr lang="de-DE" altLang="de-DE" smtClean="0"/>
              <a:pPr/>
              <a:t>3</a:t>
            </a:fld>
            <a:endParaRPr lang="de-DE" altLang="de-DE"/>
          </a:p>
        </p:txBody>
      </p:sp>
    </p:spTree>
    <p:extLst>
      <p:ext uri="{BB962C8B-B14F-4D97-AF65-F5344CB8AC3E}">
        <p14:creationId xmlns:p14="http://schemas.microsoft.com/office/powerpoint/2010/main" val="332449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1918F5-391B-4E42-B51B-4810A99BD9E1}"/>
              </a:ext>
            </a:extLst>
          </p:cNvPr>
          <p:cNvSpPr>
            <a:spLocks noGrp="1"/>
          </p:cNvSpPr>
          <p:nvPr>
            <p:ph type="title"/>
          </p:nvPr>
        </p:nvSpPr>
        <p:spPr/>
        <p:txBody>
          <a:bodyPr/>
          <a:lstStyle/>
          <a:p>
            <a:r>
              <a:rPr lang="de-DE" dirty="0"/>
              <a:t>Methods</a:t>
            </a:r>
          </a:p>
        </p:txBody>
      </p:sp>
      <p:sp>
        <p:nvSpPr>
          <p:cNvPr id="3" name="Inhaltsplatzhalter 2">
            <a:extLst>
              <a:ext uri="{FF2B5EF4-FFF2-40B4-BE49-F238E27FC236}">
                <a16:creationId xmlns:a16="http://schemas.microsoft.com/office/drawing/2014/main" id="{C56FCCE6-AFF1-4E7D-9326-9A69A54BD086}"/>
              </a:ext>
            </a:extLst>
          </p:cNvPr>
          <p:cNvSpPr>
            <a:spLocks noGrp="1"/>
          </p:cNvSpPr>
          <p:nvPr>
            <p:ph idx="1"/>
          </p:nvPr>
        </p:nvSpPr>
        <p:spPr>
          <a:xfrm>
            <a:off x="395288" y="1628801"/>
            <a:ext cx="8229600" cy="4392588"/>
          </a:xfrm>
        </p:spPr>
        <p:txBody>
          <a:bodyPr/>
          <a:lstStyle/>
          <a:p>
            <a:r>
              <a:rPr lang="en-US" dirty="0"/>
              <a:t>Preprocessing with </a:t>
            </a:r>
            <a:r>
              <a:rPr lang="en-US" dirty="0" err="1"/>
              <a:t>Matlab</a:t>
            </a:r>
            <a:r>
              <a:rPr lang="en-US" dirty="0"/>
              <a:t> and SPM12</a:t>
            </a:r>
          </a:p>
          <a:p>
            <a:pPr marL="182562" indent="0">
              <a:buNone/>
            </a:pPr>
            <a:r>
              <a:rPr lang="en-US" dirty="0"/>
              <a:t>        -	</a:t>
            </a:r>
            <a:r>
              <a:rPr lang="en-US" sz="1800" dirty="0"/>
              <a:t>2 participants excluded (1 because of movement, 1 because of 	artefacts)</a:t>
            </a:r>
          </a:p>
          <a:p>
            <a:endParaRPr lang="de-DE" dirty="0"/>
          </a:p>
          <a:p>
            <a:r>
              <a:rPr lang="en-US" sz="2000" dirty="0"/>
              <a:t>GIFT 3.0.a software was used to perform spatial independent components analysis (ICA)</a:t>
            </a:r>
          </a:p>
          <a:p>
            <a:endParaRPr lang="en-US" sz="2000" dirty="0"/>
          </a:p>
          <a:p>
            <a:r>
              <a:rPr lang="en-US" sz="2000" dirty="0"/>
              <a:t>FNC toolbox was used to calculate temporal correlations between the dynamics of the selected components.</a:t>
            </a:r>
          </a:p>
          <a:p>
            <a:endParaRPr lang="de-DE" dirty="0"/>
          </a:p>
        </p:txBody>
      </p:sp>
      <p:sp>
        <p:nvSpPr>
          <p:cNvPr id="4" name="Foliennummernplatzhalter 3">
            <a:extLst>
              <a:ext uri="{FF2B5EF4-FFF2-40B4-BE49-F238E27FC236}">
                <a16:creationId xmlns:a16="http://schemas.microsoft.com/office/drawing/2014/main" id="{5EDCEF71-5DAE-48D9-AAA8-AA78E5EDFB10}"/>
              </a:ext>
            </a:extLst>
          </p:cNvPr>
          <p:cNvSpPr>
            <a:spLocks noGrp="1"/>
          </p:cNvSpPr>
          <p:nvPr>
            <p:ph type="sldNum" sz="quarter" idx="11"/>
          </p:nvPr>
        </p:nvSpPr>
        <p:spPr/>
        <p:txBody>
          <a:bodyPr/>
          <a:lstStyle/>
          <a:p>
            <a:fld id="{BC8B4329-5706-43E2-9FB1-2D5403D02F7B}" type="slidenum">
              <a:rPr lang="de-DE" altLang="de-DE" smtClean="0"/>
              <a:pPr/>
              <a:t>4</a:t>
            </a:fld>
            <a:endParaRPr lang="de-DE" altLang="de-DE"/>
          </a:p>
        </p:txBody>
      </p:sp>
    </p:spTree>
    <p:extLst>
      <p:ext uri="{BB962C8B-B14F-4D97-AF65-F5344CB8AC3E}">
        <p14:creationId xmlns:p14="http://schemas.microsoft.com/office/powerpoint/2010/main" val="280378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BCC616-A280-4FBE-9F46-33CFDDE6B74C}"/>
              </a:ext>
            </a:extLst>
          </p:cNvPr>
          <p:cNvSpPr>
            <a:spLocks noGrp="1"/>
          </p:cNvSpPr>
          <p:nvPr>
            <p:ph type="title"/>
          </p:nvPr>
        </p:nvSpPr>
        <p:spPr>
          <a:xfrm>
            <a:off x="457200" y="274638"/>
            <a:ext cx="8229600" cy="1143000"/>
          </a:xfrm>
        </p:spPr>
        <p:txBody>
          <a:bodyPr wrap="square" anchor="ctr">
            <a:normAutofit/>
          </a:bodyPr>
          <a:lstStyle/>
          <a:p>
            <a:r>
              <a:rPr lang="de-DE" dirty="0" err="1"/>
              <a:t>Results</a:t>
            </a:r>
            <a:endParaRPr lang="de-DE" dirty="0"/>
          </a:p>
        </p:txBody>
      </p:sp>
      <p:pic>
        <p:nvPicPr>
          <p:cNvPr id="5" name="Inhaltsplatzhalter 4" descr="Ein Bild, das Tisch enthält.&#10;&#10;Automatisch generierte Beschreibung">
            <a:extLst>
              <a:ext uri="{FF2B5EF4-FFF2-40B4-BE49-F238E27FC236}">
                <a16:creationId xmlns:a16="http://schemas.microsoft.com/office/drawing/2014/main" id="{0279E9C3-52F2-4820-BCDD-A0042B7CE59A}"/>
              </a:ext>
            </a:extLst>
          </p:cNvPr>
          <p:cNvPicPr>
            <a:picLocks noGrp="1" noChangeAspect="1"/>
          </p:cNvPicPr>
          <p:nvPr>
            <p:ph sz="half" idx="1"/>
          </p:nvPr>
        </p:nvPicPr>
        <p:blipFill>
          <a:blip r:embed="rId2"/>
          <a:stretch>
            <a:fillRect/>
          </a:stretch>
        </p:blipFill>
        <p:spPr>
          <a:xfrm>
            <a:off x="457200" y="1435285"/>
            <a:ext cx="5286414" cy="2035269"/>
          </a:xfrm>
          <a:noFill/>
        </p:spPr>
      </p:pic>
      <p:pic>
        <p:nvPicPr>
          <p:cNvPr id="8" name="Inhaltsplatzhalter 7">
            <a:extLst>
              <a:ext uri="{FF2B5EF4-FFF2-40B4-BE49-F238E27FC236}">
                <a16:creationId xmlns:a16="http://schemas.microsoft.com/office/drawing/2014/main" id="{62F51DA1-7A22-4EC0-B937-C0F226407801}"/>
              </a:ext>
            </a:extLst>
          </p:cNvPr>
          <p:cNvPicPr>
            <a:picLocks noGrp="1" noChangeAspect="1"/>
          </p:cNvPicPr>
          <p:nvPr>
            <p:ph sz="half" idx="2"/>
          </p:nvPr>
        </p:nvPicPr>
        <p:blipFill>
          <a:blip r:embed="rId3"/>
          <a:stretch>
            <a:fillRect/>
          </a:stretch>
        </p:blipFill>
        <p:spPr>
          <a:xfrm>
            <a:off x="5511497" y="1552371"/>
            <a:ext cx="3632503" cy="4049713"/>
          </a:xfrm>
          <a:prstGeom prst="rect">
            <a:avLst/>
          </a:prstGeom>
        </p:spPr>
      </p:pic>
      <p:sp>
        <p:nvSpPr>
          <p:cNvPr id="11" name="Textfeld 10">
            <a:extLst>
              <a:ext uri="{FF2B5EF4-FFF2-40B4-BE49-F238E27FC236}">
                <a16:creationId xmlns:a16="http://schemas.microsoft.com/office/drawing/2014/main" id="{9D2B0CDC-FCE7-41EE-A083-106F82E6FE04}"/>
              </a:ext>
            </a:extLst>
          </p:cNvPr>
          <p:cNvSpPr txBox="1"/>
          <p:nvPr/>
        </p:nvSpPr>
        <p:spPr>
          <a:xfrm>
            <a:off x="812026" y="3577228"/>
            <a:ext cx="4576762" cy="2308324"/>
          </a:xfrm>
          <a:prstGeom prst="rect">
            <a:avLst/>
          </a:prstGeom>
          <a:noFill/>
        </p:spPr>
        <p:txBody>
          <a:bodyPr wrap="square">
            <a:spAutoFit/>
          </a:bodyPr>
          <a:lstStyle/>
          <a:p>
            <a:r>
              <a:rPr lang="en-US" dirty="0"/>
              <a:t>In the depressed group:</a:t>
            </a:r>
          </a:p>
          <a:p>
            <a:pPr marL="285750" indent="-285750">
              <a:buFont typeface="Arial" panose="020B0604020202020204" pitchFamily="34" charset="0"/>
              <a:buChar char="•"/>
            </a:pPr>
            <a:r>
              <a:rPr lang="en-US" dirty="0"/>
              <a:t>decreased functional connectivity within the DMN</a:t>
            </a:r>
          </a:p>
          <a:p>
            <a:pPr marL="285750" indent="-285750">
              <a:buFont typeface="Arial" panose="020B0604020202020204" pitchFamily="34" charset="0"/>
              <a:buChar char="•"/>
            </a:pPr>
            <a:r>
              <a:rPr lang="en-US" dirty="0"/>
              <a:t>global increase of functional connectivity between the DMN and the ECN. </a:t>
            </a:r>
          </a:p>
          <a:p>
            <a:pPr marL="285750" indent="-285750">
              <a:buFont typeface="Arial" panose="020B0604020202020204" pitchFamily="34" charset="0"/>
              <a:buChar char="•"/>
            </a:pPr>
            <a:r>
              <a:rPr lang="en-US" dirty="0"/>
              <a:t>Overconnectivity of the medial visual cortex (</a:t>
            </a:r>
            <a:r>
              <a:rPr lang="en-US" dirty="0" err="1"/>
              <a:t>mVis</a:t>
            </a:r>
            <a:r>
              <a:rPr lang="en-US" dirty="0"/>
              <a:t>) with the audial cortex (AN) in the depressive group.</a:t>
            </a:r>
            <a:endParaRPr lang="de-DE" dirty="0"/>
          </a:p>
        </p:txBody>
      </p:sp>
      <p:sp>
        <p:nvSpPr>
          <p:cNvPr id="3" name="Foliennummernplatzhalter 2">
            <a:extLst>
              <a:ext uri="{FF2B5EF4-FFF2-40B4-BE49-F238E27FC236}">
                <a16:creationId xmlns:a16="http://schemas.microsoft.com/office/drawing/2014/main" id="{A8C295E8-2244-4BB5-81E5-0A682902D57A}"/>
              </a:ext>
            </a:extLst>
          </p:cNvPr>
          <p:cNvSpPr>
            <a:spLocks noGrp="1"/>
          </p:cNvSpPr>
          <p:nvPr>
            <p:ph type="sldNum" sz="quarter" idx="11"/>
          </p:nvPr>
        </p:nvSpPr>
        <p:spPr/>
        <p:txBody>
          <a:bodyPr/>
          <a:lstStyle/>
          <a:p>
            <a:fld id="{7A012ACE-844D-4ECC-BCB0-64A869D742D9}" type="slidenum">
              <a:rPr lang="de-DE" altLang="de-DE" smtClean="0"/>
              <a:pPr/>
              <a:t>5</a:t>
            </a:fld>
            <a:endParaRPr lang="de-DE" altLang="de-DE"/>
          </a:p>
        </p:txBody>
      </p:sp>
    </p:spTree>
    <p:extLst>
      <p:ext uri="{BB962C8B-B14F-4D97-AF65-F5344CB8AC3E}">
        <p14:creationId xmlns:p14="http://schemas.microsoft.com/office/powerpoint/2010/main" val="331870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66C982D-DC74-4D4D-BB36-7694E34D2A70}"/>
              </a:ext>
            </a:extLst>
          </p:cNvPr>
          <p:cNvSpPr>
            <a:spLocks noGrp="1"/>
          </p:cNvSpPr>
          <p:nvPr>
            <p:ph type="title"/>
          </p:nvPr>
        </p:nvSpPr>
        <p:spPr>
          <a:xfrm>
            <a:off x="457200" y="274638"/>
            <a:ext cx="8229600" cy="1143000"/>
          </a:xfrm>
        </p:spPr>
        <p:txBody>
          <a:bodyPr/>
          <a:lstStyle/>
          <a:p>
            <a:r>
              <a:rPr lang="en-US" dirty="0"/>
              <a:t>Hypothesis</a:t>
            </a:r>
          </a:p>
        </p:txBody>
      </p:sp>
      <p:sp>
        <p:nvSpPr>
          <p:cNvPr id="11" name="Content Placeholder 2">
            <a:extLst>
              <a:ext uri="{FF2B5EF4-FFF2-40B4-BE49-F238E27FC236}">
                <a16:creationId xmlns:a16="http://schemas.microsoft.com/office/drawing/2014/main" id="{71C0CAEF-D817-4481-AFD8-6086E305503B}"/>
              </a:ext>
            </a:extLst>
          </p:cNvPr>
          <p:cNvSpPr>
            <a:spLocks noGrp="1"/>
          </p:cNvSpPr>
          <p:nvPr>
            <p:ph idx="1"/>
          </p:nvPr>
        </p:nvSpPr>
        <p:spPr>
          <a:xfrm>
            <a:off x="395288" y="1971675"/>
            <a:ext cx="8229600" cy="4049713"/>
          </a:xfrm>
        </p:spPr>
        <p:txBody>
          <a:bodyPr/>
          <a:lstStyle/>
          <a:p>
            <a:r>
              <a:rPr lang="en-US" b="1" dirty="0"/>
              <a:t>Hypothesis 1</a:t>
            </a:r>
          </a:p>
          <a:p>
            <a:pPr lvl="1"/>
            <a:r>
              <a:rPr lang="en-US" dirty="0"/>
              <a:t>Functional connectivity differs between depressed patients and healthy controls.</a:t>
            </a:r>
          </a:p>
          <a:p>
            <a:r>
              <a:rPr lang="en-US" b="1" dirty="0"/>
              <a:t>Hypothesis 2</a:t>
            </a:r>
          </a:p>
          <a:p>
            <a:pPr lvl="1"/>
            <a:r>
              <a:rPr lang="en-US" dirty="0"/>
              <a:t>Replicating the methods that were made in the original study but using different analysis and preprocessing tools would lead to different results regarding the differences in functional connectivity between depressed patients and healthy controls.</a:t>
            </a:r>
          </a:p>
          <a:p>
            <a:endParaRPr lang="en-US" dirty="0"/>
          </a:p>
        </p:txBody>
      </p:sp>
      <p:sp>
        <p:nvSpPr>
          <p:cNvPr id="2" name="Foliennummernplatzhalter 1">
            <a:extLst>
              <a:ext uri="{FF2B5EF4-FFF2-40B4-BE49-F238E27FC236}">
                <a16:creationId xmlns:a16="http://schemas.microsoft.com/office/drawing/2014/main" id="{488633EB-6BD1-4112-9B5B-66A6B089EC41}"/>
              </a:ext>
            </a:extLst>
          </p:cNvPr>
          <p:cNvSpPr>
            <a:spLocks noGrp="1"/>
          </p:cNvSpPr>
          <p:nvPr>
            <p:ph type="sldNum" sz="quarter" idx="11"/>
          </p:nvPr>
        </p:nvSpPr>
        <p:spPr/>
        <p:txBody>
          <a:bodyPr/>
          <a:lstStyle/>
          <a:p>
            <a:fld id="{BC8B4329-5706-43E2-9FB1-2D5403D02F7B}" type="slidenum">
              <a:rPr lang="de-DE" altLang="de-DE" smtClean="0"/>
              <a:pPr/>
              <a:t>6</a:t>
            </a:fld>
            <a:endParaRPr lang="de-DE" altLang="de-DE"/>
          </a:p>
        </p:txBody>
      </p:sp>
    </p:spTree>
    <p:extLst>
      <p:ext uri="{BB962C8B-B14F-4D97-AF65-F5344CB8AC3E}">
        <p14:creationId xmlns:p14="http://schemas.microsoft.com/office/powerpoint/2010/main" val="3047421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52EFF2-0336-40E2-AF59-05DD34DC758C}"/>
              </a:ext>
            </a:extLst>
          </p:cNvPr>
          <p:cNvSpPr>
            <a:spLocks noGrp="1"/>
          </p:cNvSpPr>
          <p:nvPr>
            <p:ph type="title"/>
          </p:nvPr>
        </p:nvSpPr>
        <p:spPr>
          <a:xfrm>
            <a:off x="457200" y="274638"/>
            <a:ext cx="8229600" cy="1143000"/>
          </a:xfrm>
        </p:spPr>
        <p:txBody>
          <a:bodyPr wrap="square" anchor="ctr">
            <a:normAutofit/>
          </a:bodyPr>
          <a:lstStyle/>
          <a:p>
            <a:r>
              <a:rPr lang="de-DE" dirty="0" err="1"/>
              <a:t>Our</a:t>
            </a:r>
            <a:r>
              <a:rPr lang="de-DE" dirty="0"/>
              <a:t> </a:t>
            </a:r>
            <a:r>
              <a:rPr lang="de-DE" dirty="0" err="1"/>
              <a:t>methods</a:t>
            </a:r>
            <a:endParaRPr lang="de-DE" dirty="0"/>
          </a:p>
        </p:txBody>
      </p:sp>
      <p:sp>
        <p:nvSpPr>
          <p:cNvPr id="9" name="Content Placeholder 2">
            <a:extLst>
              <a:ext uri="{FF2B5EF4-FFF2-40B4-BE49-F238E27FC236}">
                <a16:creationId xmlns:a16="http://schemas.microsoft.com/office/drawing/2014/main" id="{865E5655-E40C-41CB-9E80-8371D481A75C}"/>
              </a:ext>
            </a:extLst>
          </p:cNvPr>
          <p:cNvSpPr>
            <a:spLocks noGrp="1"/>
          </p:cNvSpPr>
          <p:nvPr>
            <p:ph idx="1"/>
          </p:nvPr>
        </p:nvSpPr>
        <p:spPr>
          <a:xfrm>
            <a:off x="395288" y="1971675"/>
            <a:ext cx="8229600" cy="4049713"/>
          </a:xfrm>
        </p:spPr>
        <p:txBody>
          <a:bodyPr/>
          <a:lstStyle/>
          <a:p>
            <a:r>
              <a:rPr lang="en-US" dirty="0"/>
              <a:t>Quality control with </a:t>
            </a:r>
            <a:r>
              <a:rPr lang="en-US" dirty="0" err="1"/>
              <a:t>mriqc</a:t>
            </a:r>
            <a:r>
              <a:rPr lang="en-US" dirty="0"/>
              <a:t> and </a:t>
            </a:r>
            <a:r>
              <a:rPr lang="en-US" dirty="0" err="1"/>
              <a:t>mriqception</a:t>
            </a:r>
            <a:endParaRPr lang="en-US" dirty="0"/>
          </a:p>
          <a:p>
            <a:pPr lvl="1"/>
            <a:r>
              <a:rPr lang="en-US" dirty="0"/>
              <a:t>3 subjects excluded because of too much movement or artefacts</a:t>
            </a:r>
          </a:p>
          <a:p>
            <a:pPr lvl="1"/>
            <a:endParaRPr lang="en-US" dirty="0"/>
          </a:p>
          <a:p>
            <a:r>
              <a:rPr lang="en-US" dirty="0"/>
              <a:t>Preprocessing with </a:t>
            </a:r>
            <a:r>
              <a:rPr lang="en-US" dirty="0" err="1"/>
              <a:t>Nipype</a:t>
            </a:r>
            <a:endParaRPr lang="en-US" dirty="0"/>
          </a:p>
          <a:p>
            <a:endParaRPr lang="en-US" dirty="0"/>
          </a:p>
          <a:p>
            <a:r>
              <a:rPr lang="en-US" dirty="0"/>
              <a:t>Independent Component Analysis (ICA) with </a:t>
            </a:r>
            <a:r>
              <a:rPr lang="en-US" dirty="0" err="1"/>
              <a:t>Nilearn</a:t>
            </a:r>
            <a:endParaRPr lang="en-US" dirty="0"/>
          </a:p>
        </p:txBody>
      </p:sp>
      <p:sp>
        <p:nvSpPr>
          <p:cNvPr id="3" name="Foliennummernplatzhalter 2">
            <a:extLst>
              <a:ext uri="{FF2B5EF4-FFF2-40B4-BE49-F238E27FC236}">
                <a16:creationId xmlns:a16="http://schemas.microsoft.com/office/drawing/2014/main" id="{98865996-7309-439C-82A2-E4B28E30B389}"/>
              </a:ext>
            </a:extLst>
          </p:cNvPr>
          <p:cNvSpPr>
            <a:spLocks noGrp="1"/>
          </p:cNvSpPr>
          <p:nvPr>
            <p:ph type="sldNum" sz="quarter" idx="11"/>
          </p:nvPr>
        </p:nvSpPr>
        <p:spPr/>
        <p:txBody>
          <a:bodyPr/>
          <a:lstStyle/>
          <a:p>
            <a:fld id="{BC8B4329-5706-43E2-9FB1-2D5403D02F7B}" type="slidenum">
              <a:rPr lang="de-DE" altLang="de-DE" smtClean="0"/>
              <a:pPr/>
              <a:t>7</a:t>
            </a:fld>
            <a:endParaRPr lang="de-DE" altLang="de-DE"/>
          </a:p>
        </p:txBody>
      </p:sp>
    </p:spTree>
    <p:extLst>
      <p:ext uri="{BB962C8B-B14F-4D97-AF65-F5344CB8AC3E}">
        <p14:creationId xmlns:p14="http://schemas.microsoft.com/office/powerpoint/2010/main" val="396220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7AC068-BD6C-4EF6-84F6-C8F656E69E31}"/>
              </a:ext>
            </a:extLst>
          </p:cNvPr>
          <p:cNvSpPr>
            <a:spLocks noGrp="1"/>
          </p:cNvSpPr>
          <p:nvPr>
            <p:ph type="title"/>
          </p:nvPr>
        </p:nvSpPr>
        <p:spPr/>
        <p:txBody>
          <a:bodyPr/>
          <a:lstStyle/>
          <a:p>
            <a:r>
              <a:rPr lang="de-DE" dirty="0" err="1"/>
              <a:t>Our</a:t>
            </a:r>
            <a:r>
              <a:rPr lang="de-DE" dirty="0"/>
              <a:t> </a:t>
            </a:r>
            <a:r>
              <a:rPr lang="de-DE" dirty="0" err="1"/>
              <a:t>results</a:t>
            </a:r>
            <a:r>
              <a:rPr lang="de-DE" dirty="0"/>
              <a:t> – Areas </a:t>
            </a:r>
            <a:r>
              <a:rPr lang="de-DE" dirty="0" err="1"/>
              <a:t>with</a:t>
            </a:r>
            <a:r>
              <a:rPr lang="de-DE" dirty="0"/>
              <a:t> </a:t>
            </a:r>
            <a:r>
              <a:rPr lang="de-DE" dirty="0" err="1"/>
              <a:t>biggest</a:t>
            </a:r>
            <a:r>
              <a:rPr lang="de-DE" dirty="0"/>
              <a:t> </a:t>
            </a:r>
            <a:r>
              <a:rPr lang="de-DE" dirty="0" err="1"/>
              <a:t>difference</a:t>
            </a:r>
            <a:endParaRPr lang="de-DE" dirty="0"/>
          </a:p>
        </p:txBody>
      </p:sp>
      <p:sp>
        <p:nvSpPr>
          <p:cNvPr id="6" name="Textfeld 5">
            <a:extLst>
              <a:ext uri="{FF2B5EF4-FFF2-40B4-BE49-F238E27FC236}">
                <a16:creationId xmlns:a16="http://schemas.microsoft.com/office/drawing/2014/main" id="{31080F35-B865-414C-ABED-D38F8F8507FF}"/>
              </a:ext>
            </a:extLst>
          </p:cNvPr>
          <p:cNvSpPr txBox="1"/>
          <p:nvPr/>
        </p:nvSpPr>
        <p:spPr>
          <a:xfrm>
            <a:off x="576262" y="4549791"/>
            <a:ext cx="8352928" cy="2031325"/>
          </a:xfrm>
          <a:prstGeom prst="rect">
            <a:avLst/>
          </a:prstGeom>
          <a:noFill/>
        </p:spPr>
        <p:txBody>
          <a:bodyPr wrap="square" rtlCol="0">
            <a:spAutoFit/>
          </a:bodyPr>
          <a:lstStyle/>
          <a:p>
            <a:pPr>
              <a:buFont typeface="Arial" panose="020B0604020202020204" pitchFamily="34" charset="0"/>
              <a:buChar char="•"/>
            </a:pPr>
            <a:r>
              <a:rPr lang="de-DE" dirty="0"/>
              <a:t> Motor </a:t>
            </a:r>
            <a:r>
              <a:rPr lang="de-DE" dirty="0" err="1"/>
              <a:t>categorized</a:t>
            </a:r>
            <a:r>
              <a:rPr lang="de-DE" dirty="0"/>
              <a:t> </a:t>
            </a:r>
            <a:r>
              <a:rPr lang="de-DE" dirty="0" err="1"/>
              <a:t>as</a:t>
            </a:r>
            <a:r>
              <a:rPr lang="de-DE" dirty="0"/>
              <a:t> </a:t>
            </a:r>
            <a:r>
              <a:rPr lang="de-DE" dirty="0" err="1"/>
              <a:t>sensorimotor</a:t>
            </a:r>
            <a:r>
              <a:rPr lang="de-DE" dirty="0"/>
              <a:t> network.</a:t>
            </a:r>
          </a:p>
          <a:p>
            <a:pPr>
              <a:buFont typeface="Arial" panose="020B0604020202020204" pitchFamily="34" charset="0"/>
              <a:buChar char="•"/>
            </a:pPr>
            <a:r>
              <a:rPr lang="de-DE" dirty="0"/>
              <a:t> L Ant IPS </a:t>
            </a:r>
            <a:r>
              <a:rPr lang="de-DE" dirty="0" err="1"/>
              <a:t>categorized</a:t>
            </a:r>
            <a:r>
              <a:rPr lang="de-DE" dirty="0"/>
              <a:t> </a:t>
            </a:r>
            <a:r>
              <a:rPr lang="de-DE" dirty="0" err="1"/>
              <a:t>as</a:t>
            </a:r>
            <a:r>
              <a:rPr lang="de-DE" dirty="0"/>
              <a:t> dorsal </a:t>
            </a:r>
            <a:r>
              <a:rPr lang="de-DE" dirty="0" err="1"/>
              <a:t>attention</a:t>
            </a:r>
            <a:r>
              <a:rPr lang="de-DE" dirty="0"/>
              <a:t> network.</a:t>
            </a:r>
          </a:p>
          <a:p>
            <a:pPr>
              <a:buFont typeface="Arial" panose="020B0604020202020204" pitchFamily="34" charset="0"/>
              <a:buChar char="•"/>
            </a:pPr>
            <a:r>
              <a:rPr lang="de-DE" dirty="0"/>
              <a:t> </a:t>
            </a:r>
            <a:r>
              <a:rPr lang="de-DE" dirty="0" err="1"/>
              <a:t>Cing</a:t>
            </a:r>
            <a:r>
              <a:rPr lang="de-DE" dirty="0"/>
              <a:t> </a:t>
            </a:r>
            <a:r>
              <a:rPr lang="de-DE" dirty="0" err="1"/>
              <a:t>categorized</a:t>
            </a:r>
            <a:r>
              <a:rPr lang="de-DE" dirty="0"/>
              <a:t> </a:t>
            </a:r>
            <a:r>
              <a:rPr lang="de-DE" dirty="0" err="1"/>
              <a:t>as</a:t>
            </a:r>
            <a:r>
              <a:rPr lang="de-DE" dirty="0"/>
              <a:t> </a:t>
            </a:r>
            <a:r>
              <a:rPr lang="de-DE" dirty="0" err="1"/>
              <a:t>default</a:t>
            </a:r>
            <a:r>
              <a:rPr lang="de-DE" dirty="0"/>
              <a:t> </a:t>
            </a:r>
            <a:r>
              <a:rPr lang="de-DE" dirty="0" err="1"/>
              <a:t>mode</a:t>
            </a:r>
            <a:r>
              <a:rPr lang="de-DE" dirty="0"/>
              <a:t> network.</a:t>
            </a:r>
          </a:p>
          <a:p>
            <a:pPr>
              <a:buFont typeface="Arial" panose="020B0604020202020204" pitchFamily="34" charset="0"/>
              <a:buChar char="•"/>
            </a:pPr>
            <a:r>
              <a:rPr lang="de-DE" dirty="0"/>
              <a:t> V ACC </a:t>
            </a:r>
            <a:r>
              <a:rPr lang="de-DE" dirty="0" err="1"/>
              <a:t>categorized</a:t>
            </a:r>
            <a:r>
              <a:rPr lang="de-DE" dirty="0"/>
              <a:t> </a:t>
            </a:r>
            <a:r>
              <a:rPr lang="de-DE" dirty="0" err="1"/>
              <a:t>as</a:t>
            </a:r>
            <a:r>
              <a:rPr lang="de-DE" dirty="0"/>
              <a:t> </a:t>
            </a:r>
            <a:r>
              <a:rPr lang="de-DE" dirty="0" err="1"/>
              <a:t>salience</a:t>
            </a:r>
            <a:r>
              <a:rPr lang="de-DE" dirty="0"/>
              <a:t> network.</a:t>
            </a:r>
          </a:p>
          <a:p>
            <a:pPr>
              <a:buFont typeface="Arial" panose="020B0604020202020204" pitchFamily="34" charset="0"/>
              <a:buChar char="•"/>
            </a:pPr>
            <a:r>
              <a:rPr lang="de-DE" dirty="0"/>
              <a:t> R Par </a:t>
            </a:r>
            <a:r>
              <a:rPr lang="de-DE" dirty="0" err="1"/>
              <a:t>categorized</a:t>
            </a:r>
            <a:r>
              <a:rPr lang="de-DE" dirty="0"/>
              <a:t> </a:t>
            </a:r>
            <a:r>
              <a:rPr lang="de-DE" dirty="0" err="1"/>
              <a:t>as</a:t>
            </a:r>
            <a:r>
              <a:rPr lang="de-DE" dirty="0"/>
              <a:t> </a:t>
            </a:r>
            <a:r>
              <a:rPr lang="de-DE" dirty="0" err="1"/>
              <a:t>default</a:t>
            </a:r>
            <a:r>
              <a:rPr lang="de-DE" dirty="0"/>
              <a:t> </a:t>
            </a:r>
            <a:r>
              <a:rPr lang="de-DE" dirty="0" err="1"/>
              <a:t>mode</a:t>
            </a:r>
            <a:r>
              <a:rPr lang="de-DE" dirty="0"/>
              <a:t> network.</a:t>
            </a:r>
          </a:p>
          <a:p>
            <a:pPr>
              <a:buFont typeface="Arial" panose="020B0604020202020204" pitchFamily="34" charset="0"/>
              <a:buChar char="•"/>
            </a:pPr>
            <a:r>
              <a:rPr lang="de-DE" dirty="0"/>
              <a:t> Broca  </a:t>
            </a:r>
            <a:r>
              <a:rPr lang="de-DE" dirty="0" err="1"/>
              <a:t>categorized</a:t>
            </a:r>
            <a:r>
              <a:rPr lang="de-DE" dirty="0"/>
              <a:t> </a:t>
            </a:r>
            <a:r>
              <a:rPr lang="de-DE" dirty="0" err="1"/>
              <a:t>as</a:t>
            </a:r>
            <a:r>
              <a:rPr lang="de-DE" dirty="0"/>
              <a:t> </a:t>
            </a:r>
            <a:r>
              <a:rPr lang="de-DE" dirty="0" err="1"/>
              <a:t>language</a:t>
            </a:r>
            <a:r>
              <a:rPr lang="de-DE" dirty="0"/>
              <a:t> network.</a:t>
            </a:r>
          </a:p>
          <a:p>
            <a:pPr marL="285750" indent="-285750">
              <a:buFont typeface="Arial" panose="020B0604020202020204" pitchFamily="34" charset="0"/>
              <a:buChar char="•"/>
            </a:pPr>
            <a:endParaRPr lang="de-DE" dirty="0"/>
          </a:p>
        </p:txBody>
      </p:sp>
      <p:pic>
        <p:nvPicPr>
          <p:cNvPr id="4" name="Grafik 3" descr="Ein Bild, das Tisch enthält.&#10;&#10;Automatisch generierte Beschreibung">
            <a:extLst>
              <a:ext uri="{FF2B5EF4-FFF2-40B4-BE49-F238E27FC236}">
                <a16:creationId xmlns:a16="http://schemas.microsoft.com/office/drawing/2014/main" id="{9C3E3F80-15DE-4295-B64C-AAD03A47C190}"/>
              </a:ext>
            </a:extLst>
          </p:cNvPr>
          <p:cNvPicPr>
            <a:picLocks noChangeAspect="1"/>
          </p:cNvPicPr>
          <p:nvPr/>
        </p:nvPicPr>
        <p:blipFill>
          <a:blip r:embed="rId2"/>
          <a:stretch>
            <a:fillRect/>
          </a:stretch>
        </p:blipFill>
        <p:spPr>
          <a:xfrm>
            <a:off x="576262" y="1338896"/>
            <a:ext cx="7991475" cy="3162300"/>
          </a:xfrm>
          <a:prstGeom prst="rect">
            <a:avLst/>
          </a:prstGeom>
        </p:spPr>
      </p:pic>
      <p:sp>
        <p:nvSpPr>
          <p:cNvPr id="8" name="Foliennummernplatzhalter 7">
            <a:extLst>
              <a:ext uri="{FF2B5EF4-FFF2-40B4-BE49-F238E27FC236}">
                <a16:creationId xmlns:a16="http://schemas.microsoft.com/office/drawing/2014/main" id="{47612F50-495B-498E-AFEE-E76F712FE48D}"/>
              </a:ext>
            </a:extLst>
          </p:cNvPr>
          <p:cNvSpPr>
            <a:spLocks noGrp="1"/>
          </p:cNvSpPr>
          <p:nvPr>
            <p:ph type="sldNum" sz="quarter" idx="11"/>
          </p:nvPr>
        </p:nvSpPr>
        <p:spPr>
          <a:xfrm>
            <a:off x="7010400" y="6232525"/>
            <a:ext cx="2133600" cy="476250"/>
          </a:xfrm>
        </p:spPr>
        <p:txBody>
          <a:bodyPr/>
          <a:lstStyle/>
          <a:p>
            <a:r>
              <a:rPr lang="de-DE" altLang="de-DE" dirty="0"/>
              <a:t>                                             </a:t>
            </a:r>
            <a:fld id="{BC8B4329-5706-43E2-9FB1-2D5403D02F7B}" type="slidenum">
              <a:rPr lang="de-DE" altLang="de-DE" smtClean="0"/>
              <a:pPr/>
              <a:t>8</a:t>
            </a:fld>
            <a:endParaRPr lang="de-DE" altLang="de-DE" dirty="0"/>
          </a:p>
        </p:txBody>
      </p:sp>
    </p:spTree>
    <p:extLst>
      <p:ext uri="{BB962C8B-B14F-4D97-AF65-F5344CB8AC3E}">
        <p14:creationId xmlns:p14="http://schemas.microsoft.com/office/powerpoint/2010/main" val="2047821859"/>
      </p:ext>
    </p:extLst>
  </p:cSld>
  <p:clrMapOvr>
    <a:masterClrMapping/>
  </p:clrMapOvr>
</p:sld>
</file>

<file path=ppt/theme/theme1.xml><?xml version="1.0" encoding="utf-8"?>
<a:theme xmlns:a="http://schemas.openxmlformats.org/drawingml/2006/main" name="20_medizin">
  <a:themeElements>
    <a:clrScheme name="20_medizin[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0_medizin[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_medizin[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0_medizin[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0_medizin[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0_medizin[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0_medizin[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0_medizin[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0_medizin[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0_medizin[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0_medizin[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0_medizin[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0_medizin[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0_medizin[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1951</Words>
  <Application>Microsoft Office PowerPoint</Application>
  <PresentationFormat>Bildschirmpräsentation (4:3)</PresentationFormat>
  <Paragraphs>106</Paragraphs>
  <Slides>15</Slides>
  <Notes>1</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15</vt:i4>
      </vt:variant>
    </vt:vector>
  </HeadingPairs>
  <TitlesOfParts>
    <vt:vector size="18" baseType="lpstr">
      <vt:lpstr>Arial</vt:lpstr>
      <vt:lpstr>Calibri</vt:lpstr>
      <vt:lpstr>20_medizin</vt:lpstr>
      <vt:lpstr>PowerPoint-Präsentation</vt:lpstr>
      <vt:lpstr>Not ready yet</vt:lpstr>
      <vt:lpstr>Overview</vt:lpstr>
      <vt:lpstr>Study by Bezmaternykh et al. (2021)</vt:lpstr>
      <vt:lpstr>Methods</vt:lpstr>
      <vt:lpstr>Results</vt:lpstr>
      <vt:lpstr>Hypothesis</vt:lpstr>
      <vt:lpstr>Our methods</vt:lpstr>
      <vt:lpstr>Our results – Areas with biggest difference</vt:lpstr>
      <vt:lpstr>Our results</vt:lpstr>
      <vt:lpstr>Discussion</vt:lpstr>
      <vt:lpstr>Conclusion</vt:lpstr>
      <vt:lpstr>Memes </vt:lpstr>
      <vt:lpstr>References</vt:lpstr>
      <vt:lpstr>References</vt:lpstr>
    </vt:vector>
  </TitlesOfParts>
  <Company>Philipps-Universität Marburg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Studium</dc:title>
  <dc:creator>Jakob Thielmann</dc:creator>
  <cp:lastModifiedBy>Jakob Thielmann</cp:lastModifiedBy>
  <cp:revision>86</cp:revision>
  <dcterms:created xsi:type="dcterms:W3CDTF">2019-01-15T13:14:39Z</dcterms:created>
  <dcterms:modified xsi:type="dcterms:W3CDTF">2021-08-12T07:58:54Z</dcterms:modified>
</cp:coreProperties>
</file>