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7" r:id="rId5"/>
    <p:sldId id="262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335165"/>
            <a:ext cx="7772400" cy="901094"/>
          </a:xfrm>
        </p:spPr>
        <p:txBody>
          <a:bodyPr/>
          <a:lstStyle/>
          <a:p>
            <a:r>
              <a:rPr lang="nb-NO" dirty="0" smtClean="0"/>
              <a:t>Spørretime TMT4110 – Vår 2015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1998743"/>
            <a:ext cx="7772400" cy="1752600"/>
          </a:xfrm>
        </p:spPr>
        <p:txBody>
          <a:bodyPr>
            <a:normAutofit/>
          </a:bodyPr>
          <a:lstStyle/>
          <a:p>
            <a:r>
              <a:rPr lang="nb-NO" dirty="0" smtClean="0"/>
              <a:t>Presentasjon b</a:t>
            </a:r>
            <a:r>
              <a:rPr lang="nb-NO" sz="2400" dirty="0" smtClean="0"/>
              <a:t>asert på spørsmål som har kommet på epost eller </a:t>
            </a:r>
            <a:r>
              <a:rPr lang="nb-NO" sz="2400" dirty="0" err="1" smtClean="0"/>
              <a:t>itslearning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 øvrig: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oppgave </a:t>
            </a:r>
            <a:r>
              <a:rPr lang="nb-NO" dirty="0" smtClean="0"/>
              <a:t>4b, </a:t>
            </a:r>
            <a:r>
              <a:rPr lang="nb-NO" dirty="0"/>
              <a:t>Eksamen </a:t>
            </a:r>
            <a:r>
              <a:rPr lang="nb-NO" dirty="0" smtClean="0"/>
              <a:t>2011 </a:t>
            </a:r>
            <a:r>
              <a:rPr lang="nb-NO" dirty="0"/>
              <a:t>har </a:t>
            </a:r>
            <a:r>
              <a:rPr lang="nb-NO" dirty="0" smtClean="0"/>
              <a:t>LF </a:t>
            </a:r>
            <a:r>
              <a:rPr lang="nb-NO" dirty="0"/>
              <a:t>satt feil potensial til feil halvreaksjon</a:t>
            </a:r>
            <a:r>
              <a:rPr lang="nb-NO" dirty="0" smtClean="0"/>
              <a:t>.</a:t>
            </a:r>
          </a:p>
          <a:p>
            <a:r>
              <a:rPr lang="nb-NO" dirty="0" smtClean="0"/>
              <a:t>Kinetikk (reaksjonshastighet, aktiveringsenergi etc.) er ikke lenger en del av pensum.</a:t>
            </a:r>
          </a:p>
          <a:p>
            <a:r>
              <a:rPr lang="nb-NO" dirty="0" smtClean="0"/>
              <a:t>Det forventes ikke at dere husker prioriteringsrekkefølgen for funksjonelle grupper i navngiving av organiske forbindelser.</a:t>
            </a:r>
          </a:p>
          <a:p>
            <a:r>
              <a:rPr lang="nb-NO" dirty="0" smtClean="0"/>
              <a:t>Det er feil i LF Oppgave 6d iii, Eksamen 2009: Det er tegnet inn en </a:t>
            </a:r>
            <a:r>
              <a:rPr lang="nb-NO" dirty="0" err="1" smtClean="0"/>
              <a:t>tertbutylgruppe</a:t>
            </a:r>
            <a:r>
              <a:rPr lang="nb-NO" dirty="0" smtClean="0"/>
              <a:t> selv om det skal være </a:t>
            </a:r>
            <a:r>
              <a:rPr lang="nb-NO" dirty="0" err="1" smtClean="0"/>
              <a:t>isopropyl</a:t>
            </a:r>
            <a:r>
              <a:rPr lang="nb-NO" dirty="0" smtClean="0"/>
              <a:t>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155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Likevekt gasser, </a:t>
            </a:r>
            <a:r>
              <a:rPr lang="nb-NO" dirty="0" smtClean="0"/>
              <a:t>partialtrykk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Spørsmål: </a:t>
            </a:r>
            <a:r>
              <a:rPr lang="nb-NO" sz="1600" dirty="0"/>
              <a:t>I eksamen 2013 oppgave 2c er reaksjonen NH</a:t>
            </a:r>
            <a:r>
              <a:rPr lang="nb-NO" sz="1600" baseline="-25000" dirty="0"/>
              <a:t>4</a:t>
            </a:r>
            <a:r>
              <a:rPr lang="nb-NO" sz="1600" dirty="0"/>
              <a:t>Cl(s) -&gt; NH</a:t>
            </a:r>
            <a:r>
              <a:rPr lang="nb-NO" sz="1600" baseline="-25000" dirty="0"/>
              <a:t>3</a:t>
            </a:r>
            <a:r>
              <a:rPr lang="nb-NO" sz="1600" dirty="0"/>
              <a:t>(g) + </a:t>
            </a:r>
            <a:r>
              <a:rPr lang="nb-NO" sz="1600" dirty="0" err="1"/>
              <a:t>HCl</a:t>
            </a:r>
            <a:r>
              <a:rPr lang="nb-NO" sz="1600" dirty="0"/>
              <a:t>(g). Løsningsforslaget bruker at K er produktet av partialtrykkene til NH</a:t>
            </a:r>
            <a:r>
              <a:rPr lang="nb-NO" sz="1600" baseline="-25000" dirty="0"/>
              <a:t>3</a:t>
            </a:r>
            <a:r>
              <a:rPr lang="nb-NO" sz="1600" dirty="0"/>
              <a:t> og </a:t>
            </a:r>
            <a:r>
              <a:rPr lang="nb-NO" sz="1600" dirty="0" err="1"/>
              <a:t>HCl</a:t>
            </a:r>
            <a:r>
              <a:rPr lang="nb-NO" sz="1600" dirty="0"/>
              <a:t>. Men må ikke dette deles på (R*T)^2, siden det er to mol gass til høyre og ingen mol gass til venstre for reaksjonspilen? (Som beskrevet i kapittel 6.3)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909425"/>
            <a:ext cx="8524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774167"/>
            <a:ext cx="5596923" cy="258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48544" y="3775454"/>
            <a:ext cx="344062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Kort svar: Kapittel 6.3 gjelder kun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når alle reaktanter og produkter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er i gassfase. I eksamensoppgaven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har man både fast stoff og gass til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stede, og man må bruke aktivitet,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som beskrevet i kapittel 6.4 og 6.5.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Likevektskonstanten i uttrykket 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el-GR" i="1" dirty="0" smtClean="0">
                <a:solidFill>
                  <a:srgbClr val="FF0000"/>
                </a:solidFill>
              </a:rPr>
              <a:t>Δ</a:t>
            </a:r>
            <a:r>
              <a:rPr lang="nb-NO" i="1" dirty="0" smtClean="0">
                <a:solidFill>
                  <a:srgbClr val="FF0000"/>
                </a:solidFill>
              </a:rPr>
              <a:t>G</a:t>
            </a:r>
            <a:r>
              <a:rPr lang="el-GR" i="1" dirty="0" smtClean="0">
                <a:solidFill>
                  <a:srgbClr val="FF0000"/>
                </a:solidFill>
              </a:rPr>
              <a:t>°</a:t>
            </a:r>
            <a:r>
              <a:rPr lang="nb-NO" i="1" dirty="0" smtClean="0">
                <a:solidFill>
                  <a:srgbClr val="FF0000"/>
                </a:solidFill>
              </a:rPr>
              <a:t> = -RT ln K </a:t>
            </a:r>
            <a:r>
              <a:rPr lang="nb-NO" dirty="0" smtClean="0">
                <a:solidFill>
                  <a:srgbClr val="FF0000"/>
                </a:solidFill>
              </a:rPr>
              <a:t>er alltid basert på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aktivitet.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Gibbs fri energi ved likevekt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Spørsmål: Er det når ΔG°&lt;0 eller når ΔG&lt;0 en reaksjon er spontan</a:t>
            </a:r>
            <a:r>
              <a:rPr lang="nb-NO" dirty="0" smtClean="0"/>
              <a:t>?</a:t>
            </a:r>
          </a:p>
          <a:p>
            <a:endParaRPr lang="nb-NO" dirty="0"/>
          </a:p>
          <a:p>
            <a:r>
              <a:rPr lang="nb-NO" dirty="0" smtClean="0"/>
              <a:t>Svar: </a:t>
            </a:r>
            <a:r>
              <a:rPr lang="nb-NO" dirty="0" smtClean="0">
                <a:solidFill>
                  <a:srgbClr val="FF0000"/>
                </a:solidFill>
              </a:rPr>
              <a:t>En reaksjon er spontan når ΔG &lt; 0.</a:t>
            </a:r>
          </a:p>
          <a:p>
            <a:endParaRPr lang="nb-NO" dirty="0"/>
          </a:p>
          <a:p>
            <a:r>
              <a:rPr lang="nb-NO" dirty="0" smtClean="0"/>
              <a:t>Kommentarer: </a:t>
            </a:r>
          </a:p>
          <a:p>
            <a:pPr lvl="1"/>
            <a:r>
              <a:rPr lang="nb-NO" dirty="0" smtClean="0"/>
              <a:t>ΔG = </a:t>
            </a:r>
            <a:r>
              <a:rPr lang="nb-NO" dirty="0"/>
              <a:t>ΔG</a:t>
            </a:r>
            <a:r>
              <a:rPr lang="nb-NO" dirty="0" smtClean="0"/>
              <a:t>° når alle reaktanter og produkter er i sin standardtilstand (og ved 25 °C).</a:t>
            </a:r>
          </a:p>
          <a:p>
            <a:pPr lvl="1"/>
            <a:r>
              <a:rPr lang="nb-NO" dirty="0" smtClean="0"/>
              <a:t>Noen ganger er det spørsmål om en reaksjon er spontan i øvinger/</a:t>
            </a:r>
            <a:r>
              <a:rPr lang="nb-NO" dirty="0" err="1" smtClean="0"/>
              <a:t>eksamenssett</a:t>
            </a:r>
            <a:r>
              <a:rPr lang="nb-NO" dirty="0" smtClean="0"/>
              <a:t> uten at man har nok opplysninger til å regne ut ΔG. Man skal da anta standardtilstand og vurdere ut ifra </a:t>
            </a:r>
            <a:r>
              <a:rPr lang="nb-NO" dirty="0"/>
              <a:t>ΔG</a:t>
            </a:r>
            <a:r>
              <a:rPr lang="nb-NO" dirty="0" smtClean="0"/>
              <a:t>°.</a:t>
            </a:r>
          </a:p>
        </p:txBody>
      </p:sp>
    </p:spTree>
    <p:extLst>
      <p:ext uri="{BB962C8B-B14F-4D97-AF65-F5344CB8AC3E}">
        <p14:creationId xmlns:p14="http://schemas.microsoft.com/office/powerpoint/2010/main" val="3899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Elektrokjemi</a:t>
            </a:r>
            <a:endParaRPr lang="nb-NO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09" y="1238997"/>
            <a:ext cx="6734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" y="2594962"/>
            <a:ext cx="61817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3" y="2842612"/>
            <a:ext cx="60483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0763" y="2869246"/>
            <a:ext cx="248574" cy="1686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/>
          <p:cNvSpPr txBox="1"/>
          <p:nvPr/>
        </p:nvSpPr>
        <p:spPr>
          <a:xfrm>
            <a:off x="371429" y="5095783"/>
            <a:ext cx="7108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Spørsmål: Hvordan blir 10x36000(1,602x10</a:t>
            </a:r>
            <a:r>
              <a:rPr lang="nb-NO" baseline="30000" dirty="0" smtClean="0"/>
              <a:t>-19</a:t>
            </a:r>
            <a:r>
              <a:rPr lang="nb-NO" dirty="0" smtClean="0"/>
              <a:t>x6,022x10</a:t>
            </a:r>
            <a:r>
              <a:rPr lang="nb-NO" baseline="30000" dirty="0" smtClean="0"/>
              <a:t>23</a:t>
            </a:r>
            <a:r>
              <a:rPr lang="nb-NO" dirty="0"/>
              <a:t>) =  3,73 mol e- ?</a:t>
            </a:r>
          </a:p>
          <a:p>
            <a:r>
              <a:rPr lang="nb-NO" dirty="0"/>
              <a:t>og hvilken formel er det brukt her egentlig?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3154" y="4337944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Mangler en 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brøkstrek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542190" y="4856736"/>
            <a:ext cx="30894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42189" y="4856736"/>
            <a:ext cx="0" cy="3278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1429" y="5814873"/>
            <a:ext cx="882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Antall mol elektroner = I*t/(e*N</a:t>
            </a:r>
            <a:r>
              <a:rPr lang="nb-NO" baseline="-25000" dirty="0">
                <a:solidFill>
                  <a:srgbClr val="FF0000"/>
                </a:solidFill>
              </a:rPr>
              <a:t>A</a:t>
            </a:r>
            <a:r>
              <a:rPr lang="nb-NO" dirty="0">
                <a:solidFill>
                  <a:srgbClr val="FF0000"/>
                </a:solidFill>
              </a:rPr>
              <a:t>) Der I er strømmen i </a:t>
            </a:r>
            <a:r>
              <a:rPr lang="nb-NO" dirty="0" smtClean="0">
                <a:solidFill>
                  <a:srgbClr val="FF0000"/>
                </a:solidFill>
              </a:rPr>
              <a:t>Ampere </a:t>
            </a:r>
            <a:r>
              <a:rPr lang="nb-NO" dirty="0">
                <a:solidFill>
                  <a:srgbClr val="FF0000"/>
                </a:solidFill>
              </a:rPr>
              <a:t>(= C/s), t er tiden i sekunder, </a:t>
            </a:r>
            <a:r>
              <a:rPr lang="nb-NO" dirty="0" smtClean="0">
                <a:solidFill>
                  <a:srgbClr val="FF0000"/>
                </a:solidFill>
              </a:rPr>
              <a:t/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e </a:t>
            </a:r>
            <a:r>
              <a:rPr lang="nb-NO" dirty="0">
                <a:solidFill>
                  <a:srgbClr val="FF0000"/>
                </a:solidFill>
              </a:rPr>
              <a:t>er ladningen av et elektron i </a:t>
            </a:r>
            <a:r>
              <a:rPr lang="nb-NO" dirty="0" smtClean="0">
                <a:solidFill>
                  <a:srgbClr val="FF0000"/>
                </a:solidFill>
              </a:rPr>
              <a:t>Coulomb </a:t>
            </a:r>
            <a:r>
              <a:rPr lang="nb-NO" dirty="0">
                <a:solidFill>
                  <a:srgbClr val="FF0000"/>
                </a:solidFill>
              </a:rPr>
              <a:t>og N</a:t>
            </a:r>
            <a:r>
              <a:rPr lang="nb-NO" baseline="-25000" dirty="0">
                <a:solidFill>
                  <a:srgbClr val="FF0000"/>
                </a:solidFill>
              </a:rPr>
              <a:t>A</a:t>
            </a:r>
            <a:r>
              <a:rPr lang="nb-NO" dirty="0">
                <a:solidFill>
                  <a:srgbClr val="FF0000"/>
                </a:solidFill>
              </a:rPr>
              <a:t> er </a:t>
            </a:r>
            <a:r>
              <a:rPr lang="nb-NO" dirty="0" smtClean="0">
                <a:solidFill>
                  <a:srgbClr val="FF0000"/>
                </a:solidFill>
              </a:rPr>
              <a:t>Avogadros </a:t>
            </a:r>
            <a:r>
              <a:rPr lang="nb-NO" dirty="0">
                <a:solidFill>
                  <a:srgbClr val="FF0000"/>
                </a:solidFill>
              </a:rPr>
              <a:t>tall.</a:t>
            </a:r>
          </a:p>
        </p:txBody>
      </p:sp>
    </p:spTree>
    <p:extLst>
      <p:ext uri="{BB962C8B-B14F-4D97-AF65-F5344CB8AC3E}">
        <p14:creationId xmlns:p14="http://schemas.microsoft.com/office/powerpoint/2010/main" val="29435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Lewis-strukturer og formell ladning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z="2000" dirty="0" smtClean="0"/>
              <a:t>Spørsmål: </a:t>
            </a:r>
            <a:r>
              <a:rPr lang="nb-NO" sz="2000" dirty="0"/>
              <a:t>I </a:t>
            </a:r>
            <a:r>
              <a:rPr lang="nb-NO" sz="2000" dirty="0" err="1"/>
              <a:t>eksamenssettet</a:t>
            </a:r>
            <a:r>
              <a:rPr lang="nb-NO" sz="2000" dirty="0"/>
              <a:t> fra 2009 skal man tegne Lewisstrukturen til HClO</a:t>
            </a:r>
            <a:r>
              <a:rPr lang="nb-NO" sz="2000" baseline="-25000" dirty="0"/>
              <a:t>3</a:t>
            </a:r>
            <a:r>
              <a:rPr lang="nb-NO" sz="2000" dirty="0"/>
              <a:t>, og LF har her tegnet en struktur med 3 enkeltbindinger. Burde ikke to av dem være dobbeltbindinger for å minske den formelle ladningen</a:t>
            </a:r>
            <a:r>
              <a:rPr lang="nb-NO" sz="2000" dirty="0" smtClean="0"/>
              <a:t>?</a:t>
            </a:r>
          </a:p>
          <a:p>
            <a:endParaRPr lang="nb-NO" sz="1800" dirty="0"/>
          </a:p>
          <a:p>
            <a:endParaRPr lang="nb-NO" sz="1800" dirty="0" smtClean="0"/>
          </a:p>
          <a:p>
            <a:endParaRPr lang="nb-NO" sz="1800" dirty="0"/>
          </a:p>
          <a:p>
            <a:endParaRPr lang="nb-NO" sz="1800" dirty="0" smtClean="0"/>
          </a:p>
          <a:p>
            <a:endParaRPr lang="nb-NO" sz="1800" dirty="0"/>
          </a:p>
          <a:p>
            <a:endParaRPr lang="nb-NO" sz="1800" dirty="0" smtClean="0"/>
          </a:p>
          <a:p>
            <a:endParaRPr lang="nb-NO" sz="1800" dirty="0"/>
          </a:p>
          <a:p>
            <a:endParaRPr lang="nb-NO" sz="1800" dirty="0" smtClean="0"/>
          </a:p>
          <a:p>
            <a:r>
              <a:rPr lang="nb-NO" sz="2000" dirty="0" smtClean="0"/>
              <a:t>Hva er viktigst? Oktettregelen eller formell ladning?</a:t>
            </a:r>
          </a:p>
          <a:p>
            <a:pPr lvl="1"/>
            <a:r>
              <a:rPr lang="nb-NO" sz="1800" dirty="0" smtClean="0">
                <a:solidFill>
                  <a:srgbClr val="FF0000"/>
                </a:solidFill>
              </a:rPr>
              <a:t>De lærde strides! (Se </a:t>
            </a:r>
            <a:r>
              <a:rPr lang="nb-NO" sz="1800" dirty="0" err="1" smtClean="0">
                <a:solidFill>
                  <a:srgbClr val="FF0000"/>
                </a:solidFill>
              </a:rPr>
              <a:t>kap</a:t>
            </a:r>
            <a:r>
              <a:rPr lang="nb-NO" sz="1800" dirty="0" smtClean="0">
                <a:solidFill>
                  <a:srgbClr val="FF0000"/>
                </a:solidFill>
              </a:rPr>
              <a:t>. 13.12 i boka, spesielt side 634)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46" y="2971805"/>
            <a:ext cx="2578918" cy="107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00" y="3219548"/>
            <a:ext cx="17049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608810" y="2909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5937" y="3622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0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7623" y="2971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0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2380" y="3034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0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9309" y="3787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0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7357" y="3111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0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2119" y="3050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0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5362" y="3678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0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9653" y="37987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-1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9399" y="32008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-1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5495" y="4166027"/>
            <a:ext cx="220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Oktettregelen oppfylt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for alle atomene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6048" y="4168077"/>
            <a:ext cx="204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rgbClr val="FF0000"/>
                </a:solidFill>
              </a:rPr>
              <a:t>Utvidet oktett for Cl</a:t>
            </a:r>
            <a:br>
              <a:rPr lang="nb-NO" dirty="0" smtClean="0">
                <a:solidFill>
                  <a:srgbClr val="FF0000"/>
                </a:solidFill>
              </a:rPr>
            </a:br>
            <a:r>
              <a:rPr lang="nb-NO" dirty="0" smtClean="0">
                <a:solidFill>
                  <a:srgbClr val="FF0000"/>
                </a:solidFill>
              </a:rPr>
              <a:t>(12 e- rundt Cl)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Lewis-strukturer og formell ladning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med SO</a:t>
            </a:r>
            <a:r>
              <a:rPr lang="nb-NO" baseline="-25000" dirty="0" smtClean="0"/>
              <a:t>3</a:t>
            </a:r>
            <a:r>
              <a:rPr lang="nb-NO" dirty="0" smtClean="0"/>
              <a:t> og XeO</a:t>
            </a:r>
            <a:r>
              <a:rPr lang="nb-NO" baseline="-25000" dirty="0" smtClean="0"/>
              <a:t>3</a:t>
            </a:r>
            <a:r>
              <a:rPr lang="nb-NO" dirty="0" smtClean="0"/>
              <a:t>?</a:t>
            </a:r>
          </a:p>
          <a:p>
            <a:pPr lvl="1"/>
            <a:r>
              <a:rPr lang="nb-NO" dirty="0" smtClean="0"/>
              <a:t>Samme problemstilling!</a:t>
            </a:r>
            <a:endParaRPr lang="nb-NO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2" y="2510826"/>
            <a:ext cx="70199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6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Lewis-strukturer og formell ladning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Atomer i periode 1 og 2:</a:t>
            </a:r>
          </a:p>
          <a:p>
            <a:pPr lvl="1"/>
            <a:r>
              <a:rPr lang="nb-NO" dirty="0" smtClean="0"/>
              <a:t>Aldri utvidet oktett!</a:t>
            </a:r>
          </a:p>
          <a:p>
            <a:r>
              <a:rPr lang="nb-NO" dirty="0" smtClean="0"/>
              <a:t>Atomer i periode 3 og nedover:</a:t>
            </a:r>
          </a:p>
          <a:p>
            <a:pPr lvl="1"/>
            <a:r>
              <a:rPr lang="nb-NO" dirty="0" smtClean="0"/>
              <a:t>Utvidet oktett er mulig</a:t>
            </a:r>
          </a:p>
          <a:p>
            <a:pPr lvl="1"/>
            <a:r>
              <a:rPr lang="nb-NO" dirty="0" smtClean="0"/>
              <a:t>Prioritet til både oktettregel og formell ladning aksepteres</a:t>
            </a:r>
          </a:p>
          <a:p>
            <a:endParaRPr lang="nb-NO" dirty="0"/>
          </a:p>
          <a:p>
            <a:r>
              <a:rPr lang="nb-NO" dirty="0" smtClean="0"/>
              <a:t>På eksamen:</a:t>
            </a:r>
          </a:p>
          <a:p>
            <a:pPr lvl="1"/>
            <a:r>
              <a:rPr lang="nb-NO" dirty="0" smtClean="0"/>
              <a:t>Vil gi ekstraopplysninger hvis vi forventer én spesifikk Lewis-struktur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081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Lewis-strukturer og formell ladning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Oppfølgingsspørsmål: Vi </a:t>
            </a:r>
            <a:r>
              <a:rPr lang="nb-NO" dirty="0"/>
              <a:t>har vel i grunn lært at det ikke vil være to dobbeltbindinger ved siden av hverandre, eller husker jeg feil</a:t>
            </a:r>
            <a:r>
              <a:rPr lang="nb-NO" dirty="0" smtClean="0"/>
              <a:t>?</a:t>
            </a:r>
          </a:p>
          <a:p>
            <a:endParaRPr lang="nb-NO" dirty="0"/>
          </a:p>
          <a:p>
            <a:r>
              <a:rPr lang="nb-NO" dirty="0" smtClean="0"/>
              <a:t>Svar:</a:t>
            </a:r>
            <a:r>
              <a:rPr lang="nb-NO" dirty="0" smtClean="0">
                <a:solidFill>
                  <a:srgbClr val="FF0000"/>
                </a:solidFill>
              </a:rPr>
              <a:t> Hvis man har to dobbeltbindinger vil ikke disse være ved siden av hverandre. Betyr ikke at man ikke kan ha to dobbeltbindinger på samme atom.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28" y="4645580"/>
            <a:ext cx="37338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57" y="4012708"/>
            <a:ext cx="4157534" cy="227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Navngiving av organiske forb.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øving 12 </a:t>
            </a:r>
            <a:r>
              <a:rPr lang="nb-NO" dirty="0" err="1"/>
              <a:t>oppg</a:t>
            </a:r>
            <a:r>
              <a:rPr lang="nb-NO" dirty="0"/>
              <a:t> 3 skal </a:t>
            </a:r>
            <a:r>
              <a:rPr lang="nb-NO" dirty="0" err="1"/>
              <a:t>ein</a:t>
            </a:r>
            <a:r>
              <a:rPr lang="nb-NO" dirty="0"/>
              <a:t> tegne strukturen til 4-metyl-2-propylheksansyre. Lengste karbonrekka her er 8 karbon, </a:t>
            </a:r>
            <a:r>
              <a:rPr lang="nb-NO" dirty="0" err="1"/>
              <a:t>korfor</a:t>
            </a:r>
            <a:r>
              <a:rPr lang="nb-NO" dirty="0"/>
              <a:t> </a:t>
            </a:r>
            <a:r>
              <a:rPr lang="nb-NO" dirty="0" err="1"/>
              <a:t>heiter</a:t>
            </a:r>
            <a:r>
              <a:rPr lang="nb-NO" dirty="0"/>
              <a:t> </a:t>
            </a:r>
            <a:r>
              <a:rPr lang="nb-NO" dirty="0" err="1"/>
              <a:t>ikkje</a:t>
            </a:r>
            <a:r>
              <a:rPr lang="nb-NO" dirty="0"/>
              <a:t> det </a:t>
            </a:r>
            <a:r>
              <a:rPr lang="nb-NO" dirty="0" err="1"/>
              <a:t>noke</a:t>
            </a:r>
            <a:r>
              <a:rPr lang="nb-NO" dirty="0"/>
              <a:t> </a:t>
            </a:r>
            <a:r>
              <a:rPr lang="nb-NO" dirty="0" err="1"/>
              <a:t>lignande</a:t>
            </a:r>
            <a:r>
              <a:rPr lang="nb-NO" dirty="0"/>
              <a:t> av 5-karboksylsyre-3-metyloktan (</a:t>
            </a:r>
            <a:r>
              <a:rPr lang="nb-NO" dirty="0" err="1"/>
              <a:t>ish</a:t>
            </a:r>
            <a:r>
              <a:rPr lang="nb-NO" dirty="0"/>
              <a:t>)? 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Svar: </a:t>
            </a:r>
            <a:r>
              <a:rPr lang="nb-NO" dirty="0" smtClean="0">
                <a:solidFill>
                  <a:srgbClr val="FF0000"/>
                </a:solidFill>
              </a:rPr>
              <a:t>Siden det er en karboksylsyre så </a:t>
            </a:r>
            <a:r>
              <a:rPr lang="nb-NO" dirty="0" smtClean="0">
                <a:solidFill>
                  <a:srgbClr val="FF0000"/>
                </a:solidFill>
              </a:rPr>
              <a:t>må forbindelsen navngis </a:t>
            </a:r>
            <a:r>
              <a:rPr lang="nb-NO" dirty="0" smtClean="0">
                <a:solidFill>
                  <a:srgbClr val="FF0000"/>
                </a:solidFill>
              </a:rPr>
              <a:t>basert på den lengste karbonrekka </a:t>
            </a:r>
            <a:r>
              <a:rPr lang="nb-NO" u="sng" dirty="0" smtClean="0">
                <a:solidFill>
                  <a:srgbClr val="FF0000"/>
                </a:solidFill>
              </a:rPr>
              <a:t>som inneholder syre-gruppa</a:t>
            </a:r>
            <a:r>
              <a:rPr lang="nb-NO" dirty="0" smtClean="0">
                <a:solidFill>
                  <a:srgbClr val="FF0000"/>
                </a:solidFill>
              </a:rPr>
              <a:t>.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5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Office-tema</vt:lpstr>
      <vt:lpstr>Spørretime TMT4110 – Vår 2015</vt:lpstr>
      <vt:lpstr>Likevekt gasser, partialtrykk</vt:lpstr>
      <vt:lpstr>Gibbs fri energi ved likevekt</vt:lpstr>
      <vt:lpstr>Elektrokjemi</vt:lpstr>
      <vt:lpstr>Lewis-strukturer og formell ladning</vt:lpstr>
      <vt:lpstr>Lewis-strukturer og formell ladning</vt:lpstr>
      <vt:lpstr>Lewis-strukturer og formell ladning</vt:lpstr>
      <vt:lpstr>Lewis-strukturer og formell ladning</vt:lpstr>
      <vt:lpstr>Navngiving av organiske forb.</vt:lpstr>
      <vt:lpstr>For øvrig:</vt:lpstr>
    </vt:vector>
  </TitlesOfParts>
  <Company>NTNU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Malin Sletnes</cp:lastModifiedBy>
  <cp:revision>122</cp:revision>
  <dcterms:created xsi:type="dcterms:W3CDTF">2013-06-10T16:56:09Z</dcterms:created>
  <dcterms:modified xsi:type="dcterms:W3CDTF">2015-05-12T08:17:02Z</dcterms:modified>
</cp:coreProperties>
</file>