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ob Gassauer" initials="JG" lastIdx="2" clrIdx="0">
    <p:extLst>
      <p:ext uri="{19B8F6BF-5375-455C-9EA6-DF929625EA0E}">
        <p15:presenceInfo xmlns:p15="http://schemas.microsoft.com/office/powerpoint/2012/main" userId="406230221b8227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A3CC7-2A92-429F-93DC-CF5B93DAC91A}" v="207" dt="2021-05-21T15:41:55.909"/>
    <p1510:client id="{CD273DE8-D6DB-4C70-84DB-69A2702B3DB1}" v="8" dt="2021-05-21T12:48:10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71EB5-EC26-40F0-886E-04E583257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6F371C-BA7B-4D96-BAB7-3BB40D15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64DF54-A7FA-4A0A-B019-C02A5606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55F591-0054-46F2-ADC3-BF25D063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36A11-4472-4538-B886-F1D9D2C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73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BFD83-98E2-4DAA-933C-A2ED0946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ED95C2-3C95-48BC-A09C-A603CC6E4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0F770-19A5-4F05-BF39-45B961A2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1FA05-4AC3-41D8-A639-EF28A0B9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930BB-B902-4DB1-8A81-A177F53F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561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B8079F-C015-4BCB-B946-83DFDBE8B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7E614B-660B-4F94-B5A7-2EB007A1E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7C94A-19E3-474D-AEB5-067946B2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D75EC-FF12-4F7E-868B-8085BD08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E67549-C63A-4B1E-9016-3BCD4C3E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73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27ACE-7E51-4978-A4D3-4DC5E60C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01924-0D0F-4DA4-9DE2-8339606C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051AD-606D-4FA7-A023-5AC1C3C0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DEE07-E25B-4F49-8931-70691925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FF5CB-FC9B-49E6-9E51-E2E996E9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900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AA40E-C44B-436D-B9CA-B437F225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32077C-2EE7-4185-9871-ED45A33D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C9CA75-C452-4F1F-9954-A78E4E16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EFED3-553A-46BE-889E-8F35AAB1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4A04D-5A2A-4198-8315-3143C372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638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5E977-60D6-4863-A8F1-042021BA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6DD8B-9802-4378-BF03-11825FDD2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1E3D6E-19ED-4AE4-AFE2-6E31CC8F7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7A838-8710-4173-84A5-C1884C65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F333B7-7CA1-4B37-A173-D697882C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CB5298-5F50-4A81-A3E4-EA2B359C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70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976B5-23AC-4667-88A3-202ED36F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8349E5-109E-403A-A9BA-70C0E1E0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548BAF-C492-4631-9336-8EEAB2EC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B603CE-357E-4A44-965C-E147FD8A1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D8315F-A260-4D8D-812E-A62496D93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9DA48-9DF8-4121-B9F5-3E195464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85CED6-921E-4B5C-BCC4-C732464D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033D01-A7AD-4741-8841-2AF9A9AC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7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22922-2046-40E5-BB90-7AD4501E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96228D-414A-450B-BCA2-94E49864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75BE67-01B8-4860-AA57-B36EF33D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0795A6-D173-411C-9338-935EE61D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010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873AC1-607B-4E1B-B27B-9D601BDE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FF18E7-5D5C-48AB-BC27-4CC9509B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73BD8B-73A9-44CD-9588-7AED45CA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9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64D45-01AD-4165-9122-38A78A50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F0463-8E41-41A6-9862-AC87A472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06D4B1-8AB1-4C42-B695-D157A50AB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1E6125-1B2C-4F35-9E2F-6E430229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37BD5D-ADDF-4062-938E-D249A38B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295736-CA34-48FC-9E47-D339C30A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62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29E45-DEC3-4CE2-A134-167604BF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723C19-EB05-4BF9-ADC8-48FF1DEAD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F526D6-98B5-45F7-BF1A-E5433413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84D6C6-3CA8-441C-A6AE-EC67E0D8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D7434-6CE1-4DC0-8576-9E5671A1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E2A9C6-7A1D-4B47-88CC-A6AAD353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7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A1A947-D881-4C8A-92AD-8C3BF494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6BB3-8096-4FB9-AE8A-DD891098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54554-E755-4F50-B99E-1FF94C79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F739-70E3-4719-9EB9-8FF253D3E2D6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83C4F-65C6-4AEB-9DA2-139B922FB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D42C1-81EB-4777-AE53-14E670F46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ECAD-93B8-4456-8412-96427C9DD1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60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3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8.xml"/><Relationship Id="rId5" Type="http://schemas.openxmlformats.org/officeDocument/2006/relationships/image" Target="../media/image5.svg"/><Relationship Id="rId15" Type="http://schemas.openxmlformats.org/officeDocument/2006/relationships/slide" Target="slide1.xml"/><Relationship Id="rId10" Type="http://schemas.openxmlformats.org/officeDocument/2006/relationships/slide" Target="slide6.xml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.jpg"/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5.xml"/><Relationship Id="rId5" Type="http://schemas.openxmlformats.org/officeDocument/2006/relationships/image" Target="../media/image11.svg"/><Relationship Id="rId10" Type="http://schemas.openxmlformats.org/officeDocument/2006/relationships/slide" Target="slide4.xml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3.svg"/><Relationship Id="rId7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3.svg"/><Relationship Id="rId7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3.svg"/><Relationship Id="rId7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2.png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2.png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35EFC1B-F3DA-4712-878C-E2F070F160A1}"/>
              </a:ext>
            </a:extLst>
          </p:cNvPr>
          <p:cNvSpPr txBox="1"/>
          <p:nvPr/>
        </p:nvSpPr>
        <p:spPr>
          <a:xfrm>
            <a:off x="2789304" y="3565392"/>
            <a:ext cx="258952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Benutzername: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CB8465C-3969-447B-AA00-1E84C4E55088}"/>
              </a:ext>
            </a:extLst>
          </p:cNvPr>
          <p:cNvSpPr txBox="1"/>
          <p:nvPr/>
        </p:nvSpPr>
        <p:spPr>
          <a:xfrm>
            <a:off x="2789304" y="4478831"/>
            <a:ext cx="258952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Passwort: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8522C7-CDCF-4F78-8779-EA33C6BD07F7}"/>
              </a:ext>
            </a:extLst>
          </p:cNvPr>
          <p:cNvSpPr/>
          <p:nvPr/>
        </p:nvSpPr>
        <p:spPr>
          <a:xfrm>
            <a:off x="-130629" y="-184417"/>
            <a:ext cx="12563395" cy="7530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F3350A-D3D8-414C-997B-8949451790B1}"/>
              </a:ext>
            </a:extLst>
          </p:cNvPr>
          <p:cNvSpPr txBox="1"/>
          <p:nvPr/>
        </p:nvSpPr>
        <p:spPr>
          <a:xfrm>
            <a:off x="199784" y="99325"/>
            <a:ext cx="258952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Startbildschirm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E44C8F-3ECA-4A7A-8C75-AEBBD7B06551}"/>
              </a:ext>
            </a:extLst>
          </p:cNvPr>
          <p:cNvSpPr txBox="1"/>
          <p:nvPr/>
        </p:nvSpPr>
        <p:spPr>
          <a:xfrm>
            <a:off x="5472314" y="3565392"/>
            <a:ext cx="258952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4A0877B-F209-4D4C-8EDE-F4273C41C11B}"/>
              </a:ext>
            </a:extLst>
          </p:cNvPr>
          <p:cNvSpPr txBox="1"/>
          <p:nvPr/>
        </p:nvSpPr>
        <p:spPr>
          <a:xfrm>
            <a:off x="5472314" y="4478831"/>
            <a:ext cx="258952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35F7D5-E96D-4460-B996-5C5501B56000}"/>
              </a:ext>
            </a:extLst>
          </p:cNvPr>
          <p:cNvSpPr txBox="1"/>
          <p:nvPr/>
        </p:nvSpPr>
        <p:spPr>
          <a:xfrm>
            <a:off x="9402696" y="4478831"/>
            <a:ext cx="7107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Login</a:t>
            </a:r>
          </a:p>
        </p:txBody>
      </p:sp>
      <p:sp>
        <p:nvSpPr>
          <p:cNvPr id="17" name="Rechteck 16">
            <a:hlinkClick r:id="rId2" action="ppaction://hlinksldjump"/>
            <a:extLst>
              <a:ext uri="{FF2B5EF4-FFF2-40B4-BE49-F238E27FC236}">
                <a16:creationId xmlns:a16="http://schemas.microsoft.com/office/drawing/2014/main" id="{448DE73E-B59D-4752-BBDD-27B83D82BD8A}"/>
              </a:ext>
            </a:extLst>
          </p:cNvPr>
          <p:cNvSpPr/>
          <p:nvPr/>
        </p:nvSpPr>
        <p:spPr>
          <a:xfrm>
            <a:off x="9274629" y="4364531"/>
            <a:ext cx="1052712" cy="630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35B327-387E-44ED-84A0-88432CEB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60" y="1230874"/>
            <a:ext cx="1208975" cy="1208975"/>
          </a:xfrm>
          <a:prstGeom prst="rect">
            <a:avLst/>
          </a:prstGeom>
        </p:spPr>
      </p:pic>
      <p:sp>
        <p:nvSpPr>
          <p:cNvPr id="16" name="Textfeld 12">
            <a:extLst>
              <a:ext uri="{FF2B5EF4-FFF2-40B4-BE49-F238E27FC236}">
                <a16:creationId xmlns:a16="http://schemas.microsoft.com/office/drawing/2014/main" id="{B1E46C7C-AC3C-48E4-B862-2FD1A4C43613}"/>
              </a:ext>
            </a:extLst>
          </p:cNvPr>
          <p:cNvSpPr txBox="1"/>
          <p:nvPr/>
        </p:nvSpPr>
        <p:spPr>
          <a:xfrm>
            <a:off x="3762464" y="1573752"/>
            <a:ext cx="540444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Pflegeheim an der Sonne</a:t>
            </a:r>
          </a:p>
        </p:txBody>
      </p:sp>
    </p:spTree>
    <p:extLst>
      <p:ext uri="{BB962C8B-B14F-4D97-AF65-F5344CB8AC3E}">
        <p14:creationId xmlns:p14="http://schemas.microsoft.com/office/powerpoint/2010/main" val="88058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8522C7-CDCF-4F78-8779-EA33C6BD07F7}"/>
              </a:ext>
            </a:extLst>
          </p:cNvPr>
          <p:cNvSpPr/>
          <p:nvPr/>
        </p:nvSpPr>
        <p:spPr>
          <a:xfrm>
            <a:off x="-130629" y="-184417"/>
            <a:ext cx="12563395" cy="7530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F3350A-D3D8-414C-997B-8949451790B1}"/>
              </a:ext>
            </a:extLst>
          </p:cNvPr>
          <p:cNvSpPr txBox="1"/>
          <p:nvPr/>
        </p:nvSpPr>
        <p:spPr>
          <a:xfrm>
            <a:off x="199784" y="99325"/>
            <a:ext cx="258952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981EF6-076C-43B1-8588-F7134A1297CC}"/>
              </a:ext>
            </a:extLst>
          </p:cNvPr>
          <p:cNvSpPr txBox="1"/>
          <p:nvPr/>
        </p:nvSpPr>
        <p:spPr>
          <a:xfrm>
            <a:off x="3762464" y="1573752"/>
            <a:ext cx="540444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Pflegeheim an der Sonne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FD2A79B-57BE-48F2-9F16-4767910016C0}"/>
              </a:ext>
            </a:extLst>
          </p:cNvPr>
          <p:cNvSpPr txBox="1"/>
          <p:nvPr/>
        </p:nvSpPr>
        <p:spPr>
          <a:xfrm>
            <a:off x="1569466" y="4761028"/>
            <a:ext cx="174043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    Schichtplan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7AA7860-4405-4067-8EB0-9812235C1903}"/>
              </a:ext>
            </a:extLst>
          </p:cNvPr>
          <p:cNvSpPr txBox="1"/>
          <p:nvPr/>
        </p:nvSpPr>
        <p:spPr>
          <a:xfrm>
            <a:off x="4203168" y="4761028"/>
            <a:ext cx="174043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Schichtübergabe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7A561AB-B5B8-4E98-8730-03CD77A69478}"/>
              </a:ext>
            </a:extLst>
          </p:cNvPr>
          <p:cNvSpPr txBox="1"/>
          <p:nvPr/>
        </p:nvSpPr>
        <p:spPr>
          <a:xfrm>
            <a:off x="6836870" y="4761028"/>
            <a:ext cx="174043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Bewohnerdaten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989024D-89AA-43BE-BF14-7259BAD7D4C5}"/>
              </a:ext>
            </a:extLst>
          </p:cNvPr>
          <p:cNvSpPr txBox="1"/>
          <p:nvPr/>
        </p:nvSpPr>
        <p:spPr>
          <a:xfrm>
            <a:off x="9470572" y="4761028"/>
            <a:ext cx="174043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Messenger</a:t>
            </a:r>
          </a:p>
        </p:txBody>
      </p:sp>
      <p:pic>
        <p:nvPicPr>
          <p:cNvPr id="11" name="Grafik 10" descr="Monatskalender mit einfarbiger Füllung">
            <a:extLst>
              <a:ext uri="{FF2B5EF4-FFF2-40B4-BE49-F238E27FC236}">
                <a16:creationId xmlns:a16="http://schemas.microsoft.com/office/drawing/2014/main" id="{9CB76387-10A4-4D7F-AE03-B3C44415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483" y="3624943"/>
            <a:ext cx="914400" cy="914400"/>
          </a:xfrm>
          <a:prstGeom prst="rect">
            <a:avLst/>
          </a:prstGeom>
        </p:spPr>
      </p:pic>
      <p:pic>
        <p:nvPicPr>
          <p:cNvPr id="18" name="Grafik 17" descr="Fahrrad mit Personen mit einfarbiger Füllung">
            <a:extLst>
              <a:ext uri="{FF2B5EF4-FFF2-40B4-BE49-F238E27FC236}">
                <a16:creationId xmlns:a16="http://schemas.microsoft.com/office/drawing/2014/main" id="{6BAE04F0-90DD-44DA-8BBC-6ABBC8D75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6185" y="3624943"/>
            <a:ext cx="914400" cy="914400"/>
          </a:xfrm>
          <a:prstGeom prst="rect">
            <a:avLst/>
          </a:prstGeom>
        </p:spPr>
      </p:pic>
      <p:pic>
        <p:nvPicPr>
          <p:cNvPr id="20" name="Grafik 19" descr="Universeller Zugriff mit einfarbiger Füllung">
            <a:extLst>
              <a:ext uri="{FF2B5EF4-FFF2-40B4-BE49-F238E27FC236}">
                <a16:creationId xmlns:a16="http://schemas.microsoft.com/office/drawing/2014/main" id="{A56B9839-F61C-4C52-AC65-415EBDB684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9887" y="3624943"/>
            <a:ext cx="914400" cy="914400"/>
          </a:xfrm>
          <a:prstGeom prst="rect">
            <a:avLst/>
          </a:prstGeom>
        </p:spPr>
      </p:pic>
      <p:pic>
        <p:nvPicPr>
          <p:cNvPr id="22" name="Grafik 21" descr="Chatblase mit einfarbiger Füllung">
            <a:extLst>
              <a:ext uri="{FF2B5EF4-FFF2-40B4-BE49-F238E27FC236}">
                <a16:creationId xmlns:a16="http://schemas.microsoft.com/office/drawing/2014/main" id="{058405AE-E3CE-454D-BC75-1F2278455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9130" y="3624943"/>
            <a:ext cx="914400" cy="914400"/>
          </a:xfrm>
          <a:prstGeom prst="rect">
            <a:avLst/>
          </a:prstGeom>
        </p:spPr>
      </p:pic>
      <p:sp>
        <p:nvSpPr>
          <p:cNvPr id="23" name="Rechteck 22">
            <a:hlinkClick r:id="rId10" action="ppaction://hlinksldjump"/>
            <a:extLst>
              <a:ext uri="{FF2B5EF4-FFF2-40B4-BE49-F238E27FC236}">
                <a16:creationId xmlns:a16="http://schemas.microsoft.com/office/drawing/2014/main" id="{0823BDBD-D3B7-4263-A4CF-3182DACE5811}"/>
              </a:ext>
            </a:extLst>
          </p:cNvPr>
          <p:cNvSpPr/>
          <p:nvPr/>
        </p:nvSpPr>
        <p:spPr>
          <a:xfrm>
            <a:off x="1695610" y="3624943"/>
            <a:ext cx="1465732" cy="150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hlinkClick r:id="rId11" action="ppaction://hlinksldjump"/>
            <a:extLst>
              <a:ext uri="{FF2B5EF4-FFF2-40B4-BE49-F238E27FC236}">
                <a16:creationId xmlns:a16="http://schemas.microsoft.com/office/drawing/2014/main" id="{D27B573E-B6FA-44B7-8A2D-26EEFA03BBE1}"/>
              </a:ext>
            </a:extLst>
          </p:cNvPr>
          <p:cNvSpPr/>
          <p:nvPr/>
        </p:nvSpPr>
        <p:spPr>
          <a:xfrm>
            <a:off x="4229424" y="3624943"/>
            <a:ext cx="1641178" cy="150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hlinkClick r:id="rId12" action="ppaction://hlinksldjump"/>
            <a:extLst>
              <a:ext uri="{FF2B5EF4-FFF2-40B4-BE49-F238E27FC236}">
                <a16:creationId xmlns:a16="http://schemas.microsoft.com/office/drawing/2014/main" id="{0D3B2E75-0862-49AF-ABA2-4CB5B9C0957D}"/>
              </a:ext>
            </a:extLst>
          </p:cNvPr>
          <p:cNvSpPr/>
          <p:nvPr/>
        </p:nvSpPr>
        <p:spPr>
          <a:xfrm>
            <a:off x="6836870" y="3624943"/>
            <a:ext cx="1641178" cy="150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hlinkClick r:id="rId13" action="ppaction://hlinksldjump"/>
            <a:extLst>
              <a:ext uri="{FF2B5EF4-FFF2-40B4-BE49-F238E27FC236}">
                <a16:creationId xmlns:a16="http://schemas.microsoft.com/office/drawing/2014/main" id="{55F42D2F-8683-46A8-8355-25185BA0A0F5}"/>
              </a:ext>
            </a:extLst>
          </p:cNvPr>
          <p:cNvSpPr/>
          <p:nvPr/>
        </p:nvSpPr>
        <p:spPr>
          <a:xfrm>
            <a:off x="9319773" y="3624942"/>
            <a:ext cx="1513114" cy="150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E4DD8F-40A0-44DA-8B0A-73F74DD552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60" y="1230874"/>
            <a:ext cx="1208975" cy="120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EA0228-7761-4C63-91A8-8195A9D6FF58}"/>
              </a:ext>
            </a:extLst>
          </p:cNvPr>
          <p:cNvSpPr txBox="1"/>
          <p:nvPr/>
        </p:nvSpPr>
        <p:spPr>
          <a:xfrm>
            <a:off x="11077816" y="993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Out</a:t>
            </a:r>
            <a:endParaRPr lang="de-DE"/>
          </a:p>
        </p:txBody>
      </p:sp>
      <p:sp>
        <p:nvSpPr>
          <p:cNvPr id="5" name="Rectangle 4">
            <a:hlinkClick r:id="rId15" action="ppaction://hlinksldjump"/>
            <a:extLst>
              <a:ext uri="{FF2B5EF4-FFF2-40B4-BE49-F238E27FC236}">
                <a16:creationId xmlns:a16="http://schemas.microsoft.com/office/drawing/2014/main" id="{2DEB221D-8829-40F5-92BB-F0CBAA6E0214}"/>
              </a:ext>
            </a:extLst>
          </p:cNvPr>
          <p:cNvSpPr/>
          <p:nvPr/>
        </p:nvSpPr>
        <p:spPr>
          <a:xfrm>
            <a:off x="11077816" y="99325"/>
            <a:ext cx="914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01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8522C7-CDCF-4F78-8779-EA33C6BD07F7}"/>
              </a:ext>
            </a:extLst>
          </p:cNvPr>
          <p:cNvSpPr/>
          <p:nvPr/>
        </p:nvSpPr>
        <p:spPr>
          <a:xfrm>
            <a:off x="-130629" y="-184417"/>
            <a:ext cx="12563395" cy="7530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F3350A-D3D8-414C-997B-8949451790B1}"/>
              </a:ext>
            </a:extLst>
          </p:cNvPr>
          <p:cNvSpPr txBox="1"/>
          <p:nvPr/>
        </p:nvSpPr>
        <p:spPr>
          <a:xfrm>
            <a:off x="199784" y="99325"/>
            <a:ext cx="258952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Messenger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981EF6-076C-43B1-8588-F7134A1297CC}"/>
              </a:ext>
            </a:extLst>
          </p:cNvPr>
          <p:cNvSpPr txBox="1"/>
          <p:nvPr/>
        </p:nvSpPr>
        <p:spPr>
          <a:xfrm>
            <a:off x="3757492" y="1573753"/>
            <a:ext cx="540444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Pflegeheim an der Sonne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7AA7860-4405-4067-8EB0-9812235C1903}"/>
              </a:ext>
            </a:extLst>
          </p:cNvPr>
          <p:cNvSpPr txBox="1"/>
          <p:nvPr/>
        </p:nvSpPr>
        <p:spPr>
          <a:xfrm>
            <a:off x="4394309" y="4761028"/>
            <a:ext cx="1221760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Bewohner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7A561AB-B5B8-4E98-8730-03CD77A69478}"/>
              </a:ext>
            </a:extLst>
          </p:cNvPr>
          <p:cNvSpPr txBox="1"/>
          <p:nvPr/>
        </p:nvSpPr>
        <p:spPr>
          <a:xfrm>
            <a:off x="6429616" y="4761028"/>
            <a:ext cx="132741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Pflegekräfte</a:t>
            </a:r>
          </a:p>
        </p:txBody>
      </p:sp>
      <p:pic>
        <p:nvPicPr>
          <p:cNvPr id="20" name="Grafik 19" descr="Universeller Zugriff mit einfarbiger Füllung">
            <a:extLst>
              <a:ext uri="{FF2B5EF4-FFF2-40B4-BE49-F238E27FC236}">
                <a16:creationId xmlns:a16="http://schemas.microsoft.com/office/drawing/2014/main" id="{A56B9839-F61C-4C52-AC65-415EBDB68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989" y="3624943"/>
            <a:ext cx="914400" cy="914400"/>
          </a:xfrm>
          <a:prstGeom prst="rect">
            <a:avLst/>
          </a:prstGeom>
        </p:spPr>
      </p:pic>
      <p:pic>
        <p:nvPicPr>
          <p:cNvPr id="4" name="Grafik 3" descr="Pflege mit einfarbiger Füllung">
            <a:extLst>
              <a:ext uri="{FF2B5EF4-FFF2-40B4-BE49-F238E27FC236}">
                <a16:creationId xmlns:a16="http://schemas.microsoft.com/office/drawing/2014/main" id="{3D670AFB-20B4-4B59-9A60-74AB06CC0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124" y="3624943"/>
            <a:ext cx="914400" cy="914400"/>
          </a:xfrm>
          <a:prstGeom prst="rect">
            <a:avLst/>
          </a:prstGeom>
        </p:spPr>
      </p:pic>
      <p:pic>
        <p:nvPicPr>
          <p:cNvPr id="24" name="Grafik 23" descr="Symbol für Hamburger-Menü Silhouette">
            <a:extLst>
              <a:ext uri="{FF2B5EF4-FFF2-40B4-BE49-F238E27FC236}">
                <a16:creationId xmlns:a16="http://schemas.microsoft.com/office/drawing/2014/main" id="{2C725A59-44BD-4077-B646-E6A35C0D4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784" y="681028"/>
            <a:ext cx="584724" cy="584724"/>
          </a:xfrm>
          <a:prstGeom prst="rect">
            <a:avLst/>
          </a:prstGeom>
        </p:spPr>
      </p:pic>
      <p:pic>
        <p:nvPicPr>
          <p:cNvPr id="28" name="Grafik 27" descr="Zurückspulen Silhouette">
            <a:extLst>
              <a:ext uri="{FF2B5EF4-FFF2-40B4-BE49-F238E27FC236}">
                <a16:creationId xmlns:a16="http://schemas.microsoft.com/office/drawing/2014/main" id="{782F6765-83C5-4A0B-9418-DA81770ED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347" y="681028"/>
            <a:ext cx="584724" cy="584724"/>
          </a:xfrm>
          <a:prstGeom prst="rect">
            <a:avLst/>
          </a:prstGeom>
        </p:spPr>
      </p:pic>
      <p:sp>
        <p:nvSpPr>
          <p:cNvPr id="29" name="Rechteck 28">
            <a:hlinkClick r:id="rId10" action="ppaction://hlinksldjump"/>
            <a:extLst>
              <a:ext uri="{FF2B5EF4-FFF2-40B4-BE49-F238E27FC236}">
                <a16:creationId xmlns:a16="http://schemas.microsoft.com/office/drawing/2014/main" id="{2C1ED525-45DB-4B54-A051-6661C9EC7428}"/>
              </a:ext>
            </a:extLst>
          </p:cNvPr>
          <p:cNvSpPr/>
          <p:nvPr/>
        </p:nvSpPr>
        <p:spPr>
          <a:xfrm>
            <a:off x="4215973" y="3624943"/>
            <a:ext cx="1465732" cy="150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hlinkClick r:id="rId11" action="ppaction://hlinksldjump"/>
            <a:extLst>
              <a:ext uri="{FF2B5EF4-FFF2-40B4-BE49-F238E27FC236}">
                <a16:creationId xmlns:a16="http://schemas.microsoft.com/office/drawing/2014/main" id="{59206A72-8E16-4DC4-BB9B-19D25D6D1C93}"/>
              </a:ext>
            </a:extLst>
          </p:cNvPr>
          <p:cNvSpPr/>
          <p:nvPr/>
        </p:nvSpPr>
        <p:spPr>
          <a:xfrm>
            <a:off x="6360458" y="3624943"/>
            <a:ext cx="1465732" cy="150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26B966E-3EF0-4589-A7E5-C216F1CFBF14}"/>
              </a:ext>
            </a:extLst>
          </p:cNvPr>
          <p:cNvSpPr/>
          <p:nvPr/>
        </p:nvSpPr>
        <p:spPr>
          <a:xfrm>
            <a:off x="942574" y="752399"/>
            <a:ext cx="478972" cy="48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hlinkClick r:id="rId12" action="ppaction://hlinksldjump"/>
            <a:extLst>
              <a:ext uri="{FF2B5EF4-FFF2-40B4-BE49-F238E27FC236}">
                <a16:creationId xmlns:a16="http://schemas.microsoft.com/office/drawing/2014/main" id="{26ADD85C-27AC-4B4E-9E62-22C47FC3FF60}"/>
              </a:ext>
            </a:extLst>
          </p:cNvPr>
          <p:cNvSpPr/>
          <p:nvPr/>
        </p:nvSpPr>
        <p:spPr>
          <a:xfrm>
            <a:off x="252660" y="752399"/>
            <a:ext cx="478972" cy="48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16E603-2B01-48D5-A480-47DF82AAF3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60" y="1230874"/>
            <a:ext cx="1208975" cy="1208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11D8F7-4A1E-49F4-9101-5A01050CEDD5}"/>
              </a:ext>
            </a:extLst>
          </p:cNvPr>
          <p:cNvSpPr txBox="1"/>
          <p:nvPr/>
        </p:nvSpPr>
        <p:spPr>
          <a:xfrm>
            <a:off x="11095891" y="99325"/>
            <a:ext cx="95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Out</a:t>
            </a:r>
            <a:endParaRPr lang="de-DE"/>
          </a:p>
        </p:txBody>
      </p:sp>
      <p:sp>
        <p:nvSpPr>
          <p:cNvPr id="18" name="Rectangle 17">
            <a:hlinkClick r:id="rId14" action="ppaction://hlinksldjump"/>
            <a:extLst>
              <a:ext uri="{FF2B5EF4-FFF2-40B4-BE49-F238E27FC236}">
                <a16:creationId xmlns:a16="http://schemas.microsoft.com/office/drawing/2014/main" id="{8FC2BCD4-98A0-4BAB-BADB-4D7F081D5DAD}"/>
              </a:ext>
            </a:extLst>
          </p:cNvPr>
          <p:cNvSpPr/>
          <p:nvPr/>
        </p:nvSpPr>
        <p:spPr>
          <a:xfrm>
            <a:off x="11077816" y="99325"/>
            <a:ext cx="914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34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8522C7-CDCF-4F78-8779-EA33C6BD07F7}"/>
              </a:ext>
            </a:extLst>
          </p:cNvPr>
          <p:cNvSpPr/>
          <p:nvPr/>
        </p:nvSpPr>
        <p:spPr>
          <a:xfrm>
            <a:off x="-130629" y="-184417"/>
            <a:ext cx="12563395" cy="7530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F3350A-D3D8-414C-997B-8949451790B1}"/>
              </a:ext>
            </a:extLst>
          </p:cNvPr>
          <p:cNvSpPr txBox="1"/>
          <p:nvPr/>
        </p:nvSpPr>
        <p:spPr>
          <a:xfrm>
            <a:off x="199784" y="99325"/>
            <a:ext cx="258952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/>
              <a:t>Messenger Bewohner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981EF6-076C-43B1-8588-F7134A1297CC}"/>
              </a:ext>
            </a:extLst>
          </p:cNvPr>
          <p:cNvSpPr txBox="1"/>
          <p:nvPr/>
        </p:nvSpPr>
        <p:spPr>
          <a:xfrm>
            <a:off x="3757492" y="1573753"/>
            <a:ext cx="540444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Pflegeheim an der Sonne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A1562007-F7A1-4794-86EB-8AB0EE3A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04241"/>
              </p:ext>
            </p:extLst>
          </p:nvPr>
        </p:nvGraphicFramePr>
        <p:xfrm>
          <a:off x="0" y="2556150"/>
          <a:ext cx="12192000" cy="4301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9277">
                  <a:extLst>
                    <a:ext uri="{9D8B030D-6E8A-4147-A177-3AD203B41FA5}">
                      <a16:colId xmlns:a16="http://schemas.microsoft.com/office/drawing/2014/main" val="1896451364"/>
                    </a:ext>
                  </a:extLst>
                </a:gridCol>
                <a:gridCol w="9402723">
                  <a:extLst>
                    <a:ext uri="{9D8B030D-6E8A-4147-A177-3AD203B41FA5}">
                      <a16:colId xmlns:a16="http://schemas.microsoft.com/office/drawing/2014/main" val="581504855"/>
                    </a:ext>
                  </a:extLst>
                </a:gridCol>
              </a:tblGrid>
              <a:tr h="477983">
                <a:tc>
                  <a:txBody>
                    <a:bodyPr/>
                    <a:lstStyle/>
                    <a:p>
                      <a:r>
                        <a:rPr lang="de-DE" dirty="0"/>
                        <a:t>Lisa Lehmann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Du: Ich komme gleich!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89685"/>
                  </a:ext>
                </a:extLst>
              </a:tr>
              <a:tr h="477983">
                <a:tc>
                  <a:txBody>
                    <a:bodyPr/>
                    <a:lstStyle/>
                    <a:p>
                      <a:r>
                        <a:rPr lang="de-DE" dirty="0"/>
                        <a:t>Sabine Meier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Sabine: Ich hätte gern noch eine Tasse Tee.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69089"/>
                  </a:ext>
                </a:extLst>
              </a:tr>
              <a:tr h="477983">
                <a:tc>
                  <a:txBody>
                    <a:bodyPr/>
                    <a:lstStyle/>
                    <a:p>
                      <a:r>
                        <a:rPr lang="de-DE" dirty="0"/>
                        <a:t>Swen Weißmutter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10068"/>
                  </a:ext>
                </a:extLst>
              </a:tr>
              <a:tr h="477983">
                <a:tc>
                  <a:txBody>
                    <a:bodyPr/>
                    <a:lstStyle/>
                    <a:p>
                      <a:r>
                        <a:rPr lang="de-DE" dirty="0"/>
                        <a:t>Eric Friedmann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96077"/>
                  </a:ext>
                </a:extLst>
              </a:tr>
              <a:tr h="477983">
                <a:tc>
                  <a:txBody>
                    <a:bodyPr/>
                    <a:lstStyle/>
                    <a:p>
                      <a:r>
                        <a:rPr lang="de-DE" dirty="0"/>
                        <a:t>Nicole </a:t>
                      </a:r>
                      <a:r>
                        <a:rPr lang="de-DE" dirty="0" err="1"/>
                        <a:t>Kaestner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53551"/>
                  </a:ext>
                </a:extLst>
              </a:tr>
              <a:tr h="477983">
                <a:tc>
                  <a:txBody>
                    <a:bodyPr/>
                    <a:lstStyle/>
                    <a:p>
                      <a:r>
                        <a:rPr lang="de-DE" dirty="0"/>
                        <a:t>Sabrina Löwe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36340"/>
                  </a:ext>
                </a:extLst>
              </a:tr>
              <a:tr h="477983">
                <a:tc>
                  <a:txBody>
                    <a:bodyPr/>
                    <a:lstStyle/>
                    <a:p>
                      <a:r>
                        <a:rPr lang="de-DE" dirty="0"/>
                        <a:t>Frank Fuchs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25514"/>
                  </a:ext>
                </a:extLst>
              </a:tr>
              <a:tr h="477983">
                <a:tc>
                  <a:txBody>
                    <a:bodyPr/>
                    <a:lstStyle/>
                    <a:p>
                      <a:r>
                        <a:rPr lang="de-DE" dirty="0"/>
                        <a:t>Katrina Freund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31663"/>
                  </a:ext>
                </a:extLst>
              </a:tr>
              <a:tr h="477983">
                <a:tc>
                  <a:txBody>
                    <a:bodyPr/>
                    <a:lstStyle/>
                    <a:p>
                      <a:r>
                        <a:rPr lang="de-DE" dirty="0"/>
                        <a:t>Vanessa Herzog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9165"/>
                  </a:ext>
                </a:extLst>
              </a:tr>
            </a:tbl>
          </a:graphicData>
        </a:graphic>
      </p:graphicFrame>
      <p:pic>
        <p:nvPicPr>
          <p:cNvPr id="12" name="Grafik 11" descr="Symbol für Hamburger-Menü Silhouette">
            <a:extLst>
              <a:ext uri="{FF2B5EF4-FFF2-40B4-BE49-F238E27FC236}">
                <a16:creationId xmlns:a16="http://schemas.microsoft.com/office/drawing/2014/main" id="{E5DC31A1-19AD-4A15-85F1-B5676921E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84" y="681028"/>
            <a:ext cx="584724" cy="584724"/>
          </a:xfrm>
          <a:prstGeom prst="rect">
            <a:avLst/>
          </a:prstGeom>
        </p:spPr>
      </p:pic>
      <p:pic>
        <p:nvPicPr>
          <p:cNvPr id="14" name="Grafik 13" descr="Zurückspulen Silhouette">
            <a:extLst>
              <a:ext uri="{FF2B5EF4-FFF2-40B4-BE49-F238E27FC236}">
                <a16:creationId xmlns:a16="http://schemas.microsoft.com/office/drawing/2014/main" id="{CBCF311E-03FE-4C74-A7B2-070BA3CC6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47" y="681028"/>
            <a:ext cx="584724" cy="584724"/>
          </a:xfrm>
          <a:prstGeom prst="rect">
            <a:avLst/>
          </a:prstGeom>
        </p:spPr>
      </p:pic>
      <p:sp>
        <p:nvSpPr>
          <p:cNvPr id="16" name="Rechteck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1B3D00-B1A6-4209-85A7-DD0CEBE36C2E}"/>
              </a:ext>
            </a:extLst>
          </p:cNvPr>
          <p:cNvSpPr/>
          <p:nvPr/>
        </p:nvSpPr>
        <p:spPr>
          <a:xfrm>
            <a:off x="942574" y="752399"/>
            <a:ext cx="478972" cy="48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hlinkClick r:id="rId6" action="ppaction://hlinksldjump"/>
            <a:extLst>
              <a:ext uri="{FF2B5EF4-FFF2-40B4-BE49-F238E27FC236}">
                <a16:creationId xmlns:a16="http://schemas.microsoft.com/office/drawing/2014/main" id="{3FD341A7-57BE-437D-98C8-A38803FA3C4C}"/>
              </a:ext>
            </a:extLst>
          </p:cNvPr>
          <p:cNvSpPr/>
          <p:nvPr/>
        </p:nvSpPr>
        <p:spPr>
          <a:xfrm>
            <a:off x="252660" y="752399"/>
            <a:ext cx="478972" cy="48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7DB615-FE14-4209-B06D-F58285A64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60" y="1230874"/>
            <a:ext cx="1208975" cy="1208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56C2DA-895D-44FD-A03D-2B3F7BDF33F0}"/>
              </a:ext>
            </a:extLst>
          </p:cNvPr>
          <p:cNvSpPr txBox="1"/>
          <p:nvPr/>
        </p:nvSpPr>
        <p:spPr>
          <a:xfrm>
            <a:off x="11095891" y="99325"/>
            <a:ext cx="95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Out</a:t>
            </a:r>
            <a:endParaRPr lang="de-DE"/>
          </a:p>
        </p:txBody>
      </p:sp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D30272FE-30C8-41C9-BA23-DE6C54BF294D}"/>
              </a:ext>
            </a:extLst>
          </p:cNvPr>
          <p:cNvSpPr/>
          <p:nvPr/>
        </p:nvSpPr>
        <p:spPr>
          <a:xfrm>
            <a:off x="11077816" y="99325"/>
            <a:ext cx="914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40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8522C7-CDCF-4F78-8779-EA33C6BD07F7}"/>
              </a:ext>
            </a:extLst>
          </p:cNvPr>
          <p:cNvSpPr/>
          <p:nvPr/>
        </p:nvSpPr>
        <p:spPr>
          <a:xfrm>
            <a:off x="-130629" y="-184417"/>
            <a:ext cx="12563395" cy="7530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F3350A-D3D8-414C-997B-8949451790B1}"/>
              </a:ext>
            </a:extLst>
          </p:cNvPr>
          <p:cNvSpPr txBox="1"/>
          <p:nvPr/>
        </p:nvSpPr>
        <p:spPr>
          <a:xfrm>
            <a:off x="199784" y="99325"/>
            <a:ext cx="258952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Messenger-Pflegekraft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981EF6-076C-43B1-8588-F7134A1297CC}"/>
              </a:ext>
            </a:extLst>
          </p:cNvPr>
          <p:cNvSpPr txBox="1"/>
          <p:nvPr/>
        </p:nvSpPr>
        <p:spPr>
          <a:xfrm>
            <a:off x="3757492" y="1573753"/>
            <a:ext cx="540444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Pflegeheim an der Sonne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A1562007-F7A1-4794-86EB-8AB0EE3A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38970"/>
              </p:ext>
            </p:extLst>
          </p:nvPr>
        </p:nvGraphicFramePr>
        <p:xfrm>
          <a:off x="0" y="2556150"/>
          <a:ext cx="12191999" cy="4301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269">
                  <a:extLst>
                    <a:ext uri="{9D8B030D-6E8A-4147-A177-3AD203B41FA5}">
                      <a16:colId xmlns:a16="http://schemas.microsoft.com/office/drawing/2014/main" val="1896451364"/>
                    </a:ext>
                  </a:extLst>
                </a:gridCol>
                <a:gridCol w="9383730">
                  <a:extLst>
                    <a:ext uri="{9D8B030D-6E8A-4147-A177-3AD203B41FA5}">
                      <a16:colId xmlns:a16="http://schemas.microsoft.com/office/drawing/2014/main" val="581504855"/>
                    </a:ext>
                  </a:extLst>
                </a:gridCol>
              </a:tblGrid>
              <a:tr h="483137">
                <a:tc>
                  <a:txBody>
                    <a:bodyPr/>
                    <a:lstStyle/>
                    <a:p>
                      <a:r>
                        <a:rPr lang="de-DE" dirty="0"/>
                        <a:t>Lisa Müller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Du: Könnten wir nächste Woche Schichten tauschen?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89685"/>
                  </a:ext>
                </a:extLst>
              </a:tr>
              <a:tr h="483137">
                <a:tc>
                  <a:txBody>
                    <a:bodyPr/>
                    <a:lstStyle/>
                    <a:p>
                      <a:r>
                        <a:rPr lang="de-DE" dirty="0"/>
                        <a:t>Karin 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69089"/>
                  </a:ext>
                </a:extLst>
              </a:tr>
              <a:tr h="483137">
                <a:tc>
                  <a:txBody>
                    <a:bodyPr/>
                    <a:lstStyle/>
                    <a:p>
                      <a:r>
                        <a:rPr lang="de-DE" dirty="0" err="1"/>
                        <a:t>Troyah</a:t>
                      </a:r>
                      <a:r>
                        <a:rPr lang="de-DE" dirty="0"/>
                        <a:t>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10068"/>
                  </a:ext>
                </a:extLst>
              </a:tr>
              <a:tr h="483137">
                <a:tc>
                  <a:txBody>
                    <a:bodyPr/>
                    <a:lstStyle/>
                    <a:p>
                      <a:r>
                        <a:rPr lang="de-DE" dirty="0"/>
                        <a:t>Josua Klein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96077"/>
                  </a:ext>
                </a:extLst>
              </a:tr>
              <a:tr h="483137">
                <a:tc>
                  <a:txBody>
                    <a:bodyPr/>
                    <a:lstStyle/>
                    <a:p>
                      <a:r>
                        <a:rPr lang="de-DE" dirty="0"/>
                        <a:t>Elisa Kegel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53551"/>
                  </a:ext>
                </a:extLst>
              </a:tr>
              <a:tr h="483137">
                <a:tc>
                  <a:txBody>
                    <a:bodyPr/>
                    <a:lstStyle/>
                    <a:p>
                      <a:r>
                        <a:rPr lang="de-DE" dirty="0"/>
                        <a:t>David </a:t>
                      </a:r>
                      <a:r>
                        <a:rPr lang="de-DE" dirty="0" err="1"/>
                        <a:t>Cant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36340"/>
                  </a:ext>
                </a:extLst>
              </a:tr>
              <a:tr h="483137">
                <a:tc>
                  <a:txBody>
                    <a:bodyPr/>
                    <a:lstStyle/>
                    <a:p>
                      <a:r>
                        <a:rPr lang="de-DE" dirty="0"/>
                        <a:t>Luisa Putsch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25514"/>
                  </a:ext>
                </a:extLst>
              </a:tr>
              <a:tr h="483137">
                <a:tc>
                  <a:txBody>
                    <a:bodyPr/>
                    <a:lstStyle/>
                    <a:p>
                      <a:r>
                        <a:rPr lang="de-DE" dirty="0"/>
                        <a:t>Fynn Wierer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31663"/>
                  </a:ext>
                </a:extLst>
              </a:tr>
              <a:tr h="436755">
                <a:tc>
                  <a:txBody>
                    <a:bodyPr/>
                    <a:lstStyle/>
                    <a:p>
                      <a:r>
                        <a:rPr lang="de-DE" dirty="0"/>
                        <a:t>Melanie 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9165"/>
                  </a:ext>
                </a:extLst>
              </a:tr>
            </a:tbl>
          </a:graphicData>
        </a:graphic>
      </p:graphicFrame>
      <p:pic>
        <p:nvPicPr>
          <p:cNvPr id="8" name="Grafik 7" descr="Symbol für Hamburger-Menü Silhouette">
            <a:extLst>
              <a:ext uri="{FF2B5EF4-FFF2-40B4-BE49-F238E27FC236}">
                <a16:creationId xmlns:a16="http://schemas.microsoft.com/office/drawing/2014/main" id="{0C222289-13AB-4456-8E49-BE803257E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84" y="681028"/>
            <a:ext cx="584724" cy="584724"/>
          </a:xfrm>
          <a:prstGeom prst="rect">
            <a:avLst/>
          </a:prstGeom>
        </p:spPr>
      </p:pic>
      <p:pic>
        <p:nvPicPr>
          <p:cNvPr id="9" name="Grafik 8" descr="Zurückspulen Silhouette">
            <a:extLst>
              <a:ext uri="{FF2B5EF4-FFF2-40B4-BE49-F238E27FC236}">
                <a16:creationId xmlns:a16="http://schemas.microsoft.com/office/drawing/2014/main" id="{6233DF73-4707-4F9A-A5B2-1F46DF5BD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47" y="681028"/>
            <a:ext cx="584724" cy="584724"/>
          </a:xfrm>
          <a:prstGeom prst="rect">
            <a:avLst/>
          </a:prstGeom>
        </p:spPr>
      </p:pic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C9A90353-0B75-47CC-9127-37C942D6039F}"/>
              </a:ext>
            </a:extLst>
          </p:cNvPr>
          <p:cNvSpPr/>
          <p:nvPr/>
        </p:nvSpPr>
        <p:spPr>
          <a:xfrm>
            <a:off x="252660" y="752399"/>
            <a:ext cx="478972" cy="48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972A9A-3126-410B-8891-C4E187F8CB69}"/>
              </a:ext>
            </a:extLst>
          </p:cNvPr>
          <p:cNvSpPr/>
          <p:nvPr/>
        </p:nvSpPr>
        <p:spPr>
          <a:xfrm>
            <a:off x="942574" y="752399"/>
            <a:ext cx="478972" cy="48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E0F903-3F86-407D-8727-B17EBFFD7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60" y="1230874"/>
            <a:ext cx="1208975" cy="1208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AD7288-C118-4CBA-B105-41801DE38A1C}"/>
              </a:ext>
            </a:extLst>
          </p:cNvPr>
          <p:cNvSpPr txBox="1"/>
          <p:nvPr/>
        </p:nvSpPr>
        <p:spPr>
          <a:xfrm>
            <a:off x="11095891" y="99325"/>
            <a:ext cx="95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Out</a:t>
            </a:r>
            <a:endParaRPr lang="de-DE"/>
          </a:p>
        </p:txBody>
      </p:sp>
      <p:sp>
        <p:nvSpPr>
          <p:cNvPr id="17" name="Rectangle 16">
            <a:hlinkClick r:id="rId8" action="ppaction://hlinksldjump"/>
            <a:extLst>
              <a:ext uri="{FF2B5EF4-FFF2-40B4-BE49-F238E27FC236}">
                <a16:creationId xmlns:a16="http://schemas.microsoft.com/office/drawing/2014/main" id="{8AE75C56-1EE2-4AF7-A4FE-9C96D1485EB6}"/>
              </a:ext>
            </a:extLst>
          </p:cNvPr>
          <p:cNvSpPr/>
          <p:nvPr/>
        </p:nvSpPr>
        <p:spPr>
          <a:xfrm>
            <a:off x="11077816" y="99325"/>
            <a:ext cx="914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83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8522C7-CDCF-4F78-8779-EA33C6BD07F7}"/>
              </a:ext>
            </a:extLst>
          </p:cNvPr>
          <p:cNvSpPr/>
          <p:nvPr/>
        </p:nvSpPr>
        <p:spPr>
          <a:xfrm>
            <a:off x="-130629" y="-184417"/>
            <a:ext cx="12563395" cy="7530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F3350A-D3D8-414C-997B-8949451790B1}"/>
              </a:ext>
            </a:extLst>
          </p:cNvPr>
          <p:cNvSpPr txBox="1"/>
          <p:nvPr/>
        </p:nvSpPr>
        <p:spPr>
          <a:xfrm>
            <a:off x="199784" y="99325"/>
            <a:ext cx="258952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Schichtplan</a:t>
            </a:r>
          </a:p>
        </p:txBody>
      </p:sp>
      <p:pic>
        <p:nvPicPr>
          <p:cNvPr id="11" name="Grafik 10" descr="Symbol für Hamburger-Menü Silhouette">
            <a:extLst>
              <a:ext uri="{FF2B5EF4-FFF2-40B4-BE49-F238E27FC236}">
                <a16:creationId xmlns:a16="http://schemas.microsoft.com/office/drawing/2014/main" id="{9F2DB664-5EE0-425B-A72C-CAF294364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84" y="681028"/>
            <a:ext cx="584724" cy="584724"/>
          </a:xfrm>
          <a:prstGeom prst="rect">
            <a:avLst/>
          </a:prstGeom>
        </p:spPr>
      </p:pic>
      <p:pic>
        <p:nvPicPr>
          <p:cNvPr id="12" name="Grafik 11" descr="Zurückspulen Silhouette">
            <a:extLst>
              <a:ext uri="{FF2B5EF4-FFF2-40B4-BE49-F238E27FC236}">
                <a16:creationId xmlns:a16="http://schemas.microsoft.com/office/drawing/2014/main" id="{22839AE6-F959-4CBE-B450-C2183A3B6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47" y="681028"/>
            <a:ext cx="584724" cy="584724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88E0CE9-6EF1-4845-BD3C-D1DD80B78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3263"/>
              </p:ext>
            </p:extLst>
          </p:nvPr>
        </p:nvGraphicFramePr>
        <p:xfrm>
          <a:off x="1" y="1869382"/>
          <a:ext cx="12192000" cy="498861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369956593"/>
                    </a:ext>
                  </a:extLst>
                </a:gridCol>
              </a:tblGrid>
              <a:tr h="49886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2527"/>
                  </a:ext>
                </a:extLst>
              </a:tr>
            </a:tbl>
          </a:graphicData>
        </a:graphic>
      </p:graphicFrame>
      <p:graphicFrame>
        <p:nvGraphicFramePr>
          <p:cNvPr id="3" name="Tabelle 13">
            <a:extLst>
              <a:ext uri="{FF2B5EF4-FFF2-40B4-BE49-F238E27FC236}">
                <a16:creationId xmlns:a16="http://schemas.microsoft.com/office/drawing/2014/main" id="{92E3717D-8C6C-43D1-AC46-0D86A50A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87526"/>
              </p:ext>
            </p:extLst>
          </p:nvPr>
        </p:nvGraphicFramePr>
        <p:xfrm>
          <a:off x="0" y="1838630"/>
          <a:ext cx="12192000" cy="50193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991846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648723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959409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650618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24319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2013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669563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52461819"/>
                    </a:ext>
                  </a:extLst>
                </a:gridCol>
              </a:tblGrid>
              <a:tr h="55770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13042"/>
                  </a:ext>
                </a:extLst>
              </a:tr>
              <a:tr h="557708">
                <a:tc>
                  <a:txBody>
                    <a:bodyPr/>
                    <a:lstStyle/>
                    <a:p>
                      <a:r>
                        <a:rPr lang="de-DE" dirty="0"/>
                        <a:t>Lisa Müller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81237"/>
                  </a:ext>
                </a:extLst>
              </a:tr>
              <a:tr h="557708">
                <a:tc>
                  <a:txBody>
                    <a:bodyPr/>
                    <a:lstStyle/>
                    <a:p>
                      <a:r>
                        <a:rPr lang="de-DE" dirty="0"/>
                        <a:t>Karin Stein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9733"/>
                  </a:ext>
                </a:extLst>
              </a:tr>
              <a:tr h="557708">
                <a:tc>
                  <a:txBody>
                    <a:bodyPr/>
                    <a:lstStyle/>
                    <a:p>
                      <a:r>
                        <a:rPr lang="de-DE" dirty="0" err="1"/>
                        <a:t>Toya</a:t>
                      </a:r>
                      <a:r>
                        <a:rPr lang="de-DE" dirty="0"/>
                        <a:t> 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78233"/>
                  </a:ext>
                </a:extLst>
              </a:tr>
              <a:tr h="557708">
                <a:tc>
                  <a:txBody>
                    <a:bodyPr/>
                    <a:lstStyle/>
                    <a:p>
                      <a:r>
                        <a:rPr lang="de-DE" dirty="0"/>
                        <a:t>Josua Klein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3152"/>
                  </a:ext>
                </a:extLst>
              </a:tr>
              <a:tr h="557708">
                <a:tc>
                  <a:txBody>
                    <a:bodyPr/>
                    <a:lstStyle/>
                    <a:p>
                      <a:r>
                        <a:rPr lang="de-DE" dirty="0"/>
                        <a:t>Elisa Kegel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94726"/>
                  </a:ext>
                </a:extLst>
              </a:tr>
              <a:tr h="557708">
                <a:tc>
                  <a:txBody>
                    <a:bodyPr/>
                    <a:lstStyle/>
                    <a:p>
                      <a:r>
                        <a:rPr lang="de-DE" dirty="0"/>
                        <a:t>David Carl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FRÜH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08762"/>
                  </a:ext>
                </a:extLst>
              </a:tr>
              <a:tr h="557708">
                <a:tc>
                  <a:txBody>
                    <a:bodyPr/>
                    <a:lstStyle/>
                    <a:p>
                      <a:r>
                        <a:rPr lang="de-DE" dirty="0"/>
                        <a:t>Luisa Pusch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43592"/>
                  </a:ext>
                </a:extLst>
              </a:tr>
              <a:tr h="557708">
                <a:tc>
                  <a:txBody>
                    <a:bodyPr/>
                    <a:lstStyle/>
                    <a:p>
                      <a:r>
                        <a:rPr lang="de-DE" dirty="0"/>
                        <a:t>Fynn </a:t>
                      </a:r>
                      <a:r>
                        <a:rPr lang="de-DE" dirty="0" err="1"/>
                        <a:t>Wiere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10522"/>
                  </a:ext>
                </a:extLst>
              </a:tr>
            </a:tbl>
          </a:graphicData>
        </a:graphic>
      </p:graphicFrame>
      <p:sp>
        <p:nvSpPr>
          <p:cNvPr id="16" name="Rechteck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9BB048-CA8A-4B4E-A3FC-7E02E835307B}"/>
              </a:ext>
            </a:extLst>
          </p:cNvPr>
          <p:cNvSpPr/>
          <p:nvPr/>
        </p:nvSpPr>
        <p:spPr>
          <a:xfrm>
            <a:off x="942574" y="752399"/>
            <a:ext cx="478972" cy="48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hlinkClick r:id="rId6" action="ppaction://hlinksldjump"/>
            <a:extLst>
              <a:ext uri="{FF2B5EF4-FFF2-40B4-BE49-F238E27FC236}">
                <a16:creationId xmlns:a16="http://schemas.microsoft.com/office/drawing/2014/main" id="{1F97C354-A648-452B-A3D3-CA9F058A5F29}"/>
              </a:ext>
            </a:extLst>
          </p:cNvPr>
          <p:cNvSpPr/>
          <p:nvPr/>
        </p:nvSpPr>
        <p:spPr>
          <a:xfrm>
            <a:off x="252660" y="752399"/>
            <a:ext cx="478972" cy="48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BDED50-C13C-456F-A811-FA768F6D7080}"/>
              </a:ext>
            </a:extLst>
          </p:cNvPr>
          <p:cNvSpPr txBox="1"/>
          <p:nvPr/>
        </p:nvSpPr>
        <p:spPr>
          <a:xfrm>
            <a:off x="11095891" y="99325"/>
            <a:ext cx="95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Out</a:t>
            </a:r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166E1C-A0FB-4B05-82DC-7D3184187E15}"/>
              </a:ext>
            </a:extLst>
          </p:cNvPr>
          <p:cNvSpPr txBox="1"/>
          <p:nvPr/>
        </p:nvSpPr>
        <p:spPr>
          <a:xfrm>
            <a:off x="1681511" y="927008"/>
            <a:ext cx="37511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/>
              <a:t>Schichtplan für Etage 1:</a:t>
            </a:r>
            <a:endParaRPr lang="de-DE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9FF007-06C4-4EBD-8DD8-7A9DAAD92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223" y="628997"/>
            <a:ext cx="1130339" cy="11303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7F3316-BA1B-4E9D-8F37-0DEB339F53D1}"/>
              </a:ext>
            </a:extLst>
          </p:cNvPr>
          <p:cNvSpPr/>
          <p:nvPr/>
        </p:nvSpPr>
        <p:spPr>
          <a:xfrm>
            <a:off x="5638091" y="993644"/>
            <a:ext cx="1978269" cy="381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ysClr val="windowText" lastClr="000000"/>
                </a:solidFill>
              </a:rPr>
              <a:t>KW 19</a:t>
            </a:r>
            <a:endParaRPr lang="de-DE" sz="140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1888824-79A5-499D-B6D0-2B7FD22E8DC9}"/>
              </a:ext>
            </a:extLst>
          </p:cNvPr>
          <p:cNvSpPr/>
          <p:nvPr/>
        </p:nvSpPr>
        <p:spPr>
          <a:xfrm rot="10800000">
            <a:off x="7348353" y="1098195"/>
            <a:ext cx="193431" cy="17584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hlinkClick r:id="rId8" action="ppaction://hlinksldjump"/>
            <a:extLst>
              <a:ext uri="{FF2B5EF4-FFF2-40B4-BE49-F238E27FC236}">
                <a16:creationId xmlns:a16="http://schemas.microsoft.com/office/drawing/2014/main" id="{F6EE08AF-29BB-4D5D-A44D-5CC63F320F93}"/>
              </a:ext>
            </a:extLst>
          </p:cNvPr>
          <p:cNvSpPr/>
          <p:nvPr/>
        </p:nvSpPr>
        <p:spPr>
          <a:xfrm>
            <a:off x="11077816" y="99325"/>
            <a:ext cx="914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920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8522C7-CDCF-4F78-8779-EA33C6BD07F7}"/>
              </a:ext>
            </a:extLst>
          </p:cNvPr>
          <p:cNvSpPr/>
          <p:nvPr/>
        </p:nvSpPr>
        <p:spPr>
          <a:xfrm>
            <a:off x="-130629" y="-184417"/>
            <a:ext cx="12563395" cy="7530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F3350A-D3D8-414C-997B-8949451790B1}"/>
              </a:ext>
            </a:extLst>
          </p:cNvPr>
          <p:cNvSpPr txBox="1"/>
          <p:nvPr/>
        </p:nvSpPr>
        <p:spPr>
          <a:xfrm>
            <a:off x="199784" y="99325"/>
            <a:ext cx="258952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Schichtübergabe</a:t>
            </a:r>
          </a:p>
        </p:txBody>
      </p:sp>
      <p:pic>
        <p:nvPicPr>
          <p:cNvPr id="11" name="Grafik 10" descr="Symbol für Hamburger-Menü Silhouette">
            <a:hlinkClick r:id="rId2" action="ppaction://hlinksldjump"/>
            <a:extLst>
              <a:ext uri="{FF2B5EF4-FFF2-40B4-BE49-F238E27FC236}">
                <a16:creationId xmlns:a16="http://schemas.microsoft.com/office/drawing/2014/main" id="{B6F54374-291C-4AFC-BA0E-765B191DC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784" y="681028"/>
            <a:ext cx="584724" cy="584724"/>
          </a:xfrm>
          <a:prstGeom prst="rect">
            <a:avLst/>
          </a:prstGeom>
        </p:spPr>
      </p:pic>
      <p:pic>
        <p:nvPicPr>
          <p:cNvPr id="12" name="Grafik 11" descr="Zurückspulen Silhouett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DD4107-EE3D-44E5-BFBA-8DAF5304F7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347" y="681028"/>
            <a:ext cx="584724" cy="584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57D8D-874F-4BFF-B26D-F7ECDE276699}"/>
              </a:ext>
            </a:extLst>
          </p:cNvPr>
          <p:cNvSpPr txBox="1"/>
          <p:nvPr/>
        </p:nvSpPr>
        <p:spPr>
          <a:xfrm>
            <a:off x="11095891" y="99325"/>
            <a:ext cx="95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Out</a:t>
            </a:r>
            <a:endParaRPr lang="de-DE"/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860ECD99-CBD4-47D8-BACC-5621141D5BBA}"/>
              </a:ext>
            </a:extLst>
          </p:cNvPr>
          <p:cNvSpPr/>
          <p:nvPr/>
        </p:nvSpPr>
        <p:spPr>
          <a:xfrm>
            <a:off x="11077816" y="99325"/>
            <a:ext cx="914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A3C836-A461-4803-8421-48C49B23D8D4}"/>
              </a:ext>
            </a:extLst>
          </p:cNvPr>
          <p:cNvSpPr/>
          <p:nvPr/>
        </p:nvSpPr>
        <p:spPr>
          <a:xfrm>
            <a:off x="0" y="1378162"/>
            <a:ext cx="1978269" cy="381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ysClr val="windowText" lastClr="000000"/>
                </a:solidFill>
              </a:rPr>
              <a:t>Frühschicht</a:t>
            </a:r>
            <a:endParaRPr lang="de-DE" sz="1400">
              <a:solidFill>
                <a:sysClr val="windowText" lastClr="000000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62F49A1-594F-4E95-B19D-1474793CA2C6}"/>
              </a:ext>
            </a:extLst>
          </p:cNvPr>
          <p:cNvSpPr/>
          <p:nvPr/>
        </p:nvSpPr>
        <p:spPr>
          <a:xfrm rot="10800000">
            <a:off x="1710262" y="1482713"/>
            <a:ext cx="193431" cy="17584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9DCF00-61D1-444D-B0BF-EB837400CA98}"/>
              </a:ext>
            </a:extLst>
          </p:cNvPr>
          <p:cNvSpPr/>
          <p:nvPr/>
        </p:nvSpPr>
        <p:spPr>
          <a:xfrm>
            <a:off x="0" y="1759971"/>
            <a:ext cx="1978269" cy="381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ysClr val="windowText" lastClr="000000"/>
                </a:solidFill>
              </a:rPr>
              <a:t>KW 19</a:t>
            </a:r>
            <a:endParaRPr lang="de-DE" sz="1400">
              <a:solidFill>
                <a:sysClr val="windowText" lastClr="000000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43EBDD-3562-4D17-981D-5257FC187B2C}"/>
              </a:ext>
            </a:extLst>
          </p:cNvPr>
          <p:cNvSpPr/>
          <p:nvPr/>
        </p:nvSpPr>
        <p:spPr>
          <a:xfrm rot="10800000">
            <a:off x="1710262" y="1864522"/>
            <a:ext cx="193431" cy="17584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748C45-F70E-47AB-A67C-68F5A30E7E23}"/>
              </a:ext>
            </a:extLst>
          </p:cNvPr>
          <p:cNvSpPr/>
          <p:nvPr/>
        </p:nvSpPr>
        <p:spPr>
          <a:xfrm>
            <a:off x="1978269" y="568618"/>
            <a:ext cx="10213731" cy="1573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DC836C-96F1-4F37-B8B1-9FC6F215DC05}"/>
              </a:ext>
            </a:extLst>
          </p:cNvPr>
          <p:cNvSpPr/>
          <p:nvPr/>
        </p:nvSpPr>
        <p:spPr>
          <a:xfrm>
            <a:off x="2045677" y="668579"/>
            <a:ext cx="7168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/>
              <a:t>- Klavier ist kaputtgegangen, schon an die Schichtleitung gemeldet</a:t>
            </a:r>
          </a:p>
          <a:p>
            <a:r>
              <a:rPr lang="de-DE"/>
              <a:t>- Die Kaffeemaschine sollte entkalkt werden, leider nicht mehr geschafft</a:t>
            </a:r>
          </a:p>
        </p:txBody>
      </p:sp>
      <p:graphicFrame>
        <p:nvGraphicFramePr>
          <p:cNvPr id="18" name="Table 22">
            <a:extLst>
              <a:ext uri="{FF2B5EF4-FFF2-40B4-BE49-F238E27FC236}">
                <a16:creationId xmlns:a16="http://schemas.microsoft.com/office/drawing/2014/main" id="{B853C096-E7C4-42D7-9BF4-0DA8F8D37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95935"/>
              </p:ext>
            </p:extLst>
          </p:nvPr>
        </p:nvGraphicFramePr>
        <p:xfrm>
          <a:off x="0" y="2150851"/>
          <a:ext cx="3069771" cy="471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757">
                  <a:extLst>
                    <a:ext uri="{9D8B030D-6E8A-4147-A177-3AD203B41FA5}">
                      <a16:colId xmlns:a16="http://schemas.microsoft.com/office/drawing/2014/main" val="1166287246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1758481912"/>
                    </a:ext>
                  </a:extLst>
                </a:gridCol>
              </a:tblGrid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Lisa Lehmann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Raum 1.01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04973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Sabine Meier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1.09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66385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Swen Weißmüller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1.10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47794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Eric Friedmann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1.02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88434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Nicole Kaestner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1.03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55936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Sabrina Loewe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1.04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6966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Frank Fuchs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1.05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66367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Karolin Freud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1.06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71077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Ulrich Decker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1.07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25741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Vanessa Herzog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1.08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56998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92D4C74-E506-4CAA-BECF-AA4E4BD22B3D}"/>
              </a:ext>
            </a:extLst>
          </p:cNvPr>
          <p:cNvSpPr/>
          <p:nvPr/>
        </p:nvSpPr>
        <p:spPr>
          <a:xfrm>
            <a:off x="3069771" y="2141780"/>
            <a:ext cx="3026229" cy="2333505"/>
          </a:xfrm>
          <a:prstGeom prst="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3026229"/>
                      <a:gd name="connsiteY0" fmla="*/ 0 h 2333505"/>
                      <a:gd name="connsiteX1" fmla="*/ 3026229 w 3026229"/>
                      <a:gd name="connsiteY1" fmla="*/ 0 h 2333505"/>
                      <a:gd name="connsiteX2" fmla="*/ 3026229 w 3026229"/>
                      <a:gd name="connsiteY2" fmla="*/ 2333505 h 2333505"/>
                      <a:gd name="connsiteX3" fmla="*/ 0 w 3026229"/>
                      <a:gd name="connsiteY3" fmla="*/ 2333505 h 2333505"/>
                      <a:gd name="connsiteX4" fmla="*/ 0 w 3026229"/>
                      <a:gd name="connsiteY4" fmla="*/ 0 h 2333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26229" h="2333505" extrusionOk="0">
                        <a:moveTo>
                          <a:pt x="0" y="0"/>
                        </a:moveTo>
                        <a:cubicBezTo>
                          <a:pt x="458043" y="-5264"/>
                          <a:pt x="1707500" y="84467"/>
                          <a:pt x="3026229" y="0"/>
                        </a:cubicBezTo>
                        <a:cubicBezTo>
                          <a:pt x="2898056" y="704542"/>
                          <a:pt x="3155379" y="1801041"/>
                          <a:pt x="3026229" y="2333505"/>
                        </a:cubicBezTo>
                        <a:cubicBezTo>
                          <a:pt x="1676301" y="2439825"/>
                          <a:pt x="982371" y="2325856"/>
                          <a:pt x="0" y="2333505"/>
                        </a:cubicBezTo>
                        <a:cubicBezTo>
                          <a:pt x="160128" y="1776738"/>
                          <a:pt x="25049" y="7210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4B3857-F2E3-463A-9B93-2EACE11796AD}"/>
              </a:ext>
            </a:extLst>
          </p:cNvPr>
          <p:cNvSpPr/>
          <p:nvPr/>
        </p:nvSpPr>
        <p:spPr>
          <a:xfrm>
            <a:off x="3066840" y="4475285"/>
            <a:ext cx="3026229" cy="2382715"/>
          </a:xfrm>
          <a:prstGeom prst="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3026229"/>
                      <a:gd name="connsiteY0" fmla="*/ 0 h 2333505"/>
                      <a:gd name="connsiteX1" fmla="*/ 3026229 w 3026229"/>
                      <a:gd name="connsiteY1" fmla="*/ 0 h 2333505"/>
                      <a:gd name="connsiteX2" fmla="*/ 3026229 w 3026229"/>
                      <a:gd name="connsiteY2" fmla="*/ 2333505 h 2333505"/>
                      <a:gd name="connsiteX3" fmla="*/ 0 w 3026229"/>
                      <a:gd name="connsiteY3" fmla="*/ 2333505 h 2333505"/>
                      <a:gd name="connsiteX4" fmla="*/ 0 w 3026229"/>
                      <a:gd name="connsiteY4" fmla="*/ 0 h 2333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26229" h="2333505" extrusionOk="0">
                        <a:moveTo>
                          <a:pt x="0" y="0"/>
                        </a:moveTo>
                        <a:cubicBezTo>
                          <a:pt x="458043" y="-5264"/>
                          <a:pt x="1707500" y="84467"/>
                          <a:pt x="3026229" y="0"/>
                        </a:cubicBezTo>
                        <a:cubicBezTo>
                          <a:pt x="2898056" y="704542"/>
                          <a:pt x="3155379" y="1801041"/>
                          <a:pt x="3026229" y="2333505"/>
                        </a:cubicBezTo>
                        <a:cubicBezTo>
                          <a:pt x="1676301" y="2439825"/>
                          <a:pt x="982371" y="2325856"/>
                          <a:pt x="0" y="2333505"/>
                        </a:cubicBezTo>
                        <a:cubicBezTo>
                          <a:pt x="160128" y="1776738"/>
                          <a:pt x="25049" y="7210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D27DD-F44D-48F8-AA58-6DB8F681E759}"/>
              </a:ext>
            </a:extLst>
          </p:cNvPr>
          <p:cNvSpPr/>
          <p:nvPr/>
        </p:nvSpPr>
        <p:spPr>
          <a:xfrm>
            <a:off x="6093069" y="2141780"/>
            <a:ext cx="3026229" cy="2333505"/>
          </a:xfrm>
          <a:prstGeom prst="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3026229"/>
                      <a:gd name="connsiteY0" fmla="*/ 0 h 2333505"/>
                      <a:gd name="connsiteX1" fmla="*/ 3026229 w 3026229"/>
                      <a:gd name="connsiteY1" fmla="*/ 0 h 2333505"/>
                      <a:gd name="connsiteX2" fmla="*/ 3026229 w 3026229"/>
                      <a:gd name="connsiteY2" fmla="*/ 2333505 h 2333505"/>
                      <a:gd name="connsiteX3" fmla="*/ 0 w 3026229"/>
                      <a:gd name="connsiteY3" fmla="*/ 2333505 h 2333505"/>
                      <a:gd name="connsiteX4" fmla="*/ 0 w 3026229"/>
                      <a:gd name="connsiteY4" fmla="*/ 0 h 2333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26229" h="2333505" extrusionOk="0">
                        <a:moveTo>
                          <a:pt x="0" y="0"/>
                        </a:moveTo>
                        <a:cubicBezTo>
                          <a:pt x="458043" y="-5264"/>
                          <a:pt x="1707500" y="84467"/>
                          <a:pt x="3026229" y="0"/>
                        </a:cubicBezTo>
                        <a:cubicBezTo>
                          <a:pt x="2898056" y="704542"/>
                          <a:pt x="3155379" y="1801041"/>
                          <a:pt x="3026229" y="2333505"/>
                        </a:cubicBezTo>
                        <a:cubicBezTo>
                          <a:pt x="1676301" y="2439825"/>
                          <a:pt x="982371" y="2325856"/>
                          <a:pt x="0" y="2333505"/>
                        </a:cubicBezTo>
                        <a:cubicBezTo>
                          <a:pt x="160128" y="1776738"/>
                          <a:pt x="25049" y="7210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252BF1-FD03-46BD-9FCE-454F946E9976}"/>
              </a:ext>
            </a:extLst>
          </p:cNvPr>
          <p:cNvSpPr/>
          <p:nvPr/>
        </p:nvSpPr>
        <p:spPr>
          <a:xfrm>
            <a:off x="9119088" y="2141779"/>
            <a:ext cx="3069771" cy="2333505"/>
          </a:xfrm>
          <a:prstGeom prst="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3026229"/>
                      <a:gd name="connsiteY0" fmla="*/ 0 h 2333505"/>
                      <a:gd name="connsiteX1" fmla="*/ 3026229 w 3026229"/>
                      <a:gd name="connsiteY1" fmla="*/ 0 h 2333505"/>
                      <a:gd name="connsiteX2" fmla="*/ 3026229 w 3026229"/>
                      <a:gd name="connsiteY2" fmla="*/ 2333505 h 2333505"/>
                      <a:gd name="connsiteX3" fmla="*/ 0 w 3026229"/>
                      <a:gd name="connsiteY3" fmla="*/ 2333505 h 2333505"/>
                      <a:gd name="connsiteX4" fmla="*/ 0 w 3026229"/>
                      <a:gd name="connsiteY4" fmla="*/ 0 h 2333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26229" h="2333505" extrusionOk="0">
                        <a:moveTo>
                          <a:pt x="0" y="0"/>
                        </a:moveTo>
                        <a:cubicBezTo>
                          <a:pt x="458043" y="-5264"/>
                          <a:pt x="1707500" y="84467"/>
                          <a:pt x="3026229" y="0"/>
                        </a:cubicBezTo>
                        <a:cubicBezTo>
                          <a:pt x="2898056" y="704542"/>
                          <a:pt x="3155379" y="1801041"/>
                          <a:pt x="3026229" y="2333505"/>
                        </a:cubicBezTo>
                        <a:cubicBezTo>
                          <a:pt x="1676301" y="2439825"/>
                          <a:pt x="982371" y="2325856"/>
                          <a:pt x="0" y="2333505"/>
                        </a:cubicBezTo>
                        <a:cubicBezTo>
                          <a:pt x="160128" y="1776738"/>
                          <a:pt x="25049" y="7210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4EF937-596D-40EA-A4E7-1CB410A377BF}"/>
              </a:ext>
            </a:extLst>
          </p:cNvPr>
          <p:cNvSpPr/>
          <p:nvPr/>
        </p:nvSpPr>
        <p:spPr>
          <a:xfrm>
            <a:off x="6094430" y="4475284"/>
            <a:ext cx="3023088" cy="2379685"/>
          </a:xfrm>
          <a:prstGeom prst="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3026229"/>
                      <a:gd name="connsiteY0" fmla="*/ 0 h 2333505"/>
                      <a:gd name="connsiteX1" fmla="*/ 3026229 w 3026229"/>
                      <a:gd name="connsiteY1" fmla="*/ 0 h 2333505"/>
                      <a:gd name="connsiteX2" fmla="*/ 3026229 w 3026229"/>
                      <a:gd name="connsiteY2" fmla="*/ 2333505 h 2333505"/>
                      <a:gd name="connsiteX3" fmla="*/ 0 w 3026229"/>
                      <a:gd name="connsiteY3" fmla="*/ 2333505 h 2333505"/>
                      <a:gd name="connsiteX4" fmla="*/ 0 w 3026229"/>
                      <a:gd name="connsiteY4" fmla="*/ 0 h 2333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26229" h="2333505" extrusionOk="0">
                        <a:moveTo>
                          <a:pt x="0" y="0"/>
                        </a:moveTo>
                        <a:cubicBezTo>
                          <a:pt x="458043" y="-5264"/>
                          <a:pt x="1707500" y="84467"/>
                          <a:pt x="3026229" y="0"/>
                        </a:cubicBezTo>
                        <a:cubicBezTo>
                          <a:pt x="2898056" y="704542"/>
                          <a:pt x="3155379" y="1801041"/>
                          <a:pt x="3026229" y="2333505"/>
                        </a:cubicBezTo>
                        <a:cubicBezTo>
                          <a:pt x="1676301" y="2439825"/>
                          <a:pt x="982371" y="2325856"/>
                          <a:pt x="0" y="2333505"/>
                        </a:cubicBezTo>
                        <a:cubicBezTo>
                          <a:pt x="160128" y="1776738"/>
                          <a:pt x="25049" y="7210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041CF9-1EA8-4FA2-9278-5C4559B1424B}"/>
              </a:ext>
            </a:extLst>
          </p:cNvPr>
          <p:cNvSpPr/>
          <p:nvPr/>
        </p:nvSpPr>
        <p:spPr>
          <a:xfrm>
            <a:off x="9115947" y="4478316"/>
            <a:ext cx="3070191" cy="2379684"/>
          </a:xfrm>
          <a:prstGeom prst="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3026229"/>
                      <a:gd name="connsiteY0" fmla="*/ 0 h 2333505"/>
                      <a:gd name="connsiteX1" fmla="*/ 3026229 w 3026229"/>
                      <a:gd name="connsiteY1" fmla="*/ 0 h 2333505"/>
                      <a:gd name="connsiteX2" fmla="*/ 3026229 w 3026229"/>
                      <a:gd name="connsiteY2" fmla="*/ 2333505 h 2333505"/>
                      <a:gd name="connsiteX3" fmla="*/ 0 w 3026229"/>
                      <a:gd name="connsiteY3" fmla="*/ 2333505 h 2333505"/>
                      <a:gd name="connsiteX4" fmla="*/ 0 w 3026229"/>
                      <a:gd name="connsiteY4" fmla="*/ 0 h 2333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26229" h="2333505" extrusionOk="0">
                        <a:moveTo>
                          <a:pt x="0" y="0"/>
                        </a:moveTo>
                        <a:cubicBezTo>
                          <a:pt x="458043" y="-5264"/>
                          <a:pt x="1707500" y="84467"/>
                          <a:pt x="3026229" y="0"/>
                        </a:cubicBezTo>
                        <a:cubicBezTo>
                          <a:pt x="2898056" y="704542"/>
                          <a:pt x="3155379" y="1801041"/>
                          <a:pt x="3026229" y="2333505"/>
                        </a:cubicBezTo>
                        <a:cubicBezTo>
                          <a:pt x="1676301" y="2439825"/>
                          <a:pt x="982371" y="2325856"/>
                          <a:pt x="0" y="2333505"/>
                        </a:cubicBezTo>
                        <a:cubicBezTo>
                          <a:pt x="160128" y="1776738"/>
                          <a:pt x="25049" y="7210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FC434-1996-4E65-956A-0BC5B21E388E}"/>
              </a:ext>
            </a:extLst>
          </p:cNvPr>
          <p:cNvSpPr txBox="1"/>
          <p:nvPr/>
        </p:nvSpPr>
        <p:spPr>
          <a:xfrm>
            <a:off x="3098031" y="2185882"/>
            <a:ext cx="16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Stammdaten:</a:t>
            </a:r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3B561D-189E-497B-A07E-27C61CC698E7}"/>
              </a:ext>
            </a:extLst>
          </p:cNvPr>
          <p:cNvSpPr txBox="1"/>
          <p:nvPr/>
        </p:nvSpPr>
        <p:spPr>
          <a:xfrm>
            <a:off x="3072594" y="4535491"/>
            <a:ext cx="252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Nächster Angehöriger:</a:t>
            </a:r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C5C20-2CBD-4180-BE40-912D3431215B}"/>
              </a:ext>
            </a:extLst>
          </p:cNvPr>
          <p:cNvSpPr txBox="1"/>
          <p:nvPr/>
        </p:nvSpPr>
        <p:spPr>
          <a:xfrm>
            <a:off x="6117142" y="2154135"/>
            <a:ext cx="16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Diagnoseblatt:</a:t>
            </a:r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F1644-E317-44FE-B0B5-BAE53951B2F9}"/>
              </a:ext>
            </a:extLst>
          </p:cNvPr>
          <p:cNvSpPr txBox="1"/>
          <p:nvPr/>
        </p:nvSpPr>
        <p:spPr>
          <a:xfrm>
            <a:off x="6117142" y="4510884"/>
            <a:ext cx="16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Besuch:</a:t>
            </a:r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B80687-8035-4662-B944-46ED5EF883E9}"/>
              </a:ext>
            </a:extLst>
          </p:cNvPr>
          <p:cNvSpPr txBox="1"/>
          <p:nvPr/>
        </p:nvSpPr>
        <p:spPr>
          <a:xfrm>
            <a:off x="9122438" y="2189697"/>
            <a:ext cx="16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Medikation:</a:t>
            </a:r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34CA6D-7639-4905-9071-199869FB7FE4}"/>
              </a:ext>
            </a:extLst>
          </p:cNvPr>
          <p:cNvSpPr txBox="1"/>
          <p:nvPr/>
        </p:nvSpPr>
        <p:spPr>
          <a:xfrm>
            <a:off x="9134368" y="4499890"/>
            <a:ext cx="16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Sonstiges: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D6C62-004D-46D8-A35B-634E5281E72A}"/>
              </a:ext>
            </a:extLst>
          </p:cNvPr>
          <p:cNvSpPr txBox="1"/>
          <p:nvPr/>
        </p:nvSpPr>
        <p:spPr>
          <a:xfrm>
            <a:off x="3098031" y="2630196"/>
            <a:ext cx="2970756" cy="15728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Name:	            Meier</a:t>
            </a:r>
          </a:p>
          <a:p>
            <a:pPr>
              <a:lnSpc>
                <a:spcPct val="150000"/>
              </a:lnSpc>
            </a:pPr>
            <a:r>
              <a:rPr lang="en-US"/>
              <a:t>Vorname:            Sabine</a:t>
            </a:r>
          </a:p>
          <a:p>
            <a:pPr>
              <a:lnSpc>
                <a:spcPct val="150000"/>
              </a:lnSpc>
            </a:pPr>
            <a:r>
              <a:rPr lang="en-US"/>
              <a:t>Geburtsdatum:  23.02.1940</a:t>
            </a:r>
          </a:p>
          <a:p>
            <a:pPr>
              <a:lnSpc>
                <a:spcPct val="150000"/>
              </a:lnSpc>
            </a:pPr>
            <a:r>
              <a:rPr lang="de-DE"/>
              <a:t>Pflegegrad:         2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F6C18A-EC60-42ED-B83B-0547DE51A3B1}"/>
              </a:ext>
            </a:extLst>
          </p:cNvPr>
          <p:cNvSpPr txBox="1"/>
          <p:nvPr/>
        </p:nvSpPr>
        <p:spPr>
          <a:xfrm>
            <a:off x="3111638" y="4869222"/>
            <a:ext cx="2957149" cy="19883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Name:	           Meier</a:t>
            </a:r>
          </a:p>
          <a:p>
            <a:pPr>
              <a:lnSpc>
                <a:spcPct val="150000"/>
              </a:lnSpc>
            </a:pPr>
            <a:r>
              <a:rPr lang="en-US"/>
              <a:t>Vorname:           Laura</a:t>
            </a:r>
          </a:p>
          <a:p>
            <a:pPr>
              <a:lnSpc>
                <a:spcPct val="150000"/>
              </a:lnSpc>
            </a:pPr>
            <a:r>
              <a:rPr lang="en-US"/>
              <a:t>Straße:               Bleichstraße 2</a:t>
            </a:r>
          </a:p>
          <a:p>
            <a:pPr>
              <a:lnSpc>
                <a:spcPct val="150000"/>
              </a:lnSpc>
            </a:pPr>
            <a:r>
              <a:rPr lang="en-US"/>
              <a:t>Ort:                     Schifferstadt</a:t>
            </a:r>
          </a:p>
          <a:p>
            <a:pPr>
              <a:lnSpc>
                <a:spcPct val="150000"/>
              </a:lnSpc>
            </a:pPr>
            <a:r>
              <a:rPr lang="de-DE"/>
              <a:t>Tel:                      +4917645828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1109DD-7BD5-4B13-B41D-B7BE435834C5}"/>
              </a:ext>
            </a:extLst>
          </p:cNvPr>
          <p:cNvSpPr txBox="1"/>
          <p:nvPr/>
        </p:nvSpPr>
        <p:spPr>
          <a:xfrm>
            <a:off x="9165771" y="2611734"/>
            <a:ext cx="3026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Insulin </a:t>
            </a:r>
            <a:r>
              <a:rPr lang="de-DE"/>
              <a:t>Actraphane® 30</a:t>
            </a:r>
            <a:endParaRPr lang="de-DE" b="1"/>
          </a:p>
          <a:p>
            <a:r>
              <a:rPr lang="de-DE"/>
              <a:t>-  Innolet 100 I.E./ml zu je</a:t>
            </a:r>
            <a:endParaRPr lang="de-DE" b="1"/>
          </a:p>
          <a:p>
            <a:br>
              <a:rPr lang="de-DE"/>
            </a:br>
            <a:endParaRPr lang="de-DE"/>
          </a:p>
          <a:p>
            <a:r>
              <a:rPr lang="de-DE"/>
              <a:t>3 ml täglich</a:t>
            </a:r>
          </a:p>
          <a:p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7C66B-8E91-4E46-AA39-02B01F6C9F50}"/>
              </a:ext>
            </a:extLst>
          </p:cNvPr>
          <p:cNvSpPr/>
          <p:nvPr/>
        </p:nvSpPr>
        <p:spPr>
          <a:xfrm>
            <a:off x="6286302" y="4869222"/>
            <a:ext cx="2755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Helvetica" panose="020B0604020202020204" pitchFamily="34" charset="0"/>
              </a:rPr>
              <a:t>Montagmittag: Tochter mit Enkelin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Helvetica" panose="020B0604020202020204" pitchFamily="34" charset="0"/>
              </a:rPr>
              <a:t>Mittwoch ca 17:00: Sohn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Helvetica" panose="020B0604020202020204" pitchFamily="34" charset="0"/>
              </a:rPr>
              <a:t>Manchmal Samstags: Alte Schulfreundin</a:t>
            </a:r>
            <a:endParaRPr lang="de-DE" b="0" i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43E849-E407-423E-B175-10C653F1166F}"/>
              </a:ext>
            </a:extLst>
          </p:cNvPr>
          <p:cNvSpPr/>
          <p:nvPr/>
        </p:nvSpPr>
        <p:spPr>
          <a:xfrm>
            <a:off x="9309390" y="4945238"/>
            <a:ext cx="2682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/>
              <a:t>Bei Tee: Nur Kräutertee! </a:t>
            </a:r>
          </a:p>
          <a:p>
            <a:r>
              <a:rPr lang="de-DE"/>
              <a:t>Möglichst jeden Abend vor die Tagesschau schieben 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839EED-2400-420A-A4A9-74BD8692D8BC}"/>
              </a:ext>
            </a:extLst>
          </p:cNvPr>
          <p:cNvSpPr/>
          <p:nvPr/>
        </p:nvSpPr>
        <p:spPr>
          <a:xfrm>
            <a:off x="6151068" y="2571384"/>
            <a:ext cx="341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Helvetica" panose="020B0604020202020204" pitchFamily="34" charset="0"/>
              </a:rPr>
              <a:t>- insulinpflichtiger Diabetes</a:t>
            </a:r>
            <a:br>
              <a:rPr lang="de-DE"/>
            </a:br>
            <a:r>
              <a:rPr lang="de-DE">
                <a:solidFill>
                  <a:srgbClr val="000000"/>
                </a:solidFill>
                <a:latin typeface="Helvetica" panose="020B0604020202020204" pitchFamily="34" charset="0"/>
              </a:rPr>
              <a:t>   Mellitus Typ II</a:t>
            </a:r>
            <a:endParaRPr lang="de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BF679B-0F86-4D62-B43D-1B12F1D810D7}"/>
              </a:ext>
            </a:extLst>
          </p:cNvPr>
          <p:cNvSpPr/>
          <p:nvPr/>
        </p:nvSpPr>
        <p:spPr>
          <a:xfrm>
            <a:off x="9681" y="2136745"/>
            <a:ext cx="3061133" cy="4721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5">
            <a:hlinkClick r:id="rId8" action="ppaction://hlinksldjump"/>
            <a:extLst>
              <a:ext uri="{FF2B5EF4-FFF2-40B4-BE49-F238E27FC236}">
                <a16:creationId xmlns:a16="http://schemas.microsoft.com/office/drawing/2014/main" id="{B29B4DB9-2172-496F-9EE4-036D348AE463}"/>
              </a:ext>
            </a:extLst>
          </p:cNvPr>
          <p:cNvSpPr/>
          <p:nvPr/>
        </p:nvSpPr>
        <p:spPr>
          <a:xfrm>
            <a:off x="-2721" y="2141779"/>
            <a:ext cx="3100752" cy="4711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9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8522C7-CDCF-4F78-8779-EA33C6BD07F7}"/>
              </a:ext>
            </a:extLst>
          </p:cNvPr>
          <p:cNvSpPr/>
          <p:nvPr/>
        </p:nvSpPr>
        <p:spPr>
          <a:xfrm>
            <a:off x="-130629" y="-184417"/>
            <a:ext cx="12563395" cy="7530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F3350A-D3D8-414C-997B-8949451790B1}"/>
              </a:ext>
            </a:extLst>
          </p:cNvPr>
          <p:cNvSpPr txBox="1"/>
          <p:nvPr/>
        </p:nvSpPr>
        <p:spPr>
          <a:xfrm>
            <a:off x="199784" y="99325"/>
            <a:ext cx="258952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Startbildschirm</a:t>
            </a:r>
          </a:p>
        </p:txBody>
      </p:sp>
      <p:pic>
        <p:nvPicPr>
          <p:cNvPr id="11" name="Grafik 10" descr="Symbol für Hamburger-Menü Silhouette">
            <a:hlinkClick r:id="rId2" action="ppaction://hlinksldjump"/>
            <a:extLst>
              <a:ext uri="{FF2B5EF4-FFF2-40B4-BE49-F238E27FC236}">
                <a16:creationId xmlns:a16="http://schemas.microsoft.com/office/drawing/2014/main" id="{74E506CA-03EB-4597-A7B8-6C6B1C42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784" y="681028"/>
            <a:ext cx="584724" cy="584724"/>
          </a:xfrm>
          <a:prstGeom prst="rect">
            <a:avLst/>
          </a:prstGeom>
        </p:spPr>
      </p:pic>
      <p:pic>
        <p:nvPicPr>
          <p:cNvPr id="12" name="Grafik 11" descr="Zurückspulen Silhouett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449D68-BC5E-4BEA-84EE-04DC77091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347" y="681028"/>
            <a:ext cx="584724" cy="584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6F5743-DA31-4221-A298-4CFC9A8FB712}"/>
              </a:ext>
            </a:extLst>
          </p:cNvPr>
          <p:cNvSpPr txBox="1"/>
          <p:nvPr/>
        </p:nvSpPr>
        <p:spPr>
          <a:xfrm>
            <a:off x="11095891" y="99325"/>
            <a:ext cx="95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Out</a:t>
            </a:r>
            <a:endParaRPr lang="de-DE"/>
          </a:p>
        </p:txBody>
      </p:sp>
      <p:sp>
        <p:nvSpPr>
          <p:cNvPr id="16" name="Rectangle 15">
            <a:hlinkClick r:id="rId7" action="ppaction://hlinksldjump"/>
            <a:extLst>
              <a:ext uri="{FF2B5EF4-FFF2-40B4-BE49-F238E27FC236}">
                <a16:creationId xmlns:a16="http://schemas.microsoft.com/office/drawing/2014/main" id="{D13F217A-B417-44F9-9AC0-B76AD1B269BE}"/>
              </a:ext>
            </a:extLst>
          </p:cNvPr>
          <p:cNvSpPr/>
          <p:nvPr/>
        </p:nvSpPr>
        <p:spPr>
          <a:xfrm>
            <a:off x="11077816" y="99325"/>
            <a:ext cx="914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C06B76-0474-4E40-8FC3-4A4FCBE18C05}"/>
              </a:ext>
            </a:extLst>
          </p:cNvPr>
          <p:cNvSpPr/>
          <p:nvPr/>
        </p:nvSpPr>
        <p:spPr>
          <a:xfrm>
            <a:off x="0" y="1378162"/>
            <a:ext cx="1978269" cy="381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ysClr val="windowText" lastClr="000000"/>
                </a:solidFill>
              </a:rPr>
              <a:t>Frühschicht</a:t>
            </a:r>
            <a:endParaRPr lang="de-DE" sz="1400">
              <a:solidFill>
                <a:sysClr val="windowText" lastClr="000000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BD85F57-9E19-4C89-B70F-917832450710}"/>
              </a:ext>
            </a:extLst>
          </p:cNvPr>
          <p:cNvSpPr/>
          <p:nvPr/>
        </p:nvSpPr>
        <p:spPr>
          <a:xfrm rot="10800000">
            <a:off x="1710262" y="1482713"/>
            <a:ext cx="193431" cy="17584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EC8A92-F2FB-4E50-A9CC-AF0198FE468C}"/>
              </a:ext>
            </a:extLst>
          </p:cNvPr>
          <p:cNvSpPr/>
          <p:nvPr/>
        </p:nvSpPr>
        <p:spPr>
          <a:xfrm>
            <a:off x="0" y="1759971"/>
            <a:ext cx="1978269" cy="381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ysClr val="windowText" lastClr="000000"/>
                </a:solidFill>
              </a:rPr>
              <a:t>KW 19</a:t>
            </a:r>
            <a:endParaRPr lang="de-DE" sz="1400">
              <a:solidFill>
                <a:sysClr val="windowText" lastClr="000000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38E80E9-33DB-496B-B9F0-841D524D31D5}"/>
              </a:ext>
            </a:extLst>
          </p:cNvPr>
          <p:cNvSpPr/>
          <p:nvPr/>
        </p:nvSpPr>
        <p:spPr>
          <a:xfrm rot="10800000">
            <a:off x="1710262" y="1864522"/>
            <a:ext cx="193431" cy="17584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B6D439-A8F5-4EF0-9550-D6DC571D1906}"/>
              </a:ext>
            </a:extLst>
          </p:cNvPr>
          <p:cNvSpPr/>
          <p:nvPr/>
        </p:nvSpPr>
        <p:spPr>
          <a:xfrm>
            <a:off x="1978269" y="568618"/>
            <a:ext cx="10213731" cy="1573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D7BD03-6FFD-484D-BC72-F00FF856E345}"/>
              </a:ext>
            </a:extLst>
          </p:cNvPr>
          <p:cNvSpPr/>
          <p:nvPr/>
        </p:nvSpPr>
        <p:spPr>
          <a:xfrm>
            <a:off x="2045677" y="668579"/>
            <a:ext cx="7168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/>
              <a:t>- Klavier ist kaputtgegangen, schon an die Schichtleitung gemeldet</a:t>
            </a:r>
          </a:p>
          <a:p>
            <a:r>
              <a:rPr lang="de-DE"/>
              <a:t>- Die Kaffeemaschine sollte entkalkt werden, leider nicht mehr geschafft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1FFF9703-B16C-4E1C-A8F4-0BE3DB96E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17821"/>
              </p:ext>
            </p:extLst>
          </p:nvPr>
        </p:nvGraphicFramePr>
        <p:xfrm>
          <a:off x="0" y="2141780"/>
          <a:ext cx="12191999" cy="471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757">
                  <a:extLst>
                    <a:ext uri="{9D8B030D-6E8A-4147-A177-3AD203B41FA5}">
                      <a16:colId xmlns:a16="http://schemas.microsoft.com/office/drawing/2014/main" val="1166287246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1758481912"/>
                    </a:ext>
                  </a:extLst>
                </a:gridCol>
                <a:gridCol w="8641583">
                  <a:extLst>
                    <a:ext uri="{9D8B030D-6E8A-4147-A177-3AD203B41FA5}">
                      <a16:colId xmlns:a16="http://schemas.microsoft.com/office/drawing/2014/main" val="896878386"/>
                    </a:ext>
                  </a:extLst>
                </a:gridCol>
                <a:gridCol w="480645">
                  <a:extLst>
                    <a:ext uri="{9D8B030D-6E8A-4147-A177-3AD203B41FA5}">
                      <a16:colId xmlns:a16="http://schemas.microsoft.com/office/drawing/2014/main" val="3850267053"/>
                    </a:ext>
                  </a:extLst>
                </a:gridCol>
              </a:tblGrid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Lisa Lehmann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Raum 1.01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Sohn war heute ausnahmsweise nicht zu Besuch und sie ist deshalb heute sehr niedergeschlagen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+</a:t>
                      </a:r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04973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Sabine Meier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1.09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 +</a:t>
                      </a:r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66385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Swen Weißmüller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1.10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+</a:t>
                      </a:r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47794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Eric Friedmann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1.02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+</a:t>
                      </a:r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88434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Nicole Kaestner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1.03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+</a:t>
                      </a:r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55936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Sabrina Loewe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1.04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+</a:t>
                      </a:r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6966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Frank Fuchs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1.05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+</a:t>
                      </a:r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66367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Karolin Freud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1.06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+</a:t>
                      </a:r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71077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Ulrich Decker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1.07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+</a:t>
                      </a:r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25741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r>
                        <a:rPr lang="en-US"/>
                        <a:t>Vanessa Herzog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Raum 1.08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+</a:t>
                      </a:r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569987"/>
                  </a:ext>
                </a:extLst>
              </a:tr>
            </a:tbl>
          </a:graphicData>
        </a:graphic>
      </p:graphicFrame>
      <p:sp>
        <p:nvSpPr>
          <p:cNvPr id="23" name="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39FBCE15-81BF-4D5B-AE35-439D67C4B88F}"/>
              </a:ext>
            </a:extLst>
          </p:cNvPr>
          <p:cNvSpPr/>
          <p:nvPr/>
        </p:nvSpPr>
        <p:spPr>
          <a:xfrm>
            <a:off x="0" y="2141780"/>
            <a:ext cx="3068515" cy="471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14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191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Gassauer</dc:creator>
  <cp:lastModifiedBy>Aich, Simona</cp:lastModifiedBy>
  <cp:revision>8</cp:revision>
  <dcterms:created xsi:type="dcterms:W3CDTF">2021-05-21T00:50:25Z</dcterms:created>
  <dcterms:modified xsi:type="dcterms:W3CDTF">2021-05-21T15:56:34Z</dcterms:modified>
</cp:coreProperties>
</file>