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619" r:id="rId2"/>
    <p:sldId id="479" r:id="rId3"/>
    <p:sldId id="453" r:id="rId4"/>
    <p:sldId id="622" r:id="rId5"/>
    <p:sldId id="500" r:id="rId6"/>
    <p:sldId id="501" r:id="rId7"/>
    <p:sldId id="529" r:id="rId8"/>
    <p:sldId id="574" r:id="rId9"/>
    <p:sldId id="630" r:id="rId10"/>
    <p:sldId id="620" r:id="rId11"/>
    <p:sldId id="621" r:id="rId12"/>
    <p:sldId id="623" r:id="rId13"/>
    <p:sldId id="631" r:id="rId14"/>
    <p:sldId id="634" r:id="rId15"/>
    <p:sldId id="635" r:id="rId16"/>
    <p:sldId id="538" r:id="rId17"/>
    <p:sldId id="576" r:id="rId18"/>
    <p:sldId id="539" r:id="rId19"/>
    <p:sldId id="540" r:id="rId20"/>
    <p:sldId id="543" r:id="rId21"/>
    <p:sldId id="544" r:id="rId22"/>
    <p:sldId id="609" r:id="rId23"/>
    <p:sldId id="624" r:id="rId24"/>
    <p:sldId id="515" r:id="rId25"/>
    <p:sldId id="579" r:id="rId26"/>
    <p:sldId id="613" r:id="rId27"/>
    <p:sldId id="608" r:id="rId28"/>
    <p:sldId id="578" r:id="rId29"/>
    <p:sldId id="610" r:id="rId30"/>
    <p:sldId id="614" r:id="rId31"/>
    <p:sldId id="545" r:id="rId32"/>
    <p:sldId id="583" r:id="rId33"/>
    <p:sldId id="584" r:id="rId34"/>
    <p:sldId id="585" r:id="rId35"/>
    <p:sldId id="625" r:id="rId36"/>
    <p:sldId id="605" r:id="rId37"/>
    <p:sldId id="607" r:id="rId38"/>
    <p:sldId id="626" r:id="rId39"/>
    <p:sldId id="524" r:id="rId40"/>
    <p:sldId id="627" r:id="rId41"/>
    <p:sldId id="525" r:id="rId42"/>
    <p:sldId id="636" r:id="rId43"/>
    <p:sldId id="628" r:id="rId44"/>
    <p:sldId id="604" r:id="rId45"/>
    <p:sldId id="633" r:id="rId46"/>
    <p:sldId id="618" r:id="rId47"/>
    <p:sldId id="629" r:id="rId48"/>
    <p:sldId id="617" r:id="rId49"/>
    <p:sldId id="528" r:id="rId5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803" autoAdjust="0"/>
    <p:restoredTop sz="59936" autoAdjust="0"/>
  </p:normalViewPr>
  <p:slideViewPr>
    <p:cSldViewPr>
      <p:cViewPr varScale="1">
        <p:scale>
          <a:sx n="61" d="100"/>
          <a:sy n="61" d="100"/>
        </p:scale>
        <p:origin x="74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408"/>
    </p:cViewPr>
  </p:sorterViewPr>
  <p:notesViewPr>
    <p:cSldViewPr>
      <p:cViewPr varScale="1">
        <p:scale>
          <a:sx n="51" d="100"/>
          <a:sy n="51" d="100"/>
        </p:scale>
        <p:origin x="-2862"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5426D70-9126-4162-AC55-C73BFC895432}" type="datetimeFigureOut">
              <a:rPr lang="de-DE" smtClean="0"/>
              <a:pPr/>
              <a:t>19.05.16</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AB76CE-AA20-43E8-9E0D-DD38CC260DB0}" type="slidenum">
              <a:rPr lang="de-DE" smtClean="0"/>
              <a:pPr/>
              <a:t>‹Nr.›</a:t>
            </a:fld>
            <a:endParaRPr lang="de-DE"/>
          </a:p>
        </p:txBody>
      </p:sp>
    </p:spTree>
    <p:extLst>
      <p:ext uri="{BB962C8B-B14F-4D97-AF65-F5344CB8AC3E}">
        <p14:creationId xmlns:p14="http://schemas.microsoft.com/office/powerpoint/2010/main" val="27339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Families are considered </a:t>
            </a:r>
            <a:r>
              <a:rPr lang="en-GB" baseline="0" dirty="0" smtClean="0"/>
              <a:t>to be the most powerful web of social relations we are embedded in. They are the source of happiness and support and at the same time can be demanding and at times a burden. </a:t>
            </a:r>
          </a:p>
          <a:p>
            <a:r>
              <a:rPr lang="en-GB" baseline="0" dirty="0" smtClean="0"/>
              <a:t>People commonly grow up in families and it is with our family members that we usually share our childhood experiences. Our parents and other family members teach us basic values and what is considered to be appropriate behaviour and family roots influence our perception of who we are. Last but not least our genes influence our personality and enhance the understanding of our personal background.</a:t>
            </a:r>
          </a:p>
          <a:p>
            <a:r>
              <a:rPr lang="en-GB" baseline="0" dirty="0" smtClean="0"/>
              <a:t>It thus comes at no </a:t>
            </a:r>
            <a:r>
              <a:rPr lang="en-GB" baseline="0" dirty="0" err="1" smtClean="0"/>
              <a:t>suprose</a:t>
            </a:r>
            <a:r>
              <a:rPr lang="en-GB" baseline="0" smtClean="0"/>
              <a:t> that families are viewed as being the cornerstone of our society. Families are the most basic unit of social organisation and it is within families that usually carry out tasks such as the primary socialising and raising of children.</a:t>
            </a:r>
          </a:p>
          <a:p>
            <a:r>
              <a:rPr lang="en-GB" baseline="0" smtClean="0"/>
              <a:t>And families are universal as some form of coresidence, intimacy and emotional bonding exits in every society. Because family are so vital for the understanding of ourselves, our behavioural patterns and cultural orienentation, we are starting this module by enquring about families and family diversity.</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1</a:t>
            </a:fld>
            <a:endParaRPr lang="de-DE"/>
          </a:p>
        </p:txBody>
      </p:sp>
    </p:spTree>
    <p:extLst>
      <p:ext uri="{BB962C8B-B14F-4D97-AF65-F5344CB8AC3E}">
        <p14:creationId xmlns:p14="http://schemas.microsoft.com/office/powerpoint/2010/main" val="57465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smtClean="0">
                <a:solidFill>
                  <a:schemeClr val="tx1"/>
                </a:solidFill>
                <a:effectLst/>
                <a:latin typeface="+mn-lt"/>
                <a:ea typeface="+mn-ea"/>
                <a:cs typeface="+mn-cs"/>
              </a:rPr>
              <a:t>Sometimes questions arise as to patchwork families, remarriages, children out of wedlock, etc..</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22</a:t>
            </a:fld>
            <a:endParaRPr lang="de-DE"/>
          </a:p>
        </p:txBody>
      </p:sp>
    </p:spTree>
    <p:extLst>
      <p:ext uri="{BB962C8B-B14F-4D97-AF65-F5344CB8AC3E}">
        <p14:creationId xmlns:p14="http://schemas.microsoft.com/office/powerpoint/2010/main" val="35823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mtClean="0"/>
              <a:t>It is difficult to define a household from a global perspective. The most important commonality is that households</a:t>
            </a:r>
            <a:r>
              <a:rPr lang="en-GB" baseline="0" smtClean="0"/>
              <a:t> form residential units, these could be a mobile home, a house, an apartment, a group of rooms, a tent </a:t>
            </a:r>
            <a:r>
              <a:rPr lang="en-GB" smtClean="0"/>
              <a:t>people</a:t>
            </a:r>
            <a:r>
              <a:rPr lang="en-GB" baseline="0" smtClean="0"/>
              <a:t> living or a hut. This means that members of the household who are away most of the time, e.g. a husband earning money and live separated from their family for most of the year are not household members. This is why the focus of this definition relates to residence and not family. As a family two partners lving apart for most of the time may still function as a cohesive family and e.g. share common assets.</a:t>
            </a:r>
          </a:p>
          <a:p>
            <a:r>
              <a:rPr lang="en-GB" baseline="0" smtClean="0"/>
              <a:t>Usually there is a recognised head of the household who is also responsible for maintaining its members and more often than not also is the major decision making person with regard to the distribution of the household resources.</a:t>
            </a:r>
          </a:p>
          <a:p>
            <a:r>
              <a:rPr lang="en-GB" baseline="0" smtClean="0"/>
              <a:t> </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26</a:t>
            </a:fld>
            <a:endParaRPr lang="de-DE"/>
          </a:p>
        </p:txBody>
      </p:sp>
    </p:spTree>
    <p:extLst>
      <p:ext uri="{BB962C8B-B14F-4D97-AF65-F5344CB8AC3E}">
        <p14:creationId xmlns:p14="http://schemas.microsoft.com/office/powerpoint/2010/main" val="333475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mtClean="0"/>
              <a:t>We live in an era of unprecented human mobility and patterns of migration are shifting rapidly. Mobility refers to inside a country, from rural to urban as well as across countries.</a:t>
            </a:r>
          </a:p>
          <a:p>
            <a:r>
              <a:rPr lang="en-GB" smtClean="0"/>
              <a:t>Today, in particularly cities are places</a:t>
            </a:r>
            <a:r>
              <a:rPr lang="en-GB" baseline="0" smtClean="0"/>
              <a:t> of mobility and migration. For example today, 31% of all people in Hamburg have a so called migration background. This means that either they themselves have migrated to Germany or one or two of their parents did so. Although like in other cities, people come to Hamburg from virtually all over the world, Tureky and Poland are particularly well represented followed by Afghanisatan, Iran, Portugal and Ghana. </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27</a:t>
            </a:fld>
            <a:endParaRPr lang="de-DE"/>
          </a:p>
        </p:txBody>
      </p:sp>
    </p:spTree>
    <p:extLst>
      <p:ext uri="{BB962C8B-B14F-4D97-AF65-F5344CB8AC3E}">
        <p14:creationId xmlns:p14="http://schemas.microsoft.com/office/powerpoint/2010/main" val="330944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28</a:t>
            </a:fld>
            <a:endParaRPr lang="de-DE"/>
          </a:p>
        </p:txBody>
      </p:sp>
    </p:spTree>
    <p:extLst>
      <p:ext uri="{BB962C8B-B14F-4D97-AF65-F5344CB8AC3E}">
        <p14:creationId xmlns:p14="http://schemas.microsoft.com/office/powerpoint/2010/main" val="87399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111FA14-5799-4DC4-BB2B-37663FC0DD5B}" type="slidenum">
              <a:rPr lang="de-DE"/>
              <a:pPr/>
              <a:t>32</a:t>
            </a:fld>
            <a:endParaRPr lang="de-DE"/>
          </a:p>
        </p:txBody>
      </p:sp>
      <p:sp>
        <p:nvSpPr>
          <p:cNvPr id="180226" name="Rectangle 2"/>
          <p:cNvSpPr>
            <a:spLocks noGrp="1" noRot="1" noChangeAspect="1" noChangeArrowheads="1" noTextEdit="1"/>
          </p:cNvSpPr>
          <p:nvPr>
            <p:ph type="sldImg"/>
          </p:nvPr>
        </p:nvSpPr>
        <p:spPr>
          <a:xfrm>
            <a:off x="1976438" y="768350"/>
            <a:ext cx="3070225" cy="2303463"/>
          </a:xfrm>
          <a:ln/>
        </p:spPr>
      </p:sp>
      <p:sp>
        <p:nvSpPr>
          <p:cNvPr id="180227" name="Rectangle 3"/>
          <p:cNvSpPr>
            <a:spLocks noGrp="1" noChangeArrowheads="1"/>
          </p:cNvSpPr>
          <p:nvPr>
            <p:ph type="body" idx="1"/>
          </p:nvPr>
        </p:nvSpPr>
        <p:spPr/>
        <p:txBody>
          <a:bodyPr/>
          <a:lstStyle/>
          <a:p>
            <a:pPr eaLnBrk="0" hangingPunct="0">
              <a:spcBef>
                <a:spcPct val="0"/>
              </a:spcBef>
              <a:buFontTx/>
              <a:buNone/>
            </a:pPr>
            <a:r>
              <a:rPr kumimoji="0" lang="en-GB" b="0" smtClean="0">
                <a:latin typeface="+mn-lt"/>
              </a:rPr>
              <a:t>This is the family of</a:t>
            </a:r>
            <a:r>
              <a:rPr kumimoji="0" lang="en-GB" b="0" baseline="0" smtClean="0">
                <a:latin typeface="+mn-lt"/>
              </a:rPr>
              <a:t> Dona Rosa and ti becomes visible that migration is a common occurance including Mexico, the USA and Puerto Rico. Whereas the first generation listed is predominantly Mexican born with only Dona Rosa who started to migrate, the second generation is already a lot more mobile with only one remaining in Mexico.</a:t>
            </a:r>
          </a:p>
          <a:p>
            <a:pPr eaLnBrk="0" hangingPunct="0">
              <a:spcBef>
                <a:spcPct val="0"/>
              </a:spcBef>
              <a:buFontTx/>
              <a:buNone/>
            </a:pPr>
            <a:r>
              <a:rPr kumimoji="0" lang="en-GB" b="0" smtClean="0">
                <a:latin typeface="+mn-lt"/>
              </a:rPr>
              <a:t>Migrants </a:t>
            </a:r>
            <a:r>
              <a:rPr kumimoji="0" lang="en-GB" b="0" dirty="0">
                <a:latin typeface="+mn-lt"/>
              </a:rPr>
              <a:t>commuting many times and for </a:t>
            </a:r>
            <a:r>
              <a:rPr kumimoji="0" lang="en-GB" b="0">
                <a:latin typeface="+mn-lt"/>
              </a:rPr>
              <a:t>several </a:t>
            </a:r>
            <a:r>
              <a:rPr kumimoji="0" lang="en-GB" b="0" smtClean="0">
                <a:latin typeface="+mn-lt"/>
              </a:rPr>
              <a:t>years between countries are becoming a more common ioccurance. This has an influence on life </a:t>
            </a:r>
            <a:r>
              <a:rPr kumimoji="0" lang="en-GB" b="0" dirty="0">
                <a:latin typeface="+mn-lt"/>
              </a:rPr>
              <a:t>planning and biographical projects, </a:t>
            </a:r>
            <a:r>
              <a:rPr kumimoji="0" lang="en-GB" b="0">
                <a:latin typeface="+mn-lt"/>
              </a:rPr>
              <a:t>social </a:t>
            </a:r>
            <a:r>
              <a:rPr kumimoji="0" lang="en-GB" b="0" smtClean="0">
                <a:latin typeface="+mn-lt"/>
              </a:rPr>
              <a:t>positioning, values </a:t>
            </a:r>
            <a:r>
              <a:rPr kumimoji="0" lang="en-GB" b="0">
                <a:latin typeface="+mn-lt"/>
              </a:rPr>
              <a:t>and </a:t>
            </a:r>
            <a:r>
              <a:rPr kumimoji="0" lang="en-GB" b="0" smtClean="0">
                <a:latin typeface="+mn-lt"/>
              </a:rPr>
              <a:t>value orientations </a:t>
            </a:r>
            <a:r>
              <a:rPr kumimoji="0" lang="en-GB" b="0" dirty="0">
                <a:latin typeface="+mn-lt"/>
              </a:rPr>
              <a:t>spanning </a:t>
            </a:r>
            <a:r>
              <a:rPr kumimoji="0" lang="en-GB" b="0">
                <a:latin typeface="+mn-lt"/>
              </a:rPr>
              <a:t>between </a:t>
            </a:r>
            <a:r>
              <a:rPr kumimoji="0" lang="en-GB" b="0" smtClean="0">
                <a:latin typeface="+mn-lt"/>
              </a:rPr>
              <a:t>nation-states. </a:t>
            </a:r>
            <a:endParaRPr kumimoji="0" lang="de-DE" b="0" dirty="0">
              <a:latin typeface="+mn-lt"/>
            </a:endParaRPr>
          </a:p>
        </p:txBody>
      </p:sp>
    </p:spTree>
    <p:extLst>
      <p:ext uri="{BB962C8B-B14F-4D97-AF65-F5344CB8AC3E}">
        <p14:creationId xmlns:p14="http://schemas.microsoft.com/office/powerpoint/2010/main" val="193388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smtClean="0">
                <a:solidFill>
                  <a:schemeClr val="tx1"/>
                </a:solidFill>
                <a:latin typeface="+mn-lt"/>
                <a:ea typeface="+mn-ea"/>
                <a:cs typeface="+mn-cs"/>
              </a:rPr>
              <a:t>Die Familie von Doña Rosa ist sicherlich nicht repräsentativ für die Struktur und Dynamik</a:t>
            </a:r>
          </a:p>
          <a:p>
            <a:r>
              <a:rPr lang="de-DE" sz="1200" b="0" i="0" u="none" strike="noStrike" kern="1200" baseline="0" smtClean="0">
                <a:solidFill>
                  <a:schemeClr val="tx1"/>
                </a:solidFill>
                <a:latin typeface="+mn-lt"/>
                <a:ea typeface="+mn-ea"/>
                <a:cs typeface="+mn-cs"/>
              </a:rPr>
              <a:t>von Familien, in denen eine oder einige Personen grenzüberschreitende Arbeitswanderungen</a:t>
            </a:r>
          </a:p>
          <a:p>
            <a:r>
              <a:rPr lang="de-DE" sz="1200" b="0" i="0" u="none" strike="noStrike" kern="1200" baseline="0" smtClean="0">
                <a:solidFill>
                  <a:schemeClr val="tx1"/>
                </a:solidFill>
                <a:latin typeface="+mn-lt"/>
                <a:ea typeface="+mn-ea"/>
                <a:cs typeface="+mn-cs"/>
              </a:rPr>
              <a:t>realisieren.1 Sie steht eher für einen Extremfall transnationaler Migration und</a:t>
            </a:r>
          </a:p>
          <a:p>
            <a:r>
              <a:rPr lang="de-DE" sz="1200" b="0" i="0" u="none" strike="noStrike" kern="1200" baseline="0" smtClean="0">
                <a:solidFill>
                  <a:schemeClr val="tx1"/>
                </a:solidFill>
                <a:latin typeface="+mn-lt"/>
                <a:ea typeface="+mn-ea"/>
                <a:cs typeface="+mn-cs"/>
              </a:rPr>
              <a:t>Familienorganisation, der aber real existiert und als Ausgangspunkt für die Konstruktion eines</a:t>
            </a:r>
          </a:p>
          <a:p>
            <a:r>
              <a:rPr lang="de-DE" sz="1200" b="0" i="0" u="none" strike="noStrike" kern="1200" baseline="0" smtClean="0">
                <a:solidFill>
                  <a:schemeClr val="tx1"/>
                </a:solidFill>
                <a:latin typeface="+mn-lt"/>
                <a:ea typeface="+mn-ea"/>
                <a:cs typeface="+mn-cs"/>
              </a:rPr>
              <a:t>Idealtypus von </a:t>
            </a:r>
            <a:r>
              <a:rPr lang="de-DE" sz="1200" b="0" i="1" u="none" strike="noStrike" kern="1200" baseline="0" smtClean="0">
                <a:solidFill>
                  <a:schemeClr val="tx1"/>
                </a:solidFill>
                <a:latin typeface="+mn-lt"/>
                <a:ea typeface="+mn-ea"/>
                <a:cs typeface="+mn-cs"/>
              </a:rPr>
              <a:t>Transmigration </a:t>
            </a:r>
            <a:r>
              <a:rPr lang="de-DE" sz="1200" b="0" i="0" u="none" strike="noStrike" kern="1200" baseline="0" smtClean="0">
                <a:solidFill>
                  <a:schemeClr val="tx1"/>
                </a:solidFill>
                <a:latin typeface="+mn-lt"/>
                <a:ea typeface="+mn-ea"/>
                <a:cs typeface="+mn-cs"/>
              </a:rPr>
              <a:t>dienen kann. Diesem Idealtypus kam in der durchgeführten</a:t>
            </a:r>
          </a:p>
          <a:p>
            <a:r>
              <a:rPr lang="de-DE" sz="1200" b="0" i="0" u="none" strike="noStrike" kern="1200" baseline="0" smtClean="0">
                <a:solidFill>
                  <a:schemeClr val="tx1"/>
                </a:solidFill>
                <a:latin typeface="+mn-lt"/>
                <a:ea typeface="+mn-ea"/>
                <a:cs typeface="+mn-cs"/>
              </a:rPr>
              <a:t>Untersuchung die Familie von Doña Rosa relativ nahe, für seine ‚Gültigkeit’ bzw.</a:t>
            </a:r>
          </a:p>
          <a:p>
            <a:r>
              <a:rPr lang="de-DE" sz="1200" b="0" i="0" u="none" strike="noStrike" kern="1200" baseline="0" smtClean="0">
                <a:solidFill>
                  <a:schemeClr val="tx1"/>
                </a:solidFill>
                <a:latin typeface="+mn-lt"/>
                <a:ea typeface="+mn-ea"/>
                <a:cs typeface="+mn-cs"/>
              </a:rPr>
              <a:t>‚Erklärungsmächtigkeit’ (vgl. zum Stellenwert von Typenbildungen Pries 1997b) lassen sich</a:t>
            </a:r>
          </a:p>
          <a:p>
            <a:r>
              <a:rPr lang="de-DE" sz="1200" b="0" i="0" u="none" strike="noStrike" kern="1200" baseline="0" smtClean="0">
                <a:solidFill>
                  <a:schemeClr val="tx1"/>
                </a:solidFill>
                <a:latin typeface="+mn-lt"/>
                <a:ea typeface="+mn-ea"/>
                <a:cs typeface="+mn-cs"/>
              </a:rPr>
              <a:t>aber vielfältige empirische Belege finden (vgl. z.B. Herrera 2001 und 2002). Wie an anderer</a:t>
            </a:r>
          </a:p>
          <a:p>
            <a:r>
              <a:rPr lang="de-DE" sz="1200" b="0" i="0" u="none" strike="noStrike" kern="1200" baseline="0" smtClean="0">
                <a:solidFill>
                  <a:schemeClr val="tx1"/>
                </a:solidFill>
                <a:latin typeface="+mn-lt"/>
                <a:ea typeface="+mn-ea"/>
                <a:cs typeface="+mn-cs"/>
              </a:rPr>
              <a:t>Stelle ausgeführt (Pries 1998: 141), wird davon ausgegangen, „dass Transmigration ein</a:t>
            </a:r>
          </a:p>
          <a:p>
            <a:r>
              <a:rPr lang="de-DE" sz="1200" b="0" i="0" u="none" strike="noStrike" kern="1200" baseline="0" smtClean="0">
                <a:solidFill>
                  <a:schemeClr val="tx1"/>
                </a:solidFill>
                <a:latin typeface="+mn-lt"/>
                <a:ea typeface="+mn-ea"/>
                <a:cs typeface="+mn-cs"/>
              </a:rPr>
              <a:t>dauerhaftes, in der Vergangenheit wahrscheinlich marginales, ein gegenwärtig aber - nicht</a:t>
            </a:r>
          </a:p>
          <a:p>
            <a:r>
              <a:rPr lang="de-DE" sz="1200" b="0" i="0" u="none" strike="noStrike" kern="1200" baseline="0" smtClean="0">
                <a:solidFill>
                  <a:schemeClr val="tx1"/>
                </a:solidFill>
                <a:latin typeface="+mn-lt"/>
                <a:ea typeface="+mn-ea"/>
                <a:cs typeface="+mn-cs"/>
              </a:rPr>
              <a:t>zuletzt aufgrund moderner Transport- und Kommunikationsmedien - immer bedeutsameres</a:t>
            </a:r>
          </a:p>
          <a:p>
            <a:r>
              <a:rPr lang="de-DE" sz="1200" b="0" i="0" u="none" strike="noStrike" kern="1200" baseline="0" smtClean="0">
                <a:solidFill>
                  <a:schemeClr val="tx1"/>
                </a:solidFill>
                <a:latin typeface="+mn-lt"/>
                <a:ea typeface="+mn-ea"/>
                <a:cs typeface="+mn-cs"/>
              </a:rPr>
              <a:t>Phänomen ist. [...] Transmigranten [sind] dadurch gekennzeichnet, dass sich ihr</a:t>
            </a:r>
          </a:p>
          <a:p>
            <a:r>
              <a:rPr lang="de-DE" sz="1200" b="0" i="0" u="none" strike="noStrike" kern="1200" baseline="0" smtClean="0">
                <a:solidFill>
                  <a:schemeClr val="tx1"/>
                </a:solidFill>
                <a:latin typeface="+mn-lt"/>
                <a:ea typeface="+mn-ea"/>
                <a:cs typeface="+mn-cs"/>
              </a:rPr>
              <a:t>Lebenshorizont und auch ihr Lebens- und Erwerbsverlauf auf Dauer pluri-lokal innerhalb</a:t>
            </a:r>
          </a:p>
          <a:p>
            <a:r>
              <a:rPr lang="de-DE" sz="1200" b="0" i="0" u="none" strike="noStrike" kern="1200" baseline="0" smtClean="0">
                <a:solidFill>
                  <a:schemeClr val="tx1"/>
                </a:solidFill>
                <a:latin typeface="+mn-lt"/>
                <a:ea typeface="+mn-ea"/>
                <a:cs typeface="+mn-cs"/>
              </a:rPr>
              <a:t>eines neuen, offenen, hybriden und in gewisser Hinsicht kosmopolitanen Transnationalen</a:t>
            </a:r>
          </a:p>
          <a:p>
            <a:r>
              <a:rPr lang="de-DE" sz="1200" b="0" i="0" u="none" strike="noStrike" kern="1200" baseline="0" smtClean="0">
                <a:solidFill>
                  <a:schemeClr val="tx1"/>
                </a:solidFill>
                <a:latin typeface="+mn-lt"/>
                <a:ea typeface="+mn-ea"/>
                <a:cs typeface="+mn-cs"/>
              </a:rPr>
              <a:t>Sozialen Raumes aufspannen. Letzterer wird von und durch Transmigranten selbst aufgebaut</a:t>
            </a:r>
          </a:p>
          <a:p>
            <a:r>
              <a:rPr lang="en-GB" sz="1200" b="0" i="0" u="none" strike="noStrike" kern="1200" baseline="0" smtClean="0">
                <a:solidFill>
                  <a:schemeClr val="tx1"/>
                </a:solidFill>
                <a:latin typeface="+mn-lt"/>
                <a:ea typeface="+mn-ea"/>
                <a:cs typeface="+mn-cs"/>
              </a:rPr>
              <a:t>und stabilisiert.“</a:t>
            </a:r>
            <a:r>
              <a:rPr lang="de-DE" sz="1200" b="0" i="0" u="none" strike="noStrike" kern="1200" baseline="0" smtClean="0">
                <a:solidFill>
                  <a:schemeClr val="tx1"/>
                </a:solidFill>
                <a:latin typeface="+mn-lt"/>
                <a:ea typeface="+mn-ea"/>
                <a:cs typeface="+mn-cs"/>
              </a:rPr>
              <a:t>In der Abbildung 1 ist die transnationale Familie von Doña Rosa in vier Generationen</a:t>
            </a:r>
          </a:p>
          <a:p>
            <a:r>
              <a:rPr lang="de-DE" sz="1200" b="0" i="0" u="none" strike="noStrike" kern="1200" baseline="0" smtClean="0">
                <a:solidFill>
                  <a:schemeClr val="tx1"/>
                </a:solidFill>
                <a:latin typeface="+mn-lt"/>
                <a:ea typeface="+mn-ea"/>
                <a:cs typeface="+mn-cs"/>
              </a:rPr>
              <a:t>zusammengefasst. Es sind die erste Generation von MigrantInnen ausgehend von Doña Rosa</a:t>
            </a:r>
          </a:p>
          <a:p>
            <a:r>
              <a:rPr lang="de-DE" sz="1200" b="0" i="0" u="none" strike="noStrike" kern="1200" baseline="0" smtClean="0">
                <a:solidFill>
                  <a:schemeClr val="tx1"/>
                </a:solidFill>
                <a:latin typeface="+mn-lt"/>
                <a:ea typeface="+mn-ea"/>
                <a:cs typeface="+mn-cs"/>
              </a:rPr>
              <a:t>sowie die danach folgenden drei weiteren Generationen für nur zwei der Nachkommen von</a:t>
            </a:r>
          </a:p>
          <a:p>
            <a:r>
              <a:rPr lang="de-DE" sz="1200" b="0" i="0" u="none" strike="noStrike" kern="1200" baseline="0" smtClean="0">
                <a:solidFill>
                  <a:schemeClr val="tx1"/>
                </a:solidFill>
                <a:latin typeface="+mn-lt"/>
                <a:ea typeface="+mn-ea"/>
                <a:cs typeface="+mn-cs"/>
              </a:rPr>
              <a:t>Doña Rosa, nämlich für Guadaloupe und Antonio dargestellt (aus Gründen der</a:t>
            </a:r>
          </a:p>
          <a:p>
            <a:r>
              <a:rPr lang="de-DE" sz="1200" b="0" i="0" u="none" strike="noStrike" kern="1200" baseline="0" smtClean="0">
                <a:solidFill>
                  <a:schemeClr val="tx1"/>
                </a:solidFill>
                <a:latin typeface="+mn-lt"/>
                <a:ea typeface="+mn-ea"/>
                <a:cs typeface="+mn-cs"/>
              </a:rPr>
              <a:t>Übersichtlichkeit wurden die Familiengeschichten der drei anderen Kinder Doña Rosas hier</a:t>
            </a:r>
          </a:p>
          <a:p>
            <a:r>
              <a:rPr lang="de-DE" sz="1200" b="0" i="0" u="none" strike="noStrike" kern="1200" baseline="0" smtClean="0">
                <a:solidFill>
                  <a:schemeClr val="tx1"/>
                </a:solidFill>
                <a:latin typeface="+mn-lt"/>
                <a:ea typeface="+mn-ea"/>
                <a:cs typeface="+mn-cs"/>
              </a:rPr>
              <a:t>nicht aufgeführt). Alle Personen sind entsprechend ihres Geschlechts (Männer als Kreise,</a:t>
            </a:r>
          </a:p>
          <a:p>
            <a:r>
              <a:rPr lang="de-DE" sz="1200" b="0" i="0" u="none" strike="noStrike" kern="1200" baseline="0" smtClean="0">
                <a:solidFill>
                  <a:schemeClr val="tx1"/>
                </a:solidFill>
                <a:latin typeface="+mn-lt"/>
                <a:ea typeface="+mn-ea"/>
                <a:cs typeface="+mn-cs"/>
              </a:rPr>
              <a:t>Frauen als Dreiecke) und ihres Migrationsstatus abgebildet. Wie an den unterschiedlich</a:t>
            </a:r>
          </a:p>
          <a:p>
            <a:r>
              <a:rPr lang="de-DE" sz="1200" b="0" i="0" u="none" strike="noStrike" kern="1200" baseline="0" smtClean="0">
                <a:solidFill>
                  <a:schemeClr val="tx1"/>
                </a:solidFill>
                <a:latin typeface="+mn-lt"/>
                <a:ea typeface="+mn-ea"/>
                <a:cs typeface="+mn-cs"/>
              </a:rPr>
              <a:t>schraffierten Feldern unterhalb der Genealogie zu erkennen ist, wurde zunächst grundsätzlich</a:t>
            </a:r>
          </a:p>
          <a:p>
            <a:r>
              <a:rPr lang="de-DE" sz="1200" b="0" i="0" u="none" strike="noStrike" kern="1200" baseline="0" smtClean="0">
                <a:solidFill>
                  <a:schemeClr val="tx1"/>
                </a:solidFill>
                <a:latin typeface="+mn-lt"/>
                <a:ea typeface="+mn-ea"/>
                <a:cs typeface="+mn-cs"/>
              </a:rPr>
              <a:t>zwischen in Mexiko Geborenen (obere Reihe) und in den USA Geborenen (untere Reihe)</a:t>
            </a:r>
          </a:p>
          <a:p>
            <a:r>
              <a:rPr lang="de-DE" sz="1200" b="0" i="0" u="none" strike="noStrike" kern="1200" baseline="0" smtClean="0">
                <a:solidFill>
                  <a:schemeClr val="tx1"/>
                </a:solidFill>
                <a:latin typeface="+mn-lt"/>
                <a:ea typeface="+mn-ea"/>
                <a:cs typeface="+mn-cs"/>
              </a:rPr>
              <a:t>unterschieden (nur in einem Fall stammte eine angeheiratete Frau aus Puerto Rico). Innerhalb</a:t>
            </a:r>
          </a:p>
          <a:p>
            <a:r>
              <a:rPr lang="de-DE" sz="1200" b="0" i="0" u="none" strike="noStrike" kern="1200" baseline="0" smtClean="0">
                <a:solidFill>
                  <a:schemeClr val="tx1"/>
                </a:solidFill>
                <a:latin typeface="+mn-lt"/>
                <a:ea typeface="+mn-ea"/>
                <a:cs typeface="+mn-cs"/>
              </a:rPr>
              <a:t>der beiden Reihen sind die Interviewten danach aufgeteilt, ob sie (neben denjenigen, die</a:t>
            </a:r>
          </a:p>
          <a:p>
            <a:r>
              <a:rPr lang="de-DE" sz="1200" b="0" i="0" u="none" strike="noStrike" kern="1200" baseline="0" smtClean="0">
                <a:solidFill>
                  <a:schemeClr val="tx1"/>
                </a:solidFill>
                <a:latin typeface="+mn-lt"/>
                <a:ea typeface="+mn-ea"/>
                <a:cs typeface="+mn-cs"/>
              </a:rPr>
              <a:t>überhaupt nicht für mindestens drei Monate das Land wechselten) eher dem Idealtypus von</a:t>
            </a:r>
          </a:p>
          <a:p>
            <a:r>
              <a:rPr lang="de-DE" sz="1200" b="0" i="0" u="none" strike="noStrike" kern="1200" baseline="0" smtClean="0">
                <a:solidFill>
                  <a:schemeClr val="tx1"/>
                </a:solidFill>
                <a:latin typeface="+mn-lt"/>
                <a:ea typeface="+mn-ea"/>
                <a:cs typeface="+mn-cs"/>
              </a:rPr>
              <a:t>Auswanderern, Rückkehrern oder Transmigranten nahe kommen. Hierzu wurden die Anzahl der Landeswechsel und auch die subjektiven Orientierungen der Menschen hinsichtlich ihrer</a:t>
            </a:r>
          </a:p>
          <a:p>
            <a:r>
              <a:rPr lang="de-DE" sz="1200" b="0" i="0" u="none" strike="noStrike" kern="1200" baseline="0" smtClean="0">
                <a:solidFill>
                  <a:schemeClr val="tx1"/>
                </a:solidFill>
                <a:latin typeface="+mn-lt"/>
                <a:ea typeface="+mn-ea"/>
                <a:cs typeface="+mn-cs"/>
              </a:rPr>
              <a:t>längerfristigen Lebensplanung berücksichtigt: Wo fühlen sie sich zu hause? Wo wollen sie</a:t>
            </a:r>
          </a:p>
          <a:p>
            <a:r>
              <a:rPr lang="de-DE" sz="1200" b="0" i="0" u="none" strike="noStrike" kern="1200" baseline="0" smtClean="0">
                <a:solidFill>
                  <a:schemeClr val="tx1"/>
                </a:solidFill>
                <a:latin typeface="+mn-lt"/>
                <a:ea typeface="+mn-ea"/>
                <a:cs typeface="+mn-cs"/>
              </a:rPr>
              <a:t>langfristig leben? Fühlen sie sich als MexikanerIn oder als US-AmerikanerIn?</a:t>
            </a:r>
            <a:endParaRPr lang="en-GB" sz="1200" b="0" i="0" u="none" strike="noStrike" kern="1200" baseline="0" smtClean="0">
              <a:solidFill>
                <a:schemeClr val="tx1"/>
              </a:solidFill>
              <a:latin typeface="+mn-lt"/>
              <a:ea typeface="+mn-ea"/>
              <a:cs typeface="+mn-cs"/>
            </a:endParaRPr>
          </a:p>
          <a:p>
            <a:r>
              <a:rPr lang="en-GB" sz="1200" b="0" i="0" u="none" strike="noStrike" kern="1200" baseline="0" smtClean="0">
                <a:solidFill>
                  <a:schemeClr val="tx1"/>
                </a:solidFill>
                <a:latin typeface="+mn-lt"/>
                <a:ea typeface="+mn-ea"/>
                <a:cs typeface="+mn-cs"/>
              </a:rPr>
              <a:t>1</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33</a:t>
            </a:fld>
            <a:endParaRPr lang="de-DE"/>
          </a:p>
        </p:txBody>
      </p:sp>
    </p:spTree>
    <p:extLst>
      <p:ext uri="{BB962C8B-B14F-4D97-AF65-F5344CB8AC3E}">
        <p14:creationId xmlns:p14="http://schemas.microsoft.com/office/powerpoint/2010/main" val="235557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mtClean="0"/>
              <a:t>We</a:t>
            </a:r>
            <a:r>
              <a:rPr lang="en-GB" baseline="0" smtClean="0"/>
              <a:t> learned that households and families are not one and the same thing. This distinction is in particular important due to the increase in mobility. Because f</a:t>
            </a:r>
            <a:r>
              <a:rPr lang="en-GB" smtClean="0"/>
              <a:t>amily members are linked through skype, letters, phone, etc. they can maintain the link between themselves and thus maintain</a:t>
            </a:r>
            <a:r>
              <a:rPr lang="en-GB" baseline="0" smtClean="0"/>
              <a:t> their relationships. This is also why we can look at them as networks.</a:t>
            </a:r>
            <a:endParaRPr lang="en-GB" smtClean="0"/>
          </a:p>
          <a:p>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36</a:t>
            </a:fld>
            <a:endParaRPr lang="de-DE"/>
          </a:p>
        </p:txBody>
      </p:sp>
    </p:spTree>
    <p:extLst>
      <p:ext uri="{BB962C8B-B14F-4D97-AF65-F5344CB8AC3E}">
        <p14:creationId xmlns:p14="http://schemas.microsoft.com/office/powerpoint/2010/main" val="71447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smtClean="0">
                <a:solidFill>
                  <a:schemeClr val="tx1"/>
                </a:solidFill>
                <a:effectLst/>
                <a:latin typeface="+mn-lt"/>
                <a:ea typeface="+mn-ea"/>
                <a:cs typeface="+mn-cs"/>
              </a:rPr>
              <a:t>The tree is being used to answer the following questions:</a:t>
            </a:r>
            <a:endParaRPr lang="de-DE" sz="1200" kern="1200" smtClean="0">
              <a:solidFill>
                <a:schemeClr val="tx1"/>
              </a:solidFill>
              <a:effectLst/>
              <a:latin typeface="+mn-lt"/>
              <a:ea typeface="+mn-ea"/>
              <a:cs typeface="+mn-cs"/>
            </a:endParaRPr>
          </a:p>
          <a:p>
            <a:pPr lvl="0"/>
            <a:r>
              <a:rPr lang="en-GB" sz="1200" kern="1200" smtClean="0">
                <a:solidFill>
                  <a:schemeClr val="tx1"/>
                </a:solidFill>
                <a:effectLst/>
                <a:latin typeface="+mn-lt"/>
                <a:ea typeface="+mn-ea"/>
                <a:cs typeface="+mn-cs"/>
              </a:rPr>
              <a:t>On which occasion do you commonly meet most of your relations?</a:t>
            </a:r>
            <a:endParaRPr lang="de-DE" sz="1200" kern="1200" smtClean="0">
              <a:solidFill>
                <a:schemeClr val="tx1"/>
              </a:solidFill>
              <a:effectLst/>
              <a:latin typeface="+mn-lt"/>
              <a:ea typeface="+mn-ea"/>
              <a:cs typeface="+mn-cs"/>
            </a:endParaRPr>
          </a:p>
          <a:p>
            <a:pPr lvl="0"/>
            <a:r>
              <a:rPr lang="en-GB" sz="1200" kern="1200" smtClean="0">
                <a:solidFill>
                  <a:schemeClr val="tx1"/>
                </a:solidFill>
                <a:effectLst/>
                <a:latin typeface="+mn-lt"/>
                <a:ea typeface="+mn-ea"/>
                <a:cs typeface="+mn-cs"/>
              </a:rPr>
              <a:t>On which occasion do you meet your immediate family</a:t>
            </a:r>
            <a:endParaRPr lang="de-DE" sz="1200" kern="1200" smtClean="0">
              <a:solidFill>
                <a:schemeClr val="tx1"/>
              </a:solidFill>
              <a:effectLst/>
              <a:latin typeface="+mn-lt"/>
              <a:ea typeface="+mn-ea"/>
              <a:cs typeface="+mn-cs"/>
            </a:endParaRPr>
          </a:p>
          <a:p>
            <a:pPr lvl="0"/>
            <a:r>
              <a:rPr lang="en-GB" sz="1200" kern="1200" smtClean="0">
                <a:solidFill>
                  <a:schemeClr val="tx1"/>
                </a:solidFill>
                <a:effectLst/>
                <a:latin typeface="+mn-lt"/>
                <a:ea typeface="+mn-ea"/>
                <a:cs typeface="+mn-cs"/>
              </a:rPr>
              <a:t>To whom can you turn to in need of advice?</a:t>
            </a:r>
            <a:endParaRPr lang="de-DE" sz="1200" kern="1200" smtClean="0">
              <a:solidFill>
                <a:schemeClr val="tx1"/>
              </a:solidFill>
              <a:effectLst/>
              <a:latin typeface="+mn-lt"/>
              <a:ea typeface="+mn-ea"/>
              <a:cs typeface="+mn-cs"/>
            </a:endParaRPr>
          </a:p>
          <a:p>
            <a:pPr lvl="0"/>
            <a:r>
              <a:rPr lang="en-GB" sz="1200" kern="1200" smtClean="0">
                <a:solidFill>
                  <a:schemeClr val="tx1"/>
                </a:solidFill>
                <a:effectLst/>
                <a:latin typeface="+mn-lt"/>
                <a:ea typeface="+mn-ea"/>
                <a:cs typeface="+mn-cs"/>
              </a:rPr>
              <a:t>To whom can you turn to ask for financial assistance</a:t>
            </a:r>
            <a:endParaRPr lang="de-DE" sz="1200" kern="1200" smtClean="0">
              <a:solidFill>
                <a:schemeClr val="tx1"/>
              </a:solidFill>
              <a:effectLst/>
              <a:latin typeface="+mn-lt"/>
              <a:ea typeface="+mn-ea"/>
              <a:cs typeface="+mn-cs"/>
            </a:endParaRPr>
          </a:p>
          <a:p>
            <a:pPr lvl="0"/>
            <a:r>
              <a:rPr lang="en-GB" sz="1200" kern="1200" smtClean="0">
                <a:solidFill>
                  <a:schemeClr val="tx1"/>
                </a:solidFill>
                <a:effectLst/>
                <a:latin typeface="+mn-lt"/>
                <a:ea typeface="+mn-ea"/>
                <a:cs typeface="+mn-cs"/>
              </a:rPr>
              <a:t>What expectations do your parents and family members have?</a:t>
            </a:r>
            <a:endParaRPr lang="de-DE" sz="1200" kern="1200" smtClean="0">
              <a:solidFill>
                <a:schemeClr val="tx1"/>
              </a:solidFill>
              <a:effectLst/>
              <a:latin typeface="+mn-lt"/>
              <a:ea typeface="+mn-ea"/>
              <a:cs typeface="+mn-cs"/>
            </a:endParaRPr>
          </a:p>
          <a:p>
            <a:r>
              <a:rPr lang="en-GB" sz="1200" kern="1200" smtClean="0">
                <a:solidFill>
                  <a:schemeClr val="tx1"/>
                </a:solidFill>
                <a:effectLst/>
                <a:latin typeface="+mn-lt"/>
                <a:ea typeface="+mn-ea"/>
                <a:cs typeface="+mn-cs"/>
              </a:rPr>
              <a:t>The answers will show that the social and the support network within the family vary. Pros and cons of such a network can be discussed and noted down.</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37</a:t>
            </a:fld>
            <a:endParaRPr lang="de-DE"/>
          </a:p>
        </p:txBody>
      </p:sp>
    </p:spTree>
    <p:extLst>
      <p:ext uri="{BB962C8B-B14F-4D97-AF65-F5344CB8AC3E}">
        <p14:creationId xmlns:p14="http://schemas.microsoft.com/office/powerpoint/2010/main" val="1429366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48</a:t>
            </a:fld>
            <a:endParaRPr lang="de-DE"/>
          </a:p>
        </p:txBody>
      </p:sp>
    </p:spTree>
    <p:extLst>
      <p:ext uri="{BB962C8B-B14F-4D97-AF65-F5344CB8AC3E}">
        <p14:creationId xmlns:p14="http://schemas.microsoft.com/office/powerpoint/2010/main" val="223129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GB" smtClean="0"/>
              <a:t>To start of with a family can be regarded as a group of people who share an imagined or real thread. </a:t>
            </a:r>
          </a:p>
          <a:p>
            <a:pPr marL="0" indent="0">
              <a:buNone/>
            </a:pPr>
            <a:r>
              <a:rPr lang="de-DE" smtClean="0"/>
              <a:t>We are all born into families and throughout the world, families are central in the lives of people. But what do we associate with a family?</a:t>
            </a:r>
          </a:p>
          <a:p>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5</a:t>
            </a:fld>
            <a:endParaRPr lang="de-DE"/>
          </a:p>
        </p:txBody>
      </p:sp>
    </p:spTree>
    <p:extLst>
      <p:ext uri="{BB962C8B-B14F-4D97-AF65-F5344CB8AC3E}">
        <p14:creationId xmlns:p14="http://schemas.microsoft.com/office/powerpoint/2010/main" val="240962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dirty="0"/>
          </a:p>
        </p:txBody>
      </p:sp>
      <p:sp>
        <p:nvSpPr>
          <p:cNvPr id="4" name="Foliennummernplatzhalter 3"/>
          <p:cNvSpPr>
            <a:spLocks noGrp="1"/>
          </p:cNvSpPr>
          <p:nvPr>
            <p:ph type="sldNum" sz="quarter" idx="10"/>
          </p:nvPr>
        </p:nvSpPr>
        <p:spPr/>
        <p:txBody>
          <a:bodyPr/>
          <a:lstStyle/>
          <a:p>
            <a:fld id="{3DAB76CE-AA20-43E8-9E0D-DD38CC260DB0}" type="slidenum">
              <a:rPr lang="de-DE" smtClean="0"/>
              <a:pPr/>
              <a:t>7</a:t>
            </a:fld>
            <a:endParaRPr lang="de-DE"/>
          </a:p>
        </p:txBody>
      </p:sp>
    </p:spTree>
    <p:extLst>
      <p:ext uri="{BB962C8B-B14F-4D97-AF65-F5344CB8AC3E}">
        <p14:creationId xmlns:p14="http://schemas.microsoft.com/office/powerpoint/2010/main" val="369429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mtClean="0"/>
              <a:t>Meaning</a:t>
            </a:r>
            <a:r>
              <a:rPr lang="en-GB" baseline="0" smtClean="0"/>
              <a:t> of family</a:t>
            </a:r>
          </a:p>
          <a:p>
            <a:r>
              <a:rPr lang="en-GB" baseline="0" smtClean="0"/>
              <a:t>Look at families and family relations more systematically</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8</a:t>
            </a:fld>
            <a:endParaRPr lang="de-DE"/>
          </a:p>
        </p:txBody>
      </p:sp>
    </p:spTree>
    <p:extLst>
      <p:ext uri="{BB962C8B-B14F-4D97-AF65-F5344CB8AC3E}">
        <p14:creationId xmlns:p14="http://schemas.microsoft.com/office/powerpoint/2010/main" val="39796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mtClean="0"/>
              <a:t>Most</a:t>
            </a:r>
            <a:r>
              <a:rPr lang="en-GB" baseline="0" smtClean="0"/>
              <a:t> people grew up in families but the structure, the links and bonds we may feel with our family may differ quite substantially. One way of investigating these differences is to look at a family tree, thereby analysing the links between family members, the number of people we consider to be part of the family and how we are related to each other. Let us start with the basic kinship systems. Before we do that let us look at the functions of a family and its relevance.</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13</a:t>
            </a:fld>
            <a:endParaRPr lang="de-DE"/>
          </a:p>
        </p:txBody>
      </p:sp>
    </p:spTree>
    <p:extLst>
      <p:ext uri="{BB962C8B-B14F-4D97-AF65-F5344CB8AC3E}">
        <p14:creationId xmlns:p14="http://schemas.microsoft.com/office/powerpoint/2010/main" val="142858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In the following we want to look at families more closely and are starting with the question, who actually makes up my family and how </a:t>
            </a:r>
            <a:r>
              <a:rPr lang="en-GB" dirty="0" err="1" smtClean="0"/>
              <a:t>oudl</a:t>
            </a:r>
            <a:r>
              <a:rPr lang="en-GB" smtClean="0"/>
              <a:t> I define my family?</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16</a:t>
            </a:fld>
            <a:endParaRPr lang="de-DE"/>
          </a:p>
        </p:txBody>
      </p:sp>
    </p:spTree>
    <p:extLst>
      <p:ext uri="{BB962C8B-B14F-4D97-AF65-F5344CB8AC3E}">
        <p14:creationId xmlns:p14="http://schemas.microsoft.com/office/powerpoint/2010/main" val="6342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smtClean="0">
                <a:solidFill>
                  <a:schemeClr val="tx1"/>
                </a:solidFill>
                <a:effectLst/>
                <a:latin typeface="+mn-lt"/>
                <a:ea typeface="+mn-ea"/>
                <a:cs typeface="+mn-cs"/>
              </a:rPr>
              <a:t>The definition given is a very simple one. All societies use kinship as a basis for forming social groups and for classifying people. Kinship links are commonly understood as having blood ties or marriage ties. However, there is a great amount of variability in kinship rules and patterns around the world. It does not include adoptions or ties developed by being a godfather as is common among Catholics. In order to understand social interaction, attitudes, and motivations in most societies, it is essential to know how their kinship systems function. In many societies, kinship is the most important social organizing principle along with gender and age. Kinship also provides a means for transmitting status and property from generation to generation. It is not a mere coincidence that inheritance rights usually are based on the closeness of kinship links.</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17</a:t>
            </a:fld>
            <a:endParaRPr lang="de-DE"/>
          </a:p>
        </p:txBody>
      </p:sp>
    </p:spTree>
    <p:extLst>
      <p:ext uri="{BB962C8B-B14F-4D97-AF65-F5344CB8AC3E}">
        <p14:creationId xmlns:p14="http://schemas.microsoft.com/office/powerpoint/2010/main" val="20841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mtClean="0"/>
              <a:t>In order to draw a family tree we need to learn some basic kinship symbols.</a:t>
            </a:r>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18</a:t>
            </a:fld>
            <a:endParaRPr lang="de-DE"/>
          </a:p>
        </p:txBody>
      </p:sp>
    </p:spTree>
    <p:extLst>
      <p:ext uri="{BB962C8B-B14F-4D97-AF65-F5344CB8AC3E}">
        <p14:creationId xmlns:p14="http://schemas.microsoft.com/office/powerpoint/2010/main" val="77624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3DAB76CE-AA20-43E8-9E0D-DD38CC260DB0}" type="slidenum">
              <a:rPr lang="de-DE" smtClean="0"/>
              <a:pPr/>
              <a:t>20</a:t>
            </a:fld>
            <a:endParaRPr lang="de-DE"/>
          </a:p>
        </p:txBody>
      </p:sp>
    </p:spTree>
    <p:extLst>
      <p:ext uri="{BB962C8B-B14F-4D97-AF65-F5344CB8AC3E}">
        <p14:creationId xmlns:p14="http://schemas.microsoft.com/office/powerpoint/2010/main" val="362608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sz="4400"/>
            </a:lvl1pPr>
          </a:lstStyle>
          <a:p>
            <a:r>
              <a:rPr lang="en-GB" sz="3600" dirty="0" smtClean="0"/>
              <a:t>Intercultural interaction, </a:t>
            </a:r>
            <a:br>
              <a:rPr lang="en-GB" sz="3600" dirty="0" smtClean="0"/>
            </a:br>
            <a:r>
              <a:rPr lang="en-GB" sz="3600" dirty="0" smtClean="0"/>
              <a:t>an introduction</a:t>
            </a:r>
            <a:endParaRPr lang="en-GB" noProof="0" dirty="0"/>
          </a:p>
        </p:txBody>
      </p:sp>
      <p:sp>
        <p:nvSpPr>
          <p:cNvPr id="3" name="Untertitel 2"/>
          <p:cNvSpPr>
            <a:spLocks noGrp="1"/>
          </p:cNvSpPr>
          <p:nvPr>
            <p:ph type="subTitle" idx="1" hasCustomPrompt="1"/>
          </p:nvPr>
        </p:nvSpPr>
        <p:spPr>
          <a:xfrm>
            <a:off x="714348"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dirty="0" smtClean="0"/>
              <a:t>Session</a:t>
            </a:r>
            <a:endParaRPr lang="en-GB" noProof="0" dirty="0"/>
          </a:p>
        </p:txBody>
      </p:sp>
      <p:sp>
        <p:nvSpPr>
          <p:cNvPr id="5" name="Fußzeilenplatzhalter 4"/>
          <p:cNvSpPr>
            <a:spLocks noGrp="1"/>
          </p:cNvSpPr>
          <p:nvPr>
            <p:ph type="ftr" sz="quarter" idx="11"/>
          </p:nvPr>
        </p:nvSpPr>
        <p:spPr/>
        <p:txBody>
          <a:bodyPr/>
          <a:lstStyle/>
          <a:p>
            <a:endParaRPr lang="en-GB" noProof="0" dirty="0"/>
          </a:p>
        </p:txBody>
      </p:sp>
      <p:sp>
        <p:nvSpPr>
          <p:cNvPr id="6" name="Foliennummernplatzhalter 5"/>
          <p:cNvSpPr>
            <a:spLocks noGrp="1"/>
          </p:cNvSpPr>
          <p:nvPr>
            <p:ph type="sldNum" sz="quarter" idx="12"/>
          </p:nvPr>
        </p:nvSpPr>
        <p:spPr>
          <a:xfrm>
            <a:off x="3923928" y="6309320"/>
            <a:ext cx="2133600" cy="365125"/>
          </a:xfrm>
        </p:spPr>
        <p:txBody>
          <a:bodyPr/>
          <a:lstStyle/>
          <a:p>
            <a:endParaRPr lang="en-GB" dirty="0" smtClean="0"/>
          </a:p>
          <a:p>
            <a:fld id="{6C6AE60A-B69C-4790-82F7-3882EDF23186}" type="slidenum">
              <a:rPr lang="en-GB" smtClean="0"/>
              <a:pPr/>
              <a:t>‹Nr.›</a:t>
            </a:fld>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5" name="Fußzeilenplatzhalter 4"/>
          <p:cNvSpPr>
            <a:spLocks noGrp="1"/>
          </p:cNvSpPr>
          <p:nvPr>
            <p:ph type="ftr" sz="quarter" idx="11"/>
          </p:nvPr>
        </p:nvSpPr>
        <p:spPr/>
        <p:txBody>
          <a:bodyPr/>
          <a:lstStyle/>
          <a:p>
            <a:endParaRPr lang="en-GB" noProof="0" dirty="0"/>
          </a:p>
        </p:txBody>
      </p:sp>
      <p:sp>
        <p:nvSpPr>
          <p:cNvPr id="6" name="Foliennummernplatzhalter 5"/>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10" name="Gerade Verbindung 9"/>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hasCustomPrompt="1"/>
          </p:nvPr>
        </p:nvSpPr>
        <p:spPr>
          <a:xfrm>
            <a:off x="395535" y="116632"/>
            <a:ext cx="5940000" cy="432048"/>
          </a:xfrm>
        </p:spPr>
        <p:txBody>
          <a:bodyPr anchor="ctr" anchorCtr="0">
            <a:noAutofit/>
          </a:bodyPr>
          <a:lstStyle>
            <a:lvl1pPr>
              <a:defRPr sz="2400"/>
            </a:lvl1pPr>
          </a:lstStyle>
          <a:p>
            <a:r>
              <a:rPr lang="en-GB" noProof="0" smtClean="0"/>
              <a:t>Abschnittstitel</a:t>
            </a:r>
            <a:endParaRPr lang="en-GB" noProof="0"/>
          </a:p>
        </p:txBody>
      </p:sp>
      <p:sp>
        <p:nvSpPr>
          <p:cNvPr id="15" name="Textplatzhalter 8"/>
          <p:cNvSpPr>
            <a:spLocks noGrp="1"/>
          </p:cNvSpPr>
          <p:nvPr>
            <p:ph type="body" sz="quarter" idx="13" hasCustomPrompt="1"/>
          </p:nvPr>
        </p:nvSpPr>
        <p:spPr>
          <a:xfrm>
            <a:off x="395535" y="620688"/>
            <a:ext cx="5940000" cy="720080"/>
          </a:xfrm>
        </p:spPr>
        <p:txBody>
          <a:bodyPr anchor="ctr" anchorCtr="0">
            <a:normAutofit/>
          </a:bodyPr>
          <a:lstStyle>
            <a:lvl1pPr marL="0" indent="0">
              <a:buNone/>
              <a:defRPr sz="4000">
                <a:solidFill>
                  <a:schemeClr val="accent3">
                    <a:lumMod val="75000"/>
                  </a:schemeClr>
                </a:solidFill>
              </a:defRPr>
            </a:lvl1pPr>
          </a:lstStyle>
          <a:p>
            <a:pPr lvl="0"/>
            <a:r>
              <a:rPr lang="en-GB" noProof="0" smtClean="0"/>
              <a:t>Titel</a:t>
            </a:r>
            <a:endParaRPr lang="en-GB" noProof="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noProof="0" dirty="0" smtClean="0"/>
              <a:t>Titelmasterformat durch Klicken bearbeiten</a:t>
            </a:r>
            <a:endParaRPr lang="en-GB" noProof="0" dirty="0"/>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5" name="Fußzeilenplatzhalter 4"/>
          <p:cNvSpPr>
            <a:spLocks noGrp="1"/>
          </p:cNvSpPr>
          <p:nvPr>
            <p:ph type="ftr" sz="quarter" idx="11"/>
          </p:nvPr>
        </p:nvSpPr>
        <p:spPr/>
        <p:txBody>
          <a:bodyPr/>
          <a:lstStyle/>
          <a:p>
            <a:endParaRPr lang="en-GB" noProof="0"/>
          </a:p>
        </p:txBody>
      </p:sp>
      <p:sp>
        <p:nvSpPr>
          <p:cNvPr id="6" name="Foliennummernplatzhalter 5"/>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7" name="Gerade Verbindung 6"/>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535" y="259508"/>
            <a:ext cx="5940000" cy="669162"/>
          </a:xfrm>
        </p:spPr>
        <p:txBody>
          <a:bodyPr anchor="ctr" anchorCtr="0">
            <a:noAutofit/>
          </a:bodyPr>
          <a:lstStyle>
            <a:lvl1pPr>
              <a:defRPr sz="4000"/>
            </a:lvl1pPr>
          </a:lstStyle>
          <a:p>
            <a:r>
              <a:rPr lang="en-GB" noProof="0" dirty="0" err="1" smtClean="0"/>
              <a:t>Abschnittstitel</a:t>
            </a:r>
            <a:endParaRPr lang="en-GB" noProof="0" dirty="0"/>
          </a:p>
        </p:txBody>
      </p:sp>
      <p:sp>
        <p:nvSpPr>
          <p:cNvPr id="3" name="Inhaltsplatzhalter 2"/>
          <p:cNvSpPr>
            <a:spLocks noGrp="1"/>
          </p:cNvSpPr>
          <p:nvPr>
            <p:ph idx="1"/>
          </p:nvPr>
        </p:nvSpPr>
        <p:spPr>
          <a:xfrm>
            <a:off x="457200" y="1556792"/>
            <a:ext cx="8229600" cy="4569371"/>
          </a:xfrm>
        </p:spPr>
        <p:txBody>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5" name="Fußzeilenplatzhalter 4"/>
          <p:cNvSpPr>
            <a:spLocks noGrp="1"/>
          </p:cNvSpPr>
          <p:nvPr>
            <p:ph type="ftr" sz="quarter" idx="11"/>
          </p:nvPr>
        </p:nvSpPr>
        <p:spPr/>
        <p:txBody>
          <a:bodyPr/>
          <a:lstStyle/>
          <a:p>
            <a:endParaRPr lang="en-GB" noProof="0" dirty="0"/>
          </a:p>
        </p:txBody>
      </p:sp>
      <p:sp>
        <p:nvSpPr>
          <p:cNvPr id="6" name="Foliennummernplatzhalter 5"/>
          <p:cNvSpPr>
            <a:spLocks noGrp="1"/>
          </p:cNvSpPr>
          <p:nvPr>
            <p:ph type="sldNum" sz="quarter" idx="12"/>
          </p:nvPr>
        </p:nvSpPr>
        <p:spPr>
          <a:xfrm>
            <a:off x="3923928" y="6376243"/>
            <a:ext cx="2133600" cy="365125"/>
          </a:xfrm>
        </p:spPr>
        <p:txBody>
          <a:bodyPr/>
          <a:lstStyle>
            <a:lvl1pPr algn="ctr">
              <a:defRPr>
                <a:latin typeface="FrutigerNext LT Medium"/>
              </a:defRPr>
            </a:lvl1pPr>
          </a:lstStyle>
          <a:p>
            <a:endParaRPr lang="en-GB" dirty="0" smtClean="0"/>
          </a:p>
          <a:p>
            <a:fld id="{6C6AE60A-B69C-4790-82F7-3882EDF23186}" type="slidenum">
              <a:rPr lang="en-GB" smtClean="0"/>
              <a:pPr/>
              <a:t>‹Nr.›</a:t>
            </a:fld>
            <a:endParaRPr lang="en-GB" dirty="0"/>
          </a:p>
        </p:txBody>
      </p:sp>
      <p:sp>
        <p:nvSpPr>
          <p:cNvPr id="9" name="Textplatzhalter 8"/>
          <p:cNvSpPr>
            <a:spLocks noGrp="1"/>
          </p:cNvSpPr>
          <p:nvPr>
            <p:ph type="body" sz="quarter" idx="13" hasCustomPrompt="1"/>
          </p:nvPr>
        </p:nvSpPr>
        <p:spPr>
          <a:xfrm>
            <a:off x="395535" y="780094"/>
            <a:ext cx="5940000" cy="720080"/>
          </a:xfrm>
        </p:spPr>
        <p:txBody>
          <a:bodyPr anchor="ctr" anchorCtr="0">
            <a:normAutofit/>
          </a:bodyPr>
          <a:lstStyle>
            <a:lvl1pPr marL="0" indent="0">
              <a:buNone/>
              <a:defRPr sz="3600">
                <a:solidFill>
                  <a:schemeClr val="accent3">
                    <a:lumMod val="75000"/>
                  </a:schemeClr>
                </a:solidFill>
              </a:defRPr>
            </a:lvl1pPr>
          </a:lstStyle>
          <a:p>
            <a:pPr lvl="0"/>
            <a:r>
              <a:rPr lang="en-GB" noProof="0" dirty="0" err="1" smtClean="0"/>
              <a:t>Titel</a:t>
            </a:r>
            <a:endParaRPr lang="en-GB" noProof="0" dirty="0"/>
          </a:p>
        </p:txBody>
      </p:sp>
      <p:cxnSp>
        <p:nvCxnSpPr>
          <p:cNvPr id="11" name="Gerade Verbindung 10"/>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none" baseline="0"/>
            </a:lvl1pPr>
          </a:lstStyle>
          <a:p>
            <a:r>
              <a:rPr lang="de-DE" noProof="0" smtClean="0"/>
              <a:t>Titelmasterformat durch Klicken bearbeiten</a:t>
            </a:r>
            <a:endParaRPr lang="en-GB" noProof="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noProof="0" smtClean="0"/>
              <a:t>Textmasterformate durch Klicken bearbeiten</a:t>
            </a:r>
          </a:p>
        </p:txBody>
      </p:sp>
      <p:sp>
        <p:nvSpPr>
          <p:cNvPr id="5" name="Fußzeilenplatzhalter 4"/>
          <p:cNvSpPr>
            <a:spLocks noGrp="1"/>
          </p:cNvSpPr>
          <p:nvPr>
            <p:ph type="ftr" sz="quarter" idx="11"/>
          </p:nvPr>
        </p:nvSpPr>
        <p:spPr/>
        <p:txBody>
          <a:bodyPr/>
          <a:lstStyle/>
          <a:p>
            <a:endParaRPr lang="en-GB" noProof="0" dirty="0"/>
          </a:p>
        </p:txBody>
      </p:sp>
      <p:sp>
        <p:nvSpPr>
          <p:cNvPr id="6" name="Foliennummernplatzhalter 5"/>
          <p:cNvSpPr>
            <a:spLocks noGrp="1"/>
          </p:cNvSpPr>
          <p:nvPr>
            <p:ph type="sldNum" sz="quarter" idx="12"/>
          </p:nvPr>
        </p:nvSpPr>
        <p:spPr/>
        <p:txBody>
          <a:bodyPr/>
          <a:lstStyle/>
          <a:p>
            <a:endParaRPr lang="en-GB" dirty="0" smtClean="0"/>
          </a:p>
          <a:p>
            <a:fld id="{6C6AE60A-B69C-4790-82F7-3882EDF23186}" type="slidenum">
              <a:rPr lang="en-GB" smtClean="0"/>
              <a:pPr/>
              <a:t>‹Nr.›</a:t>
            </a:fld>
            <a:endParaRPr lang="en-GB" dirty="0"/>
          </a:p>
        </p:txBody>
      </p:sp>
      <p:cxnSp>
        <p:nvCxnSpPr>
          <p:cNvPr id="7" name="Gerade Verbindung 6"/>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6" name="Fußzeilenplatzhalter 5"/>
          <p:cNvSpPr>
            <a:spLocks noGrp="1"/>
          </p:cNvSpPr>
          <p:nvPr>
            <p:ph type="ftr" sz="quarter" idx="11"/>
          </p:nvPr>
        </p:nvSpPr>
        <p:spPr/>
        <p:txBody>
          <a:bodyPr/>
          <a:lstStyle/>
          <a:p>
            <a:endParaRPr lang="en-GB" noProof="0" dirty="0"/>
          </a:p>
        </p:txBody>
      </p:sp>
      <p:sp>
        <p:nvSpPr>
          <p:cNvPr id="7" name="Foliennummernplatzhalter 6"/>
          <p:cNvSpPr>
            <a:spLocks noGrp="1"/>
          </p:cNvSpPr>
          <p:nvPr>
            <p:ph type="sldNum" sz="quarter" idx="12"/>
          </p:nvPr>
        </p:nvSpPr>
        <p:spPr/>
        <p:txBody>
          <a:bodyPr/>
          <a:lstStyle/>
          <a:p>
            <a:endParaRPr lang="en-GB" dirty="0" smtClean="0"/>
          </a:p>
          <a:p>
            <a:fld id="{6C6AE60A-B69C-4790-82F7-3882EDF23186}" type="slidenum">
              <a:rPr lang="en-GB" smtClean="0"/>
              <a:pPr/>
              <a:t>‹Nr.›</a:t>
            </a:fld>
            <a:endParaRPr lang="en-GB" dirty="0"/>
          </a:p>
        </p:txBody>
      </p:sp>
      <p:cxnSp>
        <p:nvCxnSpPr>
          <p:cNvPr id="11" name="Gerade Verbindung 10"/>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el 1"/>
          <p:cNvSpPr>
            <a:spLocks noGrp="1"/>
          </p:cNvSpPr>
          <p:nvPr>
            <p:ph type="title" hasCustomPrompt="1"/>
          </p:nvPr>
        </p:nvSpPr>
        <p:spPr>
          <a:xfrm>
            <a:off x="395535" y="353746"/>
            <a:ext cx="5940000" cy="432048"/>
          </a:xfrm>
        </p:spPr>
        <p:txBody>
          <a:bodyPr anchor="ctr" anchorCtr="0">
            <a:noAutofit/>
          </a:bodyPr>
          <a:lstStyle>
            <a:lvl1pPr>
              <a:defRPr sz="4000"/>
            </a:lvl1pPr>
          </a:lstStyle>
          <a:p>
            <a:r>
              <a:rPr lang="en-GB" noProof="0" dirty="0" err="1" smtClean="0"/>
              <a:t>Abschnittstitel</a:t>
            </a:r>
            <a:endParaRPr lang="en-GB" noProof="0" dirty="0"/>
          </a:p>
        </p:txBody>
      </p:sp>
      <p:sp>
        <p:nvSpPr>
          <p:cNvPr id="18" name="Textplatzhalter 8"/>
          <p:cNvSpPr>
            <a:spLocks noGrp="1"/>
          </p:cNvSpPr>
          <p:nvPr>
            <p:ph type="body" sz="quarter" idx="13" hasCustomPrompt="1"/>
          </p:nvPr>
        </p:nvSpPr>
        <p:spPr>
          <a:xfrm>
            <a:off x="395535" y="780094"/>
            <a:ext cx="5940000" cy="720080"/>
          </a:xfrm>
        </p:spPr>
        <p:txBody>
          <a:bodyPr anchor="ctr" anchorCtr="0">
            <a:normAutofit/>
          </a:bodyPr>
          <a:lstStyle>
            <a:lvl1pPr marL="0" indent="0">
              <a:buNone/>
              <a:defRPr sz="3600">
                <a:solidFill>
                  <a:schemeClr val="accent3">
                    <a:lumMod val="75000"/>
                  </a:schemeClr>
                </a:solidFill>
              </a:defRPr>
            </a:lvl1pPr>
          </a:lstStyle>
          <a:p>
            <a:pPr lvl="0"/>
            <a:r>
              <a:rPr lang="en-GB" noProof="0" dirty="0" err="1" smtClean="0"/>
              <a:t>Titel</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8" name="Fußzeilenplatzhalter 7"/>
          <p:cNvSpPr>
            <a:spLocks noGrp="1"/>
          </p:cNvSpPr>
          <p:nvPr>
            <p:ph type="ftr" sz="quarter" idx="11"/>
          </p:nvPr>
        </p:nvSpPr>
        <p:spPr/>
        <p:txBody>
          <a:bodyPr/>
          <a:lstStyle/>
          <a:p>
            <a:endParaRPr lang="en-GB" noProof="0"/>
          </a:p>
        </p:txBody>
      </p:sp>
      <p:sp>
        <p:nvSpPr>
          <p:cNvPr id="9" name="Foliennummernplatzhalter 8"/>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14" name="Gerade Verbindung 13"/>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el 1"/>
          <p:cNvSpPr>
            <a:spLocks noGrp="1"/>
          </p:cNvSpPr>
          <p:nvPr>
            <p:ph type="title" hasCustomPrompt="1"/>
          </p:nvPr>
        </p:nvSpPr>
        <p:spPr>
          <a:xfrm>
            <a:off x="395535" y="210870"/>
            <a:ext cx="5940000" cy="574924"/>
          </a:xfrm>
        </p:spPr>
        <p:txBody>
          <a:bodyPr anchor="ctr" anchorCtr="0">
            <a:noAutofit/>
          </a:bodyPr>
          <a:lstStyle>
            <a:lvl1pPr>
              <a:defRPr sz="4000"/>
            </a:lvl1pPr>
          </a:lstStyle>
          <a:p>
            <a:r>
              <a:rPr lang="en-GB" noProof="0" dirty="0" err="1" smtClean="0"/>
              <a:t>Abschnittstitel</a:t>
            </a:r>
            <a:endParaRPr lang="en-GB" noProof="0" dirty="0"/>
          </a:p>
        </p:txBody>
      </p:sp>
      <p:sp>
        <p:nvSpPr>
          <p:cNvPr id="19" name="Textplatzhalter 8"/>
          <p:cNvSpPr>
            <a:spLocks noGrp="1"/>
          </p:cNvSpPr>
          <p:nvPr>
            <p:ph type="body" sz="quarter" idx="13" hasCustomPrompt="1"/>
          </p:nvPr>
        </p:nvSpPr>
        <p:spPr>
          <a:xfrm>
            <a:off x="395535" y="708656"/>
            <a:ext cx="5940000" cy="720080"/>
          </a:xfrm>
        </p:spPr>
        <p:txBody>
          <a:bodyPr anchor="ctr" anchorCtr="0">
            <a:normAutofit/>
          </a:bodyPr>
          <a:lstStyle>
            <a:lvl1pPr marL="0" indent="0">
              <a:buNone/>
              <a:defRPr sz="3600">
                <a:solidFill>
                  <a:schemeClr val="accent3">
                    <a:lumMod val="75000"/>
                  </a:schemeClr>
                </a:solidFill>
              </a:defRPr>
            </a:lvl1pPr>
          </a:lstStyle>
          <a:p>
            <a:pPr lvl="0"/>
            <a:r>
              <a:rPr lang="en-GB" noProof="0" smtClean="0"/>
              <a:t>Titel</a:t>
            </a:r>
            <a:endParaRPr lang="en-GB" noProof="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GB" noProof="0"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10" name="Gerade Verbindung 9"/>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hasCustomPrompt="1"/>
          </p:nvPr>
        </p:nvSpPr>
        <p:spPr>
          <a:xfrm>
            <a:off x="395535" y="210870"/>
            <a:ext cx="5940000" cy="432048"/>
          </a:xfrm>
        </p:spPr>
        <p:txBody>
          <a:bodyPr anchor="ctr" anchorCtr="0">
            <a:noAutofit/>
          </a:bodyPr>
          <a:lstStyle>
            <a:lvl1pPr>
              <a:defRPr sz="4000"/>
            </a:lvl1pPr>
          </a:lstStyle>
          <a:p>
            <a:r>
              <a:rPr lang="en-GB" noProof="0" dirty="0" err="1" smtClean="0"/>
              <a:t>Abschnittstitel</a:t>
            </a:r>
            <a:endParaRPr lang="en-GB" noProof="0" dirty="0"/>
          </a:p>
        </p:txBody>
      </p:sp>
      <p:sp>
        <p:nvSpPr>
          <p:cNvPr id="15" name="Textplatzhalter 8"/>
          <p:cNvSpPr>
            <a:spLocks noGrp="1"/>
          </p:cNvSpPr>
          <p:nvPr>
            <p:ph type="body" sz="quarter" idx="13" hasCustomPrompt="1"/>
          </p:nvPr>
        </p:nvSpPr>
        <p:spPr>
          <a:xfrm>
            <a:off x="395535" y="620688"/>
            <a:ext cx="5940000" cy="720080"/>
          </a:xfrm>
        </p:spPr>
        <p:txBody>
          <a:bodyPr anchor="ctr" anchorCtr="0">
            <a:normAutofit/>
          </a:bodyPr>
          <a:lstStyle>
            <a:lvl1pPr marL="0" indent="0">
              <a:buNone/>
              <a:defRPr sz="3600">
                <a:solidFill>
                  <a:schemeClr val="accent3">
                    <a:lumMod val="75000"/>
                  </a:schemeClr>
                </a:solidFill>
              </a:defRPr>
            </a:lvl1pPr>
          </a:lstStyle>
          <a:p>
            <a:pPr lvl="0"/>
            <a:r>
              <a:rPr lang="en-GB" noProof="0" smtClean="0"/>
              <a:t>Titel</a:t>
            </a:r>
            <a:endParaRPr lang="en-GB" noProof="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en-GB" noProof="0" dirty="0"/>
          </a:p>
        </p:txBody>
      </p:sp>
      <p:sp>
        <p:nvSpPr>
          <p:cNvPr id="4" name="Foliennummernplatzhalter 3"/>
          <p:cNvSpPr>
            <a:spLocks noGrp="1"/>
          </p:cNvSpPr>
          <p:nvPr>
            <p:ph type="sldNum" sz="quarter" idx="12"/>
          </p:nvPr>
        </p:nvSpPr>
        <p:spPr/>
        <p:txBody>
          <a:bodyPr/>
          <a:lstStyle/>
          <a:p>
            <a:fld id="{6C6AE60A-B69C-4790-82F7-3882EDF23186}" type="slidenum">
              <a:rPr lang="en-GB" noProof="0" smtClean="0"/>
              <a:pPr/>
              <a:t>‹Nr.›</a:t>
            </a:fld>
            <a:endParaRPr lang="en-GB" noProof="0" dirty="0"/>
          </a:p>
        </p:txBody>
      </p:sp>
      <p:cxnSp>
        <p:nvCxnSpPr>
          <p:cNvPr id="6" name="Gerade Verbindung 5"/>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noProof="0" smtClean="0"/>
              <a:t>Titelmasterformat durch Klicken bearbeiten</a:t>
            </a:r>
            <a:endParaRPr lang="en-GB" noProof="0"/>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GB" noProof="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smtClean="0"/>
              <a:t>Textmasterformate durch Klicken bearbeiten</a:t>
            </a:r>
          </a:p>
        </p:txBody>
      </p:sp>
      <p:sp>
        <p:nvSpPr>
          <p:cNvPr id="6" name="Fußzeilenplatzhalter 5"/>
          <p:cNvSpPr>
            <a:spLocks noGrp="1"/>
          </p:cNvSpPr>
          <p:nvPr>
            <p:ph type="ftr" sz="quarter" idx="11"/>
          </p:nvPr>
        </p:nvSpPr>
        <p:spPr/>
        <p:txBody>
          <a:bodyPr/>
          <a:lstStyle/>
          <a:p>
            <a:endParaRPr lang="en-GB" noProof="0"/>
          </a:p>
        </p:txBody>
      </p:sp>
      <p:sp>
        <p:nvSpPr>
          <p:cNvPr id="7" name="Foliennummernplatzhalter 6"/>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8" name="Gerade Verbindung 7"/>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828800" y="5670574"/>
            <a:ext cx="5486400" cy="494730"/>
          </a:xfrm>
        </p:spPr>
        <p:txBody>
          <a:bodyPr anchor="b"/>
          <a:lstStyle>
            <a:lvl1pPr algn="l">
              <a:defRPr sz="2000" b="1"/>
            </a:lvl1pPr>
          </a:lstStyle>
          <a:p>
            <a:r>
              <a:rPr lang="de-DE" noProof="0" smtClean="0"/>
              <a:t>Titelmasterformat durch Klicken bearbeiten</a:t>
            </a:r>
            <a:endParaRPr lang="en-GB" noProof="0"/>
          </a:p>
        </p:txBody>
      </p:sp>
      <p:sp>
        <p:nvSpPr>
          <p:cNvPr id="3" name="Bildplatzhalter 2"/>
          <p:cNvSpPr>
            <a:spLocks noGrp="1"/>
          </p:cNvSpPr>
          <p:nvPr>
            <p:ph type="pic" idx="1"/>
          </p:nvPr>
        </p:nvSpPr>
        <p:spPr>
          <a:xfrm>
            <a:off x="1828800" y="147444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noProof="0" smtClean="0"/>
              <a:t>Bild durch Klicken auf Symbol hinzufügen</a:t>
            </a:r>
            <a:endParaRPr lang="en-GB" noProof="0"/>
          </a:p>
        </p:txBody>
      </p:sp>
      <p:sp>
        <p:nvSpPr>
          <p:cNvPr id="6" name="Fußzeilenplatzhalter 5"/>
          <p:cNvSpPr>
            <a:spLocks noGrp="1"/>
          </p:cNvSpPr>
          <p:nvPr>
            <p:ph type="ftr" sz="quarter" idx="11"/>
          </p:nvPr>
        </p:nvSpPr>
        <p:spPr/>
        <p:txBody>
          <a:bodyPr/>
          <a:lstStyle/>
          <a:p>
            <a:endParaRPr lang="en-GB" noProof="0"/>
          </a:p>
        </p:txBody>
      </p:sp>
      <p:sp>
        <p:nvSpPr>
          <p:cNvPr id="7" name="Foliennummernplatzhalter 6"/>
          <p:cNvSpPr>
            <a:spLocks noGrp="1"/>
          </p:cNvSpPr>
          <p:nvPr>
            <p:ph type="sldNum" sz="quarter" idx="12"/>
          </p:nvPr>
        </p:nvSpPr>
        <p:spPr/>
        <p:txBody>
          <a:bodyPr/>
          <a:lstStyle/>
          <a:p>
            <a:fld id="{6C6AE60A-B69C-4790-82F7-3882EDF23186}" type="slidenum">
              <a:rPr lang="en-GB" noProof="0" smtClean="0"/>
              <a:pPr/>
              <a:t>‹Nr.›</a:t>
            </a:fld>
            <a:endParaRPr lang="en-GB" noProof="0"/>
          </a:p>
        </p:txBody>
      </p:sp>
      <p:cxnSp>
        <p:nvCxnSpPr>
          <p:cNvPr id="8" name="Gerade Verbindung 7"/>
          <p:cNvCxnSpPr/>
          <p:nvPr userDrawn="1"/>
        </p:nvCxnSpPr>
        <p:spPr>
          <a:xfrm>
            <a:off x="359532" y="6237312"/>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359532" y="1412776"/>
            <a:ext cx="842493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el 1"/>
          <p:cNvSpPr txBox="1">
            <a:spLocks/>
          </p:cNvSpPr>
          <p:nvPr userDrawn="1"/>
        </p:nvSpPr>
        <p:spPr>
          <a:xfrm>
            <a:off x="395535" y="116632"/>
            <a:ext cx="5940000" cy="432048"/>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2400" kern="1200">
                <a:solidFill>
                  <a:schemeClr val="tx2"/>
                </a:solidFill>
                <a:latin typeface="+mj-lt"/>
                <a:ea typeface="+mj-ea"/>
                <a:cs typeface="+mj-cs"/>
              </a:defRPr>
            </a:lvl1pPr>
          </a:lstStyle>
          <a:p>
            <a:r>
              <a:rPr lang="en-GB" noProof="0" smtClean="0"/>
              <a:t>Abschnittstitel</a:t>
            </a:r>
            <a:endParaRPr lang="en-GB" noProof="0"/>
          </a:p>
        </p:txBody>
      </p:sp>
      <p:sp>
        <p:nvSpPr>
          <p:cNvPr id="17" name="Textplatzhalter 8"/>
          <p:cNvSpPr>
            <a:spLocks noGrp="1"/>
          </p:cNvSpPr>
          <p:nvPr>
            <p:ph type="body" sz="quarter" idx="13" hasCustomPrompt="1"/>
          </p:nvPr>
        </p:nvSpPr>
        <p:spPr>
          <a:xfrm>
            <a:off x="395535" y="620688"/>
            <a:ext cx="5940000" cy="720080"/>
          </a:xfrm>
        </p:spPr>
        <p:txBody>
          <a:bodyPr anchor="ctr" anchorCtr="0">
            <a:normAutofit/>
          </a:bodyPr>
          <a:lstStyle>
            <a:lvl1pPr marL="0" indent="0">
              <a:buNone/>
              <a:defRPr sz="4000">
                <a:solidFill>
                  <a:schemeClr val="accent3">
                    <a:lumMod val="75000"/>
                  </a:schemeClr>
                </a:solidFill>
              </a:defRPr>
            </a:lvl1pPr>
          </a:lstStyle>
          <a:p>
            <a:pPr lvl="0"/>
            <a:r>
              <a:rPr lang="en-GB" noProof="0" smtClean="0"/>
              <a:t>Titel</a:t>
            </a:r>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6635080" cy="1143000"/>
          </a:xfrm>
          <a:prstGeom prst="rect">
            <a:avLst/>
          </a:prstGeom>
        </p:spPr>
        <p:txBody>
          <a:bodyPr vert="horz" lIns="91440" tIns="45720" rIns="91440" bIns="45720" rtlCol="0" anchor="ctr">
            <a:normAutofit/>
          </a:bodyPr>
          <a:lstStyle/>
          <a:p>
            <a:r>
              <a:rPr lang="en-GB" noProof="0" dirty="0" err="1" smtClean="0"/>
              <a:t>Titelmasterformat</a:t>
            </a:r>
            <a:r>
              <a:rPr lang="en-GB" noProof="0" dirty="0" smtClean="0"/>
              <a:t> </a:t>
            </a:r>
            <a:r>
              <a:rPr lang="en-GB" noProof="0" dirty="0" err="1" smtClean="0"/>
              <a:t>durch</a:t>
            </a:r>
            <a:r>
              <a:rPr lang="en-GB" noProof="0" dirty="0" smtClean="0"/>
              <a:t> </a:t>
            </a:r>
            <a:r>
              <a:rPr lang="en-GB" noProof="0" dirty="0" err="1" smtClean="0"/>
              <a:t>Klicken</a:t>
            </a:r>
            <a:r>
              <a:rPr lang="en-GB" noProof="0" dirty="0" smtClean="0"/>
              <a:t> </a:t>
            </a:r>
            <a:r>
              <a:rPr lang="en-GB" noProof="0" dirty="0" err="1" smtClean="0"/>
              <a:t>bearbeiten</a:t>
            </a:r>
            <a:endParaRPr lang="en-GB" noProof="0" dirty="0"/>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noProof="0" dirty="0" err="1" smtClean="0"/>
              <a:t>Textmasterformate</a:t>
            </a:r>
            <a:r>
              <a:rPr lang="en-GB" noProof="0" dirty="0" smtClean="0"/>
              <a:t> </a:t>
            </a:r>
            <a:r>
              <a:rPr lang="en-GB" noProof="0" dirty="0" err="1" smtClean="0"/>
              <a:t>durch</a:t>
            </a:r>
            <a:r>
              <a:rPr lang="en-GB" noProof="0" dirty="0" smtClean="0"/>
              <a:t> </a:t>
            </a:r>
            <a:r>
              <a:rPr lang="en-GB" noProof="0" dirty="0" err="1" smtClean="0"/>
              <a:t>Klicken</a:t>
            </a:r>
            <a:r>
              <a:rPr lang="en-GB" noProof="0" dirty="0" smtClean="0"/>
              <a:t> </a:t>
            </a:r>
            <a:r>
              <a:rPr lang="en-GB" noProof="0" dirty="0" err="1" smtClean="0"/>
              <a:t>bearbeiten</a:t>
            </a:r>
            <a:endParaRPr lang="en-GB" noProof="0" dirty="0" smtClean="0"/>
          </a:p>
          <a:p>
            <a:pPr lvl="1"/>
            <a:r>
              <a:rPr lang="en-GB" noProof="0" dirty="0" err="1" smtClean="0"/>
              <a:t>Zweite</a:t>
            </a:r>
            <a:r>
              <a:rPr lang="en-GB" noProof="0" dirty="0" smtClean="0"/>
              <a:t> </a:t>
            </a:r>
            <a:r>
              <a:rPr lang="en-GB" noProof="0" dirty="0" err="1" smtClean="0"/>
              <a:t>Ebene</a:t>
            </a:r>
            <a:endParaRPr lang="en-GB" noProof="0" dirty="0" smtClean="0"/>
          </a:p>
          <a:p>
            <a:pPr lvl="2"/>
            <a:r>
              <a:rPr lang="en-GB" noProof="0" dirty="0" err="1" smtClean="0"/>
              <a:t>Dritte</a:t>
            </a:r>
            <a:r>
              <a:rPr lang="en-GB" noProof="0" dirty="0" smtClean="0"/>
              <a:t> </a:t>
            </a:r>
            <a:r>
              <a:rPr lang="en-GB" noProof="0" dirty="0" err="1" smtClean="0"/>
              <a:t>Ebene</a:t>
            </a:r>
            <a:endParaRPr lang="en-GB" noProof="0" dirty="0" smtClean="0"/>
          </a:p>
          <a:p>
            <a:pPr lvl="3"/>
            <a:r>
              <a:rPr lang="en-GB" noProof="0" dirty="0" err="1" smtClean="0"/>
              <a:t>Vierte</a:t>
            </a:r>
            <a:r>
              <a:rPr lang="en-GB" noProof="0" dirty="0" smtClean="0"/>
              <a:t> </a:t>
            </a:r>
            <a:r>
              <a:rPr lang="en-GB" noProof="0" dirty="0" err="1" smtClean="0"/>
              <a:t>Ebene</a:t>
            </a:r>
            <a:endParaRPr lang="en-GB" noProof="0" dirty="0" smtClean="0"/>
          </a:p>
          <a:p>
            <a:pPr lvl="4"/>
            <a:r>
              <a:rPr lang="en-GB" noProof="0" dirty="0" err="1" smtClean="0"/>
              <a:t>Fünfte</a:t>
            </a:r>
            <a:r>
              <a:rPr lang="en-GB" noProof="0" dirty="0" smtClean="0"/>
              <a:t> </a:t>
            </a:r>
            <a:r>
              <a:rPr lang="en-GB" noProof="0" dirty="0" err="1" smtClean="0"/>
              <a:t>Ebene</a:t>
            </a:r>
            <a:endParaRPr lang="en-GB" noProof="0" dirty="0"/>
          </a:p>
        </p:txBody>
      </p:sp>
      <p:sp>
        <p:nvSpPr>
          <p:cNvPr id="5" name="Fußzeilenplatzhalter 4"/>
          <p:cNvSpPr>
            <a:spLocks noGrp="1"/>
          </p:cNvSpPr>
          <p:nvPr>
            <p:ph type="ftr" sz="quarter" idx="3"/>
          </p:nvPr>
        </p:nvSpPr>
        <p:spPr>
          <a:xfrm>
            <a:off x="467544" y="6309320"/>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noProof="0" dirty="0"/>
          </a:p>
        </p:txBody>
      </p:sp>
      <p:sp>
        <p:nvSpPr>
          <p:cNvPr id="6" name="Foliennummernplatzhalter 5"/>
          <p:cNvSpPr>
            <a:spLocks noGrp="1"/>
          </p:cNvSpPr>
          <p:nvPr>
            <p:ph type="sldNum" sz="quarter" idx="4"/>
          </p:nvPr>
        </p:nvSpPr>
        <p:spPr>
          <a:xfrm>
            <a:off x="3923928" y="6298207"/>
            <a:ext cx="2133600" cy="365125"/>
          </a:xfrm>
          <a:prstGeom prst="rect">
            <a:avLst/>
          </a:prstGeom>
        </p:spPr>
        <p:txBody>
          <a:bodyPr vert="horz" lIns="91440" tIns="45720" rIns="91440" bIns="45720" rtlCol="0" anchor="ctr"/>
          <a:lstStyle>
            <a:lvl1pPr algn="ctr">
              <a:defRPr sz="1200">
                <a:solidFill>
                  <a:schemeClr val="tx1">
                    <a:tint val="75000"/>
                  </a:schemeClr>
                </a:solidFill>
                <a:latin typeface="FrutigerNext LT Medium"/>
              </a:defRPr>
            </a:lvl1pPr>
          </a:lstStyle>
          <a:p>
            <a:endParaRPr lang="en-GB" dirty="0" smtClean="0"/>
          </a:p>
          <a:p>
            <a:fld id="{6C6AE60A-B69C-4790-82F7-3882EDF23186}" type="slidenum">
              <a:rPr lang="en-GB" smtClean="0"/>
              <a:pPr/>
              <a:t>‹Nr.›</a:t>
            </a:fld>
            <a:endParaRPr lang="en-GB" dirty="0"/>
          </a:p>
        </p:txBody>
      </p:sp>
      <p:pic>
        <p:nvPicPr>
          <p:cNvPr id="7" name="Picture 12" descr="H:\buero\schlichting\logos\haw\aktuell\HAW_Logos\05_HAW_Logos\05_HAW_Logo_P_rgb.t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9552" y="6309320"/>
            <a:ext cx="358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feld 7"/>
          <p:cNvSpPr txBox="1">
            <a:spLocks noChangeArrowheads="1"/>
          </p:cNvSpPr>
          <p:nvPr userDrawn="1"/>
        </p:nvSpPr>
        <p:spPr bwMode="auto">
          <a:xfrm>
            <a:off x="1187624" y="6541343"/>
            <a:ext cx="19700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HAW Frutiger Next Regular" charset="0"/>
                <a:cs typeface="Arial" charset="0"/>
              </a:defRPr>
            </a:lvl1pPr>
            <a:lvl2pPr marL="742950" indent="-285750" eaLnBrk="0" hangingPunct="0">
              <a:defRPr sz="2400">
                <a:solidFill>
                  <a:schemeClr val="tx1"/>
                </a:solidFill>
                <a:latin typeface="HAW Frutiger Next Regular" charset="0"/>
                <a:cs typeface="Arial" charset="0"/>
              </a:defRPr>
            </a:lvl2pPr>
            <a:lvl3pPr marL="1143000" indent="-228600" eaLnBrk="0" hangingPunct="0">
              <a:defRPr sz="2400">
                <a:solidFill>
                  <a:schemeClr val="tx1"/>
                </a:solidFill>
                <a:latin typeface="HAW Frutiger Next Regular" charset="0"/>
                <a:cs typeface="Arial" charset="0"/>
              </a:defRPr>
            </a:lvl3pPr>
            <a:lvl4pPr marL="1600200" indent="-228600" eaLnBrk="0" hangingPunct="0">
              <a:defRPr sz="2400">
                <a:solidFill>
                  <a:schemeClr val="tx1"/>
                </a:solidFill>
                <a:latin typeface="HAW Frutiger Next Regular" charset="0"/>
                <a:cs typeface="Arial" charset="0"/>
              </a:defRPr>
            </a:lvl4pPr>
            <a:lvl5pPr marL="2057400" indent="-228600" eaLnBrk="0" hangingPunct="0">
              <a:defRPr sz="2400">
                <a:solidFill>
                  <a:schemeClr val="tx1"/>
                </a:solidFill>
                <a:latin typeface="HAW Frutiger Next Regular" charset="0"/>
                <a:cs typeface="Arial" charset="0"/>
              </a:defRPr>
            </a:lvl5pPr>
            <a:lvl6pPr marL="2514600" indent="-228600" eaLnBrk="0" fontAlgn="base" hangingPunct="0">
              <a:spcBef>
                <a:spcPct val="0"/>
              </a:spcBef>
              <a:spcAft>
                <a:spcPct val="0"/>
              </a:spcAft>
              <a:defRPr sz="2400">
                <a:solidFill>
                  <a:schemeClr val="tx1"/>
                </a:solidFill>
                <a:latin typeface="HAW Frutiger Next Regular" charset="0"/>
                <a:cs typeface="Arial" charset="0"/>
              </a:defRPr>
            </a:lvl6pPr>
            <a:lvl7pPr marL="2971800" indent="-228600" eaLnBrk="0" fontAlgn="base" hangingPunct="0">
              <a:spcBef>
                <a:spcPct val="0"/>
              </a:spcBef>
              <a:spcAft>
                <a:spcPct val="0"/>
              </a:spcAft>
              <a:defRPr sz="2400">
                <a:solidFill>
                  <a:schemeClr val="tx1"/>
                </a:solidFill>
                <a:latin typeface="HAW Frutiger Next Regular" charset="0"/>
                <a:cs typeface="Arial" charset="0"/>
              </a:defRPr>
            </a:lvl7pPr>
            <a:lvl8pPr marL="3429000" indent="-228600" eaLnBrk="0" fontAlgn="base" hangingPunct="0">
              <a:spcBef>
                <a:spcPct val="0"/>
              </a:spcBef>
              <a:spcAft>
                <a:spcPct val="0"/>
              </a:spcAft>
              <a:defRPr sz="2400">
                <a:solidFill>
                  <a:schemeClr val="tx1"/>
                </a:solidFill>
                <a:latin typeface="HAW Frutiger Next Regular" charset="0"/>
                <a:cs typeface="Arial" charset="0"/>
              </a:defRPr>
            </a:lvl8pPr>
            <a:lvl9pPr marL="3886200" indent="-228600" eaLnBrk="0" fontAlgn="base" hangingPunct="0">
              <a:spcBef>
                <a:spcPct val="0"/>
              </a:spcBef>
              <a:spcAft>
                <a:spcPct val="0"/>
              </a:spcAft>
              <a:defRPr sz="2400">
                <a:solidFill>
                  <a:schemeClr val="tx1"/>
                </a:solidFill>
                <a:latin typeface="HAW Frutiger Next Regular" charset="0"/>
                <a:cs typeface="Arial" charset="0"/>
              </a:defRPr>
            </a:lvl9pPr>
          </a:lstStyle>
          <a:p>
            <a:pPr eaLnBrk="1" hangingPunct="1">
              <a:defRPr/>
            </a:pPr>
            <a:r>
              <a:rPr lang="de-DE" altLang="de-DE" sz="1600" dirty="0" smtClean="0">
                <a:solidFill>
                  <a:srgbClr val="002364"/>
                </a:solidFill>
                <a:latin typeface="FrutigerNext LT Medium" panose="02000603050000020004" pitchFamily="2" charset="0"/>
              </a:rPr>
              <a:t>HAW Hamburg: </a:t>
            </a:r>
            <a:r>
              <a:rPr lang="de-DE" altLang="de-DE" sz="1600" dirty="0" smtClean="0">
                <a:solidFill>
                  <a:srgbClr val="002364"/>
                </a:solidFill>
                <a:latin typeface="FrutigerNext LT Medium"/>
              </a:rPr>
              <a:t>Wissen</a:t>
            </a:r>
            <a:r>
              <a:rPr lang="de-DE" altLang="de-DE" sz="1600" dirty="0" smtClean="0">
                <a:solidFill>
                  <a:srgbClr val="002364"/>
                </a:solidFill>
                <a:latin typeface="FrutigerNext LT Medium" panose="02000603050000020004" pitchFamily="2" charset="0"/>
              </a:rPr>
              <a:t> fürs Leben</a:t>
            </a:r>
          </a:p>
          <a:p>
            <a:pPr eaLnBrk="1" hangingPunct="1">
              <a:defRPr/>
            </a:pPr>
            <a:endParaRPr lang="de-DE" altLang="de-DE" sz="1600" dirty="0" smtClean="0"/>
          </a:p>
        </p:txBody>
      </p:sp>
      <p:sp>
        <p:nvSpPr>
          <p:cNvPr id="9" name="Textfeld 8"/>
          <p:cNvSpPr txBox="1">
            <a:spLocks noChangeArrowheads="1"/>
          </p:cNvSpPr>
          <p:nvPr userDrawn="1"/>
        </p:nvSpPr>
        <p:spPr bwMode="auto">
          <a:xfrm>
            <a:off x="6588224" y="6525344"/>
            <a:ext cx="19700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HAW Frutiger Next Regular" charset="0"/>
                <a:cs typeface="Arial" charset="0"/>
              </a:defRPr>
            </a:lvl1pPr>
            <a:lvl2pPr marL="742950" indent="-285750" eaLnBrk="0" hangingPunct="0">
              <a:defRPr sz="2400">
                <a:solidFill>
                  <a:schemeClr val="tx1"/>
                </a:solidFill>
                <a:latin typeface="HAW Frutiger Next Regular" charset="0"/>
                <a:cs typeface="Arial" charset="0"/>
              </a:defRPr>
            </a:lvl2pPr>
            <a:lvl3pPr marL="1143000" indent="-228600" eaLnBrk="0" hangingPunct="0">
              <a:defRPr sz="2400">
                <a:solidFill>
                  <a:schemeClr val="tx1"/>
                </a:solidFill>
                <a:latin typeface="HAW Frutiger Next Regular" charset="0"/>
                <a:cs typeface="Arial" charset="0"/>
              </a:defRPr>
            </a:lvl3pPr>
            <a:lvl4pPr marL="1600200" indent="-228600" eaLnBrk="0" hangingPunct="0">
              <a:defRPr sz="2400">
                <a:solidFill>
                  <a:schemeClr val="tx1"/>
                </a:solidFill>
                <a:latin typeface="HAW Frutiger Next Regular" charset="0"/>
                <a:cs typeface="Arial" charset="0"/>
              </a:defRPr>
            </a:lvl4pPr>
            <a:lvl5pPr marL="2057400" indent="-228600" eaLnBrk="0" hangingPunct="0">
              <a:defRPr sz="2400">
                <a:solidFill>
                  <a:schemeClr val="tx1"/>
                </a:solidFill>
                <a:latin typeface="HAW Frutiger Next Regular" charset="0"/>
                <a:cs typeface="Arial" charset="0"/>
              </a:defRPr>
            </a:lvl5pPr>
            <a:lvl6pPr marL="2514600" indent="-228600" eaLnBrk="0" fontAlgn="base" hangingPunct="0">
              <a:spcBef>
                <a:spcPct val="0"/>
              </a:spcBef>
              <a:spcAft>
                <a:spcPct val="0"/>
              </a:spcAft>
              <a:defRPr sz="2400">
                <a:solidFill>
                  <a:schemeClr val="tx1"/>
                </a:solidFill>
                <a:latin typeface="HAW Frutiger Next Regular" charset="0"/>
                <a:cs typeface="Arial" charset="0"/>
              </a:defRPr>
            </a:lvl6pPr>
            <a:lvl7pPr marL="2971800" indent="-228600" eaLnBrk="0" fontAlgn="base" hangingPunct="0">
              <a:spcBef>
                <a:spcPct val="0"/>
              </a:spcBef>
              <a:spcAft>
                <a:spcPct val="0"/>
              </a:spcAft>
              <a:defRPr sz="2400">
                <a:solidFill>
                  <a:schemeClr val="tx1"/>
                </a:solidFill>
                <a:latin typeface="HAW Frutiger Next Regular" charset="0"/>
                <a:cs typeface="Arial" charset="0"/>
              </a:defRPr>
            </a:lvl7pPr>
            <a:lvl8pPr marL="3429000" indent="-228600" eaLnBrk="0" fontAlgn="base" hangingPunct="0">
              <a:spcBef>
                <a:spcPct val="0"/>
              </a:spcBef>
              <a:spcAft>
                <a:spcPct val="0"/>
              </a:spcAft>
              <a:defRPr sz="2400">
                <a:solidFill>
                  <a:schemeClr val="tx1"/>
                </a:solidFill>
                <a:latin typeface="HAW Frutiger Next Regular" charset="0"/>
                <a:cs typeface="Arial" charset="0"/>
              </a:defRPr>
            </a:lvl8pPr>
            <a:lvl9pPr marL="3886200" indent="-228600" eaLnBrk="0" fontAlgn="base" hangingPunct="0">
              <a:spcBef>
                <a:spcPct val="0"/>
              </a:spcBef>
              <a:spcAft>
                <a:spcPct val="0"/>
              </a:spcAft>
              <a:defRPr sz="2400">
                <a:solidFill>
                  <a:schemeClr val="tx1"/>
                </a:solidFill>
                <a:latin typeface="HAW Frutiger Next Regular" charset="0"/>
                <a:cs typeface="Arial" charset="0"/>
              </a:defRPr>
            </a:lvl9pPr>
          </a:lstStyle>
          <a:p>
            <a:pPr algn="r" eaLnBrk="1" hangingPunct="1">
              <a:defRPr/>
            </a:pPr>
            <a:r>
              <a:rPr lang="de-DE" altLang="de-DE" sz="1600" dirty="0" smtClean="0">
                <a:solidFill>
                  <a:srgbClr val="002364"/>
                </a:solidFill>
                <a:latin typeface="FrutigerNext LT Medium" panose="02000603050000020004" pitchFamily="2" charset="0"/>
              </a:rPr>
              <a:t>Prof.</a:t>
            </a:r>
            <a:r>
              <a:rPr lang="de-DE" altLang="de-DE" sz="1600" baseline="0" dirty="0" smtClean="0">
                <a:solidFill>
                  <a:srgbClr val="002364"/>
                </a:solidFill>
                <a:latin typeface="FrutigerNext LT Medium" panose="02000603050000020004" pitchFamily="2" charset="0"/>
              </a:rPr>
              <a:t> Dr. Adelheid Iken</a:t>
            </a:r>
            <a:endParaRPr lang="de-DE" altLang="de-DE" sz="16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NUL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NUL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NUL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134.147.141.194/pdf/publ-2004_lp_integrationalsraumentwicklung.pdf" TargetMode="External"/><Relationship Id="rId6" Type="http://schemas.openxmlformats.org/officeDocument/2006/relationships/hyperlink" Target="https://www.statistik-nord.de/fileadmin/Dokumente/Statistik_informiert_SPEZIAL/SI_SPEZIAL_IX_2014_komplett.pdf"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manitoba.ca/faculties/arts/anthropology/tutor/fundament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7billionothers.org/" TargetMode="External"/><Relationship Id="rId4" Type="http://schemas.openxmlformats.org/officeDocument/2006/relationships/hyperlink" Target="http://www.youtube.com/watch?v=SSmRuAWRbFA&amp;feature=related"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Lead-in</a:t>
            </a:r>
            <a:endParaRPr lang="en-GB" dirty="0"/>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7331" y="1557338"/>
            <a:ext cx="6869337" cy="4568825"/>
          </a:xfrm>
        </p:spPr>
      </p:pic>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1</a:t>
            </a:fld>
            <a:endParaRPr lang="en-GB" dirty="0"/>
          </a:p>
        </p:txBody>
      </p:sp>
    </p:spTree>
    <p:extLst>
      <p:ext uri="{BB962C8B-B14F-4D97-AF65-F5344CB8AC3E}">
        <p14:creationId xmlns:p14="http://schemas.microsoft.com/office/powerpoint/2010/main" val="196666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336705" cy="669162"/>
          </a:xfrm>
        </p:spPr>
        <p:txBody>
          <a:bodyPr/>
          <a:lstStyle/>
          <a:p>
            <a:r>
              <a:rPr lang="de-DE" dirty="0" err="1" smtClean="0"/>
              <a:t>Aims</a:t>
            </a:r>
            <a:r>
              <a:rPr lang="de-DE" smtClean="0"/>
              <a:t> and learning outcomes</a:t>
            </a:r>
            <a:endParaRPr lang="de-DE"/>
          </a:p>
        </p:txBody>
      </p:sp>
      <p:sp>
        <p:nvSpPr>
          <p:cNvPr id="3" name="Inhaltsplatzhalter 2"/>
          <p:cNvSpPr>
            <a:spLocks noGrp="1"/>
          </p:cNvSpPr>
          <p:nvPr>
            <p:ph idx="1"/>
          </p:nvPr>
        </p:nvSpPr>
        <p:spPr/>
        <p:txBody>
          <a:bodyPr>
            <a:normAutofit/>
          </a:bodyPr>
          <a:lstStyle/>
          <a:p>
            <a:pPr>
              <a:lnSpc>
                <a:spcPct val="90000"/>
              </a:lnSpc>
              <a:buFontTx/>
              <a:buNone/>
            </a:pPr>
            <a:r>
              <a:rPr lang="en-GB" dirty="0" smtClean="0"/>
              <a:t>The general aim of this session is to sensitise and raise awareness </a:t>
            </a:r>
            <a:r>
              <a:rPr lang="en-GB" smtClean="0"/>
              <a:t>for family diversity, one’s own family structure and </a:t>
            </a:r>
            <a:r>
              <a:rPr lang="en-GB" dirty="0" smtClean="0"/>
              <a:t>to </a:t>
            </a:r>
            <a:r>
              <a:rPr lang="en-GB" smtClean="0"/>
              <a:t>introduce the </a:t>
            </a:r>
            <a:r>
              <a:rPr lang="en-GB" dirty="0" smtClean="0"/>
              <a:t>family tree as a tool to </a:t>
            </a:r>
            <a:r>
              <a:rPr lang="en-GB" smtClean="0"/>
              <a:t>analyse family structures and viewing family as networks.</a:t>
            </a:r>
            <a:endParaRPr lang="en-GB" dirty="0" smtClean="0"/>
          </a:p>
          <a:p>
            <a:pPr>
              <a:lnSpc>
                <a:spcPct val="90000"/>
              </a:lnSpc>
            </a:pPr>
            <a:endParaRPr lang="en-GB" dirty="0" smtClean="0"/>
          </a:p>
          <a:p>
            <a:pPr>
              <a:lnSpc>
                <a:spcPct val="90000"/>
              </a:lnSpc>
            </a:pPr>
            <a:endParaRPr lang="en-GB" dirty="0"/>
          </a:p>
        </p:txBody>
      </p:sp>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10</a:t>
            </a:fld>
            <a:endParaRPr lang="en-GB" dirty="0"/>
          </a:p>
        </p:txBody>
      </p:sp>
      <p:sp>
        <p:nvSpPr>
          <p:cNvPr id="5" name="Textplatzhalter 4"/>
          <p:cNvSpPr>
            <a:spLocks noGrp="1"/>
          </p:cNvSpPr>
          <p:nvPr>
            <p:ph type="body" sz="quarter" idx="13"/>
          </p:nvPr>
        </p:nvSpPr>
        <p:spPr/>
        <p:txBody>
          <a:bodyPr/>
          <a:lstStyle/>
          <a:p>
            <a:r>
              <a:rPr lang="de-DE" smtClean="0"/>
              <a:t>Aim</a:t>
            </a:r>
            <a:endParaRPr lang="de-DE" dirty="0"/>
          </a:p>
        </p:txBody>
      </p:sp>
    </p:spTree>
    <p:extLst>
      <p:ext uri="{BB962C8B-B14F-4D97-AF65-F5344CB8AC3E}">
        <p14:creationId xmlns:p14="http://schemas.microsoft.com/office/powerpoint/2010/main" val="2407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en-GB" smtClean="0"/>
              <a:t>Aims and learning outcomes</a:t>
            </a:r>
            <a:endParaRPr lang="en-GB"/>
          </a:p>
        </p:txBody>
      </p:sp>
      <p:sp>
        <p:nvSpPr>
          <p:cNvPr id="3" name="Inhaltsplatzhalter 2"/>
          <p:cNvSpPr>
            <a:spLocks noGrp="1"/>
          </p:cNvSpPr>
          <p:nvPr>
            <p:ph idx="1"/>
          </p:nvPr>
        </p:nvSpPr>
        <p:spPr/>
        <p:txBody>
          <a:bodyPr/>
          <a:lstStyle/>
          <a:p>
            <a:pPr>
              <a:lnSpc>
                <a:spcPct val="90000"/>
              </a:lnSpc>
              <a:buFontTx/>
              <a:buNone/>
            </a:pPr>
            <a:r>
              <a:rPr lang="en-GB"/>
              <a:t>After </a:t>
            </a:r>
            <a:r>
              <a:rPr lang="en-GB" smtClean="0"/>
              <a:t>this session, </a:t>
            </a:r>
            <a:r>
              <a:rPr lang="en-GB"/>
              <a:t>you are expected to</a:t>
            </a:r>
          </a:p>
          <a:p>
            <a:pPr>
              <a:lnSpc>
                <a:spcPct val="90000"/>
              </a:lnSpc>
            </a:pPr>
            <a:r>
              <a:rPr lang="en-GB"/>
              <a:t>Be able </a:t>
            </a:r>
            <a:r>
              <a:rPr lang="en-GB" smtClean="0"/>
              <a:t>to explain family trees and relations,</a:t>
            </a:r>
          </a:p>
          <a:p>
            <a:pPr>
              <a:lnSpc>
                <a:spcPct val="90000"/>
              </a:lnSpc>
            </a:pPr>
            <a:r>
              <a:rPr lang="en-GB" smtClean="0"/>
              <a:t>Draw and explain your own family tree using kinship terminology, </a:t>
            </a:r>
            <a:endParaRPr lang="en-GB"/>
          </a:p>
          <a:p>
            <a:pPr>
              <a:lnSpc>
                <a:spcPct val="90000"/>
              </a:lnSpc>
            </a:pPr>
            <a:r>
              <a:rPr lang="en-GB" smtClean="0"/>
              <a:t>Be able to compare family relations based on family trees, and</a:t>
            </a:r>
          </a:p>
          <a:p>
            <a:pPr>
              <a:lnSpc>
                <a:spcPct val="90000"/>
              </a:lnSpc>
            </a:pPr>
            <a:r>
              <a:rPr lang="en-GB" smtClean="0"/>
              <a:t>Be able to reflect upon social relations within families and of families as networks.</a:t>
            </a:r>
            <a:endParaRPr lang="en-GB"/>
          </a:p>
          <a:p>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11</a:t>
            </a:fld>
            <a:endParaRPr lang="en-GB" dirty="0"/>
          </a:p>
        </p:txBody>
      </p:sp>
      <p:sp>
        <p:nvSpPr>
          <p:cNvPr id="5" name="Textplatzhalter 4"/>
          <p:cNvSpPr>
            <a:spLocks noGrp="1"/>
          </p:cNvSpPr>
          <p:nvPr>
            <p:ph type="body" sz="quarter" idx="13"/>
          </p:nvPr>
        </p:nvSpPr>
        <p:spPr/>
        <p:txBody>
          <a:bodyPr/>
          <a:lstStyle/>
          <a:p>
            <a:r>
              <a:rPr lang="en-GB" smtClean="0"/>
              <a:t>Learning outcomes</a:t>
            </a:r>
            <a:endParaRPr lang="en-GB"/>
          </a:p>
        </p:txBody>
      </p:sp>
    </p:spTree>
    <p:extLst>
      <p:ext uri="{BB962C8B-B14F-4D97-AF65-F5344CB8AC3E}">
        <p14:creationId xmlns:p14="http://schemas.microsoft.com/office/powerpoint/2010/main" val="143803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a:t>F</a:t>
            </a:r>
            <a:r>
              <a:rPr lang="en-US" smtClean="0"/>
              <a:t>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12</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1160490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solidFill>
                  <a:srgbClr val="FFC000"/>
                </a:solidFill>
              </a:rPr>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13</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427080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de-DE" smtClean="0"/>
              <a:t>Families and family diversity</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en-GB" dirty="0" smtClean="0"/>
              <a:t>The family is a core social institution worldwide</a:t>
            </a:r>
          </a:p>
          <a:p>
            <a:pPr marL="0" indent="0">
              <a:buNone/>
            </a:pPr>
            <a:r>
              <a:rPr lang="en-GB" dirty="0" smtClean="0"/>
              <a:t>Our families define</a:t>
            </a:r>
          </a:p>
          <a:p>
            <a:r>
              <a:rPr lang="en-GB" dirty="0" smtClean="0"/>
              <a:t>Who </a:t>
            </a:r>
            <a:r>
              <a:rPr lang="en-GB" dirty="0"/>
              <a:t>we are (our identity),</a:t>
            </a:r>
          </a:p>
          <a:p>
            <a:r>
              <a:rPr lang="en-GB" dirty="0"/>
              <a:t>where our roots are,</a:t>
            </a:r>
          </a:p>
          <a:p>
            <a:r>
              <a:rPr lang="en-GB" dirty="0"/>
              <a:t>our belongingness to a social group,</a:t>
            </a:r>
          </a:p>
          <a:p>
            <a:r>
              <a:rPr lang="en-GB" dirty="0"/>
              <a:t>whom we can rely on for assistance and</a:t>
            </a:r>
          </a:p>
          <a:p>
            <a:r>
              <a:rPr lang="en-GB" dirty="0"/>
              <a:t>whom we should help and assist in times of need.</a:t>
            </a:r>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14</a:t>
            </a:fld>
            <a:endParaRPr lang="en-GB" noProof="0"/>
          </a:p>
        </p:txBody>
      </p:sp>
      <p:sp>
        <p:nvSpPr>
          <p:cNvPr id="6" name="Textplatzhalter 5"/>
          <p:cNvSpPr>
            <a:spLocks noGrp="1"/>
          </p:cNvSpPr>
          <p:nvPr>
            <p:ph type="body" sz="quarter" idx="13"/>
          </p:nvPr>
        </p:nvSpPr>
        <p:spPr/>
        <p:txBody>
          <a:bodyPr/>
          <a:lstStyle/>
          <a:p>
            <a:r>
              <a:rPr lang="de-DE" smtClean="0"/>
              <a:t>Families</a:t>
            </a:r>
            <a:endParaRPr lang="de-DE" dirty="0"/>
          </a:p>
        </p:txBody>
      </p:sp>
    </p:spTree>
    <p:extLst>
      <p:ext uri="{BB962C8B-B14F-4D97-AF65-F5344CB8AC3E}">
        <p14:creationId xmlns:p14="http://schemas.microsoft.com/office/powerpoint/2010/main" val="277359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264697"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lstStyle/>
          <a:p>
            <a:pPr marL="0" indent="0">
              <a:lnSpc>
                <a:spcPct val="90000"/>
              </a:lnSpc>
              <a:buNone/>
            </a:pPr>
            <a:r>
              <a:rPr lang="en-GB"/>
              <a:t>Families usually </a:t>
            </a:r>
          </a:p>
          <a:p>
            <a:pPr>
              <a:lnSpc>
                <a:spcPct val="90000"/>
              </a:lnSpc>
            </a:pPr>
            <a:r>
              <a:rPr lang="en-GB" smtClean="0"/>
              <a:t>pass </a:t>
            </a:r>
            <a:r>
              <a:rPr lang="en-GB"/>
              <a:t>on social norms and values,</a:t>
            </a:r>
          </a:p>
          <a:p>
            <a:pPr>
              <a:lnSpc>
                <a:spcPct val="90000"/>
              </a:lnSpc>
            </a:pPr>
            <a:r>
              <a:rPr lang="en-GB"/>
              <a:t>are responsible for our moral development, well-being and our welfare,</a:t>
            </a:r>
          </a:p>
          <a:p>
            <a:pPr>
              <a:lnSpc>
                <a:spcPct val="90000"/>
              </a:lnSpc>
            </a:pPr>
            <a:r>
              <a:rPr lang="en-GB"/>
              <a:t>at times regulate the succession of positions and offices, and</a:t>
            </a:r>
          </a:p>
          <a:p>
            <a:pPr>
              <a:lnSpc>
                <a:spcPct val="90000"/>
              </a:lnSpc>
            </a:pPr>
            <a:r>
              <a:rPr lang="en-GB"/>
              <a:t>generally support the maintenance of the social group and its cohesion.</a:t>
            </a:r>
          </a:p>
          <a:p>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15</a:t>
            </a:fld>
            <a:endParaRPr lang="en-GB" dirty="0"/>
          </a:p>
        </p:txBody>
      </p:sp>
      <p:sp>
        <p:nvSpPr>
          <p:cNvPr id="5" name="Textplatzhalter 4"/>
          <p:cNvSpPr>
            <a:spLocks noGrp="1"/>
          </p:cNvSpPr>
          <p:nvPr>
            <p:ph type="body" sz="quarter" idx="13"/>
          </p:nvPr>
        </p:nvSpPr>
        <p:spPr/>
        <p:txBody>
          <a:bodyPr/>
          <a:lstStyle/>
          <a:p>
            <a:r>
              <a:rPr lang="en-GB" smtClean="0"/>
              <a:t>Families</a:t>
            </a:r>
            <a:endParaRPr lang="en-GB"/>
          </a:p>
        </p:txBody>
      </p:sp>
    </p:spTree>
    <p:extLst>
      <p:ext uri="{BB962C8B-B14F-4D97-AF65-F5344CB8AC3E}">
        <p14:creationId xmlns:p14="http://schemas.microsoft.com/office/powerpoint/2010/main" val="355843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dirty="0" smtClean="0"/>
              <a:t>Aims and learning objectives</a:t>
            </a:r>
          </a:p>
          <a:p>
            <a:pPr lvl="0"/>
            <a:r>
              <a:rPr lang="en-US"/>
              <a:t>I</a:t>
            </a:r>
            <a:r>
              <a:rPr lang="en-US" smtClean="0"/>
              <a:t>ntroduction</a:t>
            </a:r>
            <a:endParaRPr lang="en-US" dirty="0" smtClean="0"/>
          </a:p>
          <a:p>
            <a:pPr lvl="0"/>
            <a:r>
              <a:rPr lang="en-US" dirty="0" smtClean="0"/>
              <a:t>Families and </a:t>
            </a:r>
            <a:r>
              <a:rPr lang="en-US" smtClean="0"/>
              <a:t>family diversity</a:t>
            </a:r>
          </a:p>
          <a:p>
            <a:pPr lvl="1"/>
            <a:r>
              <a:rPr lang="en-US" smtClean="0"/>
              <a:t>Families</a:t>
            </a:r>
            <a:endParaRPr lang="en-US" dirty="0" smtClean="0"/>
          </a:p>
          <a:p>
            <a:pPr lvl="1"/>
            <a:r>
              <a:rPr lang="en-US" dirty="0" smtClean="0">
                <a:solidFill>
                  <a:srgbClr val="FFC000"/>
                </a:solidFill>
              </a:rPr>
              <a:t>Family and kinship</a:t>
            </a:r>
          </a:p>
          <a:p>
            <a:pPr lvl="1"/>
            <a:r>
              <a:rPr lang="en-US" dirty="0" smtClean="0"/>
              <a:t>My family tree</a:t>
            </a:r>
          </a:p>
          <a:p>
            <a:pPr lvl="1"/>
            <a:r>
              <a:rPr lang="en-US" smtClean="0"/>
              <a:t>Families </a:t>
            </a:r>
            <a:r>
              <a:rPr lang="en-US" dirty="0" smtClean="0"/>
              <a:t>as networks</a:t>
            </a:r>
          </a:p>
          <a:p>
            <a:r>
              <a:rPr lang="en-US" dirty="0" smtClean="0"/>
              <a:t>Take away message</a:t>
            </a:r>
          </a:p>
          <a:p>
            <a:r>
              <a:rPr lang="en-US" dirty="0" smtClean="0"/>
              <a:t>Reflection question</a:t>
            </a:r>
          </a:p>
          <a:p>
            <a:r>
              <a:rPr lang="en-US" dirty="0" smtClean="0"/>
              <a:t>Task</a:t>
            </a:r>
            <a:endParaRPr lang="en-US" dirty="0"/>
          </a:p>
          <a:p>
            <a:r>
              <a:rPr lang="en-US" dirty="0" smtClean="0"/>
              <a:t>Sources</a:t>
            </a:r>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16</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615909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408713"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lstStyle/>
          <a:p>
            <a:pPr marL="0" indent="0">
              <a:buNone/>
            </a:pPr>
            <a:r>
              <a:rPr lang="en-GB" smtClean="0"/>
              <a:t>Definition</a:t>
            </a:r>
          </a:p>
          <a:p>
            <a:pPr marL="0" indent="0">
              <a:buNone/>
            </a:pPr>
            <a:r>
              <a:rPr lang="en-GB" smtClean="0"/>
              <a:t>Kinship refers to the web of social relationships or the patterns of relations within families by heredity, marriage, or adoption.</a:t>
            </a:r>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17</a:t>
            </a:fld>
            <a:endParaRPr lang="en-GB" dirty="0"/>
          </a:p>
        </p:txBody>
      </p:sp>
      <p:sp>
        <p:nvSpPr>
          <p:cNvPr id="5" name="Textplatzhalter 4"/>
          <p:cNvSpPr>
            <a:spLocks noGrp="1"/>
          </p:cNvSpPr>
          <p:nvPr>
            <p:ph type="body" sz="quarter" idx="13"/>
          </p:nvPr>
        </p:nvSpPr>
        <p:spPr/>
        <p:txBody>
          <a:bodyPr/>
          <a:lstStyle/>
          <a:p>
            <a:r>
              <a:rPr lang="en-GB" smtClean="0"/>
              <a:t>Family and kinship</a:t>
            </a:r>
            <a:endParaRPr lang="en-GB"/>
          </a:p>
        </p:txBody>
      </p:sp>
    </p:spTree>
    <p:extLst>
      <p:ext uri="{BB962C8B-B14F-4D97-AF65-F5344CB8AC3E}">
        <p14:creationId xmlns:p14="http://schemas.microsoft.com/office/powerpoint/2010/main" val="403850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de-DE" smtClean="0"/>
              <a:t>Families and family diversity</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18</a:t>
            </a:fld>
            <a:endParaRPr lang="en-GB" noProof="0"/>
          </a:p>
        </p:txBody>
      </p:sp>
      <p:sp>
        <p:nvSpPr>
          <p:cNvPr id="6" name="Textplatzhalter 5"/>
          <p:cNvSpPr>
            <a:spLocks noGrp="1"/>
          </p:cNvSpPr>
          <p:nvPr>
            <p:ph type="body" sz="quarter" idx="13"/>
          </p:nvPr>
        </p:nvSpPr>
        <p:spPr/>
        <p:txBody>
          <a:bodyPr/>
          <a:lstStyle/>
          <a:p>
            <a:r>
              <a:rPr lang="de-DE"/>
              <a:t>F</a:t>
            </a:r>
            <a:r>
              <a:rPr lang="de-DE" smtClean="0"/>
              <a:t>amily and kinship</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323212240"/>
              </p:ext>
            </p:extLst>
          </p:nvPr>
        </p:nvGraphicFramePr>
        <p:xfrm>
          <a:off x="467544" y="1628800"/>
          <a:ext cx="6696744" cy="4032447"/>
        </p:xfrm>
        <a:graphic>
          <a:graphicData uri="http://schemas.openxmlformats.org/drawingml/2006/table">
            <a:tbl>
              <a:tblPr firstRow="1" bandRow="1">
                <a:tableStyleId>{5C22544A-7EE6-4342-B048-85BDC9FD1C3A}</a:tableStyleId>
              </a:tblPr>
              <a:tblGrid>
                <a:gridCol w="2232248"/>
                <a:gridCol w="2232248"/>
                <a:gridCol w="2232248"/>
              </a:tblGrid>
              <a:tr h="405194">
                <a:tc gridSpan="3">
                  <a:txBody>
                    <a:bodyPr/>
                    <a:lstStyle/>
                    <a:p>
                      <a:r>
                        <a:rPr lang="de-DE" smtClean="0"/>
                        <a:t>Basic kinship symbols</a:t>
                      </a:r>
                      <a:endParaRPr lang="de-DE" dirty="0"/>
                    </a:p>
                  </a:txBody>
                  <a:tcPr/>
                </a:tc>
                <a:tc hMerge="1">
                  <a:txBody>
                    <a:bodyPr/>
                    <a:lstStyle/>
                    <a:p>
                      <a:endParaRPr lang="de-DE" dirty="0"/>
                    </a:p>
                  </a:txBody>
                  <a:tcPr/>
                </a:tc>
                <a:tc hMerge="1">
                  <a:txBody>
                    <a:bodyPr/>
                    <a:lstStyle/>
                    <a:p>
                      <a:endParaRPr lang="de-DE" dirty="0"/>
                    </a:p>
                  </a:txBody>
                  <a:tcPr/>
                </a:tc>
              </a:tr>
              <a:tr h="480103">
                <a:tc>
                  <a:txBody>
                    <a:bodyPr/>
                    <a:lstStyle/>
                    <a:p>
                      <a:pPr algn="l" fontAlgn="ctr"/>
                      <a:r>
                        <a:rPr lang="de-DE" sz="1400" b="0" i="0" u="none" strike="noStrike" dirty="0">
                          <a:solidFill>
                            <a:srgbClr val="000000"/>
                          </a:solidFill>
                          <a:effectLst/>
                          <a:latin typeface="Calibri" panose="020F0502020204030204" pitchFamily="34" charset="0"/>
                        </a:rPr>
                        <a:t>A </a:t>
                      </a:r>
                      <a:r>
                        <a:rPr lang="de-DE" sz="1400" b="0" i="0" u="none" strike="noStrike" dirty="0" err="1">
                          <a:solidFill>
                            <a:srgbClr val="000000"/>
                          </a:solidFill>
                          <a:effectLst/>
                          <a:latin typeface="Calibri" panose="020F0502020204030204" pitchFamily="34" charset="0"/>
                        </a:rPr>
                        <a:t>circle</a:t>
                      </a:r>
                      <a:endParaRPr lang="de-DE" sz="14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de-DE" sz="1400" b="0" i="0" u="none" strike="noStrike" dirty="0">
                          <a:solidFill>
                            <a:srgbClr val="000000"/>
                          </a:solidFill>
                          <a:effectLst/>
                          <a:latin typeface="Calibri" panose="020F0502020204030204" pitchFamily="34" charset="0"/>
                        </a:rPr>
                        <a:t> </a:t>
                      </a:r>
                      <a:endParaRPr lang="de-DE" sz="11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de-DE" sz="1400" b="0" i="0" u="none" strike="noStrike" dirty="0" err="1">
                          <a:solidFill>
                            <a:srgbClr val="000000"/>
                          </a:solidFill>
                          <a:effectLst/>
                          <a:latin typeface="Calibri" panose="020F0502020204030204" pitchFamily="34" charset="0"/>
                        </a:rPr>
                        <a:t>represents</a:t>
                      </a:r>
                      <a:r>
                        <a:rPr lang="de-DE" sz="1400" b="0" i="0" u="none" strike="noStrike" dirty="0">
                          <a:solidFill>
                            <a:srgbClr val="000000"/>
                          </a:solidFill>
                          <a:effectLst/>
                          <a:latin typeface="Calibri" panose="020F0502020204030204" pitchFamily="34" charset="0"/>
                        </a:rPr>
                        <a:t> a </a:t>
                      </a:r>
                      <a:r>
                        <a:rPr lang="de-DE" sz="1400" b="0" i="0" u="none" strike="noStrike" dirty="0" err="1">
                          <a:solidFill>
                            <a:srgbClr val="000000"/>
                          </a:solidFill>
                          <a:effectLst/>
                          <a:latin typeface="Calibri" panose="020F0502020204030204" pitchFamily="34" charset="0"/>
                        </a:rPr>
                        <a:t>female</a:t>
                      </a:r>
                      <a:endParaRPr lang="de-DE" sz="1400" b="0" i="0" u="none" strike="noStrike" dirty="0">
                        <a:solidFill>
                          <a:srgbClr val="000000"/>
                        </a:solidFill>
                        <a:effectLst/>
                        <a:latin typeface="Calibri" panose="020F0502020204030204" pitchFamily="34" charset="0"/>
                      </a:endParaRPr>
                    </a:p>
                  </a:txBody>
                  <a:tcPr marL="0" marR="0" marT="0" marB="0" anchor="ctr"/>
                </a:tc>
              </a:tr>
              <a:tr h="405194">
                <a:tc>
                  <a:txBody>
                    <a:bodyPr/>
                    <a:lstStyle/>
                    <a:p>
                      <a:pPr algn="l" fontAlgn="ctr"/>
                      <a:r>
                        <a:rPr lang="de-DE" sz="1400" b="0" i="0" u="none" strike="noStrike" dirty="0">
                          <a:solidFill>
                            <a:srgbClr val="000000"/>
                          </a:solidFill>
                          <a:effectLst/>
                          <a:latin typeface="Calibri" panose="020F0502020204030204" pitchFamily="34" charset="0"/>
                        </a:rPr>
                        <a:t>A </a:t>
                      </a:r>
                      <a:r>
                        <a:rPr lang="de-DE" sz="1400" b="0" i="0" u="none" strike="noStrike" dirty="0" err="1">
                          <a:solidFill>
                            <a:srgbClr val="000000"/>
                          </a:solidFill>
                          <a:effectLst/>
                          <a:latin typeface="Calibri" panose="020F0502020204030204" pitchFamily="34" charset="0"/>
                        </a:rPr>
                        <a:t>triangle</a:t>
                      </a:r>
                      <a:endParaRPr lang="de-DE" sz="14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endParaRPr lang="de-DE" sz="14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de-DE" sz="1400" b="0" i="0" u="none" strike="noStrike" dirty="0" err="1">
                          <a:solidFill>
                            <a:srgbClr val="000000"/>
                          </a:solidFill>
                          <a:effectLst/>
                          <a:latin typeface="Calibri" panose="020F0502020204030204" pitchFamily="34" charset="0"/>
                        </a:rPr>
                        <a:t>represents</a:t>
                      </a:r>
                      <a:r>
                        <a:rPr lang="de-DE" sz="1400" b="0" i="0" u="none" strike="noStrike" dirty="0">
                          <a:solidFill>
                            <a:srgbClr val="000000"/>
                          </a:solidFill>
                          <a:effectLst/>
                          <a:latin typeface="Calibri" panose="020F0502020204030204" pitchFamily="34" charset="0"/>
                        </a:rPr>
                        <a:t> a male</a:t>
                      </a:r>
                    </a:p>
                  </a:txBody>
                  <a:tcPr marL="0" marR="0" marT="0" marB="0" anchor="ctr"/>
                </a:tc>
              </a:tr>
              <a:tr h="460272">
                <a:tc>
                  <a:txBody>
                    <a:bodyPr/>
                    <a:lstStyle/>
                    <a:p>
                      <a:pPr algn="l" fontAlgn="ctr"/>
                      <a:r>
                        <a:rPr lang="de-DE" sz="1400" b="0" i="0" u="none" strike="noStrike">
                          <a:solidFill>
                            <a:srgbClr val="000000"/>
                          </a:solidFill>
                          <a:effectLst/>
                          <a:latin typeface="Calibri" panose="020F0502020204030204" pitchFamily="34" charset="0"/>
                        </a:rPr>
                        <a:t>An equal sign</a:t>
                      </a:r>
                    </a:p>
                  </a:txBody>
                  <a:tcPr marL="0" marR="0" marT="0" marB="0" anchor="ctr"/>
                </a:tc>
                <a:tc>
                  <a:txBody>
                    <a:bodyPr/>
                    <a:lstStyle/>
                    <a:p>
                      <a:pPr algn="l" fontAlgn="ctr"/>
                      <a:endParaRPr lang="de-DE" sz="14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de-DE" sz="1400" b="0" i="0" u="none" strike="noStrike">
                          <a:solidFill>
                            <a:srgbClr val="000000"/>
                          </a:solidFill>
                          <a:effectLst/>
                          <a:latin typeface="Calibri" panose="020F0502020204030204" pitchFamily="34" charset="0"/>
                        </a:rPr>
                        <a:t>represents a marriage</a:t>
                      </a:r>
                    </a:p>
                  </a:txBody>
                  <a:tcPr marL="0" marR="0" marT="0" marB="0" anchor="ctr"/>
                </a:tc>
              </a:tr>
              <a:tr h="1416218">
                <a:tc>
                  <a:txBody>
                    <a:bodyPr/>
                    <a:lstStyle/>
                    <a:p>
                      <a:pPr algn="l" fontAlgn="ctr"/>
                      <a:r>
                        <a:rPr lang="de-DE" sz="1400" b="0" i="0" u="none" strike="noStrike">
                          <a:solidFill>
                            <a:srgbClr val="000000"/>
                          </a:solidFill>
                          <a:effectLst/>
                          <a:latin typeface="Calibri" panose="020F0502020204030204" pitchFamily="34" charset="0"/>
                        </a:rPr>
                        <a:t>A vertical line</a:t>
                      </a:r>
                    </a:p>
                  </a:txBody>
                  <a:tcPr marL="0" marR="0" marT="0" marB="0" anchor="ctr"/>
                </a:tc>
                <a:tc>
                  <a:txBody>
                    <a:bodyPr/>
                    <a:lstStyle/>
                    <a:p>
                      <a:pPr algn="l" fontAlgn="ctr"/>
                      <a:endParaRPr lang="de-DE" sz="14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de-DE" sz="1400" b="0" i="0" u="none" strike="noStrike">
                          <a:solidFill>
                            <a:srgbClr val="000000"/>
                          </a:solidFill>
                          <a:effectLst/>
                          <a:latin typeface="Calibri" panose="020F0502020204030204" pitchFamily="34" charset="0"/>
                        </a:rPr>
                        <a:t>represents descent or parentage</a:t>
                      </a:r>
                    </a:p>
                  </a:txBody>
                  <a:tcPr marL="0" marR="0" marT="0" marB="0" anchor="ctr"/>
                </a:tc>
              </a:tr>
              <a:tr h="865466">
                <a:tc>
                  <a:txBody>
                    <a:bodyPr/>
                    <a:lstStyle/>
                    <a:p>
                      <a:pPr algn="l" fontAlgn="ctr"/>
                      <a:r>
                        <a:rPr lang="de-DE" sz="1400" b="0" i="0" u="none" strike="noStrike">
                          <a:solidFill>
                            <a:srgbClr val="000000"/>
                          </a:solidFill>
                          <a:effectLst/>
                          <a:latin typeface="Calibri" panose="020F0502020204030204" pitchFamily="34" charset="0"/>
                        </a:rPr>
                        <a:t>A horizontal line</a:t>
                      </a:r>
                    </a:p>
                  </a:txBody>
                  <a:tcPr marL="0" marR="0" marT="0" marB="0" anchor="ctr"/>
                </a:tc>
                <a:tc>
                  <a:txBody>
                    <a:bodyPr/>
                    <a:lstStyle/>
                    <a:p>
                      <a:pPr algn="l" fontAlgn="ctr"/>
                      <a:endParaRPr lang="de-DE" sz="14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de-DE" sz="1400" b="0" i="0" u="none" strike="noStrike" dirty="0" err="1">
                          <a:solidFill>
                            <a:srgbClr val="000000"/>
                          </a:solidFill>
                          <a:effectLst/>
                          <a:latin typeface="Calibri" panose="020F0502020204030204" pitchFamily="34" charset="0"/>
                        </a:rPr>
                        <a:t>represents</a:t>
                      </a:r>
                      <a:r>
                        <a:rPr lang="de-DE" sz="1400" b="0" i="0" u="none" strike="noStrike" dirty="0">
                          <a:solidFill>
                            <a:srgbClr val="000000"/>
                          </a:solidFill>
                          <a:effectLst/>
                          <a:latin typeface="Calibri" panose="020F0502020204030204" pitchFamily="34" charset="0"/>
                        </a:rPr>
                        <a:t> a </a:t>
                      </a:r>
                      <a:r>
                        <a:rPr lang="de-DE" sz="1400" b="0" i="0" u="none" strike="noStrike" dirty="0" err="1">
                          <a:solidFill>
                            <a:srgbClr val="000000"/>
                          </a:solidFill>
                          <a:effectLst/>
                          <a:latin typeface="Calibri" panose="020F0502020204030204" pitchFamily="34" charset="0"/>
                        </a:rPr>
                        <a:t>sibling</a:t>
                      </a:r>
                      <a:r>
                        <a:rPr lang="de-DE" sz="1400" b="0" i="0" u="none" strike="noStrike" dirty="0">
                          <a:solidFill>
                            <a:srgbClr val="000000"/>
                          </a:solidFill>
                          <a:effectLst/>
                          <a:latin typeface="Calibri" panose="020F0502020204030204" pitchFamily="34" charset="0"/>
                        </a:rPr>
                        <a:t> </a:t>
                      </a:r>
                      <a:r>
                        <a:rPr lang="de-DE" sz="1400" b="0" i="0" u="none" strike="noStrike" dirty="0" err="1">
                          <a:solidFill>
                            <a:srgbClr val="000000"/>
                          </a:solidFill>
                          <a:effectLst/>
                          <a:latin typeface="Calibri" panose="020F0502020204030204" pitchFamily="34" charset="0"/>
                        </a:rPr>
                        <a:t>bond</a:t>
                      </a:r>
                      <a:endParaRPr lang="de-DE" sz="1400" b="0" i="0" u="none" strike="noStrike" dirty="0">
                        <a:solidFill>
                          <a:srgbClr val="000000"/>
                        </a:solidFill>
                        <a:effectLst/>
                        <a:latin typeface="Calibri" panose="020F0502020204030204" pitchFamily="34" charset="0"/>
                      </a:endParaRPr>
                    </a:p>
                  </a:txBody>
                  <a:tcPr marL="0" marR="0" marT="0" marB="0" anchor="ctr"/>
                </a:tc>
              </a:tr>
            </a:tbl>
          </a:graphicData>
        </a:graphic>
      </p:graphicFrame>
      <p:sp>
        <p:nvSpPr>
          <p:cNvPr id="9" name="Ellipse 8"/>
          <p:cNvSpPr/>
          <p:nvPr/>
        </p:nvSpPr>
        <p:spPr>
          <a:xfrm>
            <a:off x="3245892" y="2088341"/>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0" name="Gleichschenkliges Dreieck 9"/>
          <p:cNvSpPr/>
          <p:nvPr/>
        </p:nvSpPr>
        <p:spPr>
          <a:xfrm>
            <a:off x="3233192" y="2490229"/>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2" name="Gleich 21"/>
          <p:cNvSpPr/>
          <p:nvPr/>
        </p:nvSpPr>
        <p:spPr>
          <a:xfrm>
            <a:off x="3221112" y="2915430"/>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sp>
        <p:nvSpPr>
          <p:cNvPr id="23" name="Ellipse 22"/>
          <p:cNvSpPr/>
          <p:nvPr/>
        </p:nvSpPr>
        <p:spPr>
          <a:xfrm>
            <a:off x="2852812" y="2905118"/>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4" name="Gleichschenkliges Dreieck 23"/>
          <p:cNvSpPr/>
          <p:nvPr/>
        </p:nvSpPr>
        <p:spPr>
          <a:xfrm>
            <a:off x="3614812" y="2879718"/>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6" name="Ellipse 25"/>
          <p:cNvSpPr/>
          <p:nvPr/>
        </p:nvSpPr>
        <p:spPr>
          <a:xfrm>
            <a:off x="2864892" y="3459958"/>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7" name="Gleichschenkliges Dreieck 26"/>
          <p:cNvSpPr/>
          <p:nvPr/>
        </p:nvSpPr>
        <p:spPr>
          <a:xfrm>
            <a:off x="3614192" y="3421858"/>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28" name="Gerader Verbinder 27"/>
          <p:cNvCxnSpPr/>
          <p:nvPr/>
        </p:nvCxnSpPr>
        <p:spPr>
          <a:xfrm>
            <a:off x="3398292" y="3649315"/>
            <a:ext cx="12700" cy="55994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3271292" y="4196558"/>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30" name="Gleich 29"/>
          <p:cNvSpPr/>
          <p:nvPr/>
        </p:nvSpPr>
        <p:spPr>
          <a:xfrm>
            <a:off x="3239542" y="3526532"/>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sp>
        <p:nvSpPr>
          <p:cNvPr id="36" name="Ellipse 35"/>
          <p:cNvSpPr/>
          <p:nvPr/>
        </p:nvSpPr>
        <p:spPr>
          <a:xfrm>
            <a:off x="3677692" y="4968920"/>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37" name="Gleichschenkliges Dreieck 36"/>
          <p:cNvSpPr/>
          <p:nvPr/>
        </p:nvSpPr>
        <p:spPr>
          <a:xfrm>
            <a:off x="2966492" y="4918120"/>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38" name="Gewinkelte Verbindung 37"/>
          <p:cNvCxnSpPr>
            <a:stCxn id="37" idx="0"/>
            <a:endCxn id="36" idx="0"/>
          </p:cNvCxnSpPr>
          <p:nvPr/>
        </p:nvCxnSpPr>
        <p:spPr>
          <a:xfrm rot="16200000" flipH="1">
            <a:off x="3445917" y="4603795"/>
            <a:ext cx="50800" cy="679450"/>
          </a:xfrm>
          <a:prstGeom prst="bentConnector3">
            <a:avLst>
              <a:gd name="adj1" fmla="val -450000"/>
            </a:avLst>
          </a:prstGeom>
        </p:spPr>
        <p:style>
          <a:lnRef idx="1">
            <a:schemeClr val="dk1"/>
          </a:lnRef>
          <a:fillRef idx="0">
            <a:schemeClr val="dk1"/>
          </a:fillRef>
          <a:effectRef idx="0">
            <a:schemeClr val="dk1"/>
          </a:effectRef>
          <a:fontRef idx="minor">
            <a:schemeClr val="tx1"/>
          </a:fontRef>
        </p:style>
      </p:cxnSp>
      <p:sp>
        <p:nvSpPr>
          <p:cNvPr id="39" name="Textfeld 38"/>
          <p:cNvSpPr txBox="1"/>
          <p:nvPr/>
        </p:nvSpPr>
        <p:spPr>
          <a:xfrm>
            <a:off x="417240" y="5437093"/>
            <a:ext cx="3074640" cy="800219"/>
          </a:xfrm>
          <a:prstGeom prst="rect">
            <a:avLst/>
          </a:prstGeom>
          <a:noFill/>
        </p:spPr>
        <p:txBody>
          <a:bodyPr wrap="square" rtlCol="0">
            <a:spAutoFit/>
          </a:bodyPr>
          <a:lstStyle/>
          <a:p>
            <a:endParaRPr lang="de-DE" dirty="0"/>
          </a:p>
          <a:p>
            <a:r>
              <a:rPr lang="de-DE" sz="1000" dirty="0"/>
              <a:t>Brian Schwimmer 1995</a:t>
            </a:r>
          </a:p>
          <a:p>
            <a:endParaRPr lang="de-DE" dirty="0"/>
          </a:p>
        </p:txBody>
      </p:sp>
    </p:spTree>
    <p:extLst>
      <p:ext uri="{BB962C8B-B14F-4D97-AF65-F5344CB8AC3E}">
        <p14:creationId xmlns:p14="http://schemas.microsoft.com/office/powerpoint/2010/main" val="3930552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617663"/>
            <a:ext cx="6096000" cy="4448175"/>
          </a:xfrm>
        </p:spPr>
      </p:pic>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19</a:t>
            </a:fld>
            <a:endParaRPr lang="en-GB" dirty="0"/>
          </a:p>
        </p:txBody>
      </p:sp>
      <p:sp>
        <p:nvSpPr>
          <p:cNvPr id="5" name="Textplatzhalter 4"/>
          <p:cNvSpPr>
            <a:spLocks noGrp="1"/>
          </p:cNvSpPr>
          <p:nvPr>
            <p:ph type="body" sz="quarter" idx="13"/>
          </p:nvPr>
        </p:nvSpPr>
        <p:spPr/>
        <p:txBody>
          <a:bodyPr/>
          <a:lstStyle/>
          <a:p>
            <a:r>
              <a:rPr lang="en-GB" smtClean="0"/>
              <a:t>Include in chart above</a:t>
            </a:r>
            <a:endParaRPr lang="en-GB"/>
          </a:p>
        </p:txBody>
      </p:sp>
    </p:spTree>
    <p:extLst>
      <p:ext uri="{BB962C8B-B14F-4D97-AF65-F5344CB8AC3E}">
        <p14:creationId xmlns:p14="http://schemas.microsoft.com/office/powerpoint/2010/main" val="135103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
          </p:nvPr>
        </p:nvSpPr>
        <p:spPr/>
        <p:txBody>
          <a:bodyPr/>
          <a:lstStyle/>
          <a:p>
            <a:pPr marL="0" indent="0">
              <a:buNone/>
            </a:pPr>
            <a:r>
              <a:rPr lang="en-GB" dirty="0" err="1"/>
              <a:t>EduBox</a:t>
            </a:r>
            <a:r>
              <a:rPr lang="en-GB" dirty="0"/>
              <a:t> 1:</a:t>
            </a:r>
            <a:br>
              <a:rPr lang="en-GB" dirty="0"/>
            </a:br>
            <a:r>
              <a:rPr lang="en-US" b="1" dirty="0"/>
              <a:t>Social relations and networks in the context of </a:t>
            </a:r>
            <a:r>
              <a:rPr lang="en-US" b="1" dirty="0" smtClean="0"/>
              <a:t>globalization</a:t>
            </a:r>
          </a:p>
          <a:p>
            <a:pPr marL="0" indent="0">
              <a:buNone/>
            </a:pPr>
            <a:r>
              <a:rPr lang="de-DE"/>
              <a:t/>
            </a:r>
            <a:br>
              <a:rPr lang="de-DE"/>
            </a:br>
            <a:r>
              <a:rPr lang="de-DE" smtClean="0"/>
              <a:t>Session </a:t>
            </a:r>
            <a:r>
              <a:rPr lang="de-DE" dirty="0"/>
              <a:t>1:</a:t>
            </a:r>
            <a:r>
              <a:rPr lang="de-DE"/>
              <a:t/>
            </a:r>
            <a:br>
              <a:rPr lang="de-DE"/>
            </a:br>
            <a:r>
              <a:rPr lang="en-GB" sz="2800" smtClean="0">
                <a:solidFill>
                  <a:srgbClr val="595959"/>
                </a:solidFill>
                <a:latin typeface="Arial"/>
                <a:ea typeface="MS Mincho"/>
                <a:cs typeface="Times New Roman"/>
              </a:rPr>
              <a:t>Families, family diversity and networks</a:t>
            </a:r>
            <a:endParaRPr lang="en-GB" sz="2800" dirty="0" smtClean="0">
              <a:solidFill>
                <a:srgbClr val="595959"/>
              </a:solidFill>
              <a:latin typeface="Arial"/>
              <a:ea typeface="MS Mincho"/>
              <a:cs typeface="Times New Roman"/>
            </a:endParaRPr>
          </a:p>
          <a:p>
            <a:pPr marL="0" indent="0">
              <a:buNone/>
            </a:pPr>
            <a:endParaRPr lang="en-GB" sz="2800" dirty="0">
              <a:solidFill>
                <a:srgbClr val="595959"/>
              </a:solidFill>
              <a:latin typeface="Arial"/>
              <a:ea typeface="MS Mincho"/>
              <a:cs typeface="Times New Roman"/>
            </a:endParaRPr>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a:t>
            </a:fld>
            <a:endParaRPr lang="en-GB" dirty="0"/>
          </a:p>
        </p:txBody>
      </p:sp>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60577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20</a:t>
            </a:fld>
            <a:endParaRPr lang="en-GB" dirty="0"/>
          </a:p>
        </p:txBody>
      </p:sp>
      <p:sp>
        <p:nvSpPr>
          <p:cNvPr id="102" name="Textfeld 101"/>
          <p:cNvSpPr txBox="1"/>
          <p:nvPr/>
        </p:nvSpPr>
        <p:spPr>
          <a:xfrm>
            <a:off x="395536" y="1628800"/>
            <a:ext cx="8424936" cy="1200329"/>
          </a:xfrm>
          <a:prstGeom prst="rect">
            <a:avLst/>
          </a:prstGeom>
          <a:noFill/>
        </p:spPr>
        <p:txBody>
          <a:bodyPr wrap="square" rtlCol="0">
            <a:spAutoFit/>
          </a:bodyPr>
          <a:lstStyle/>
          <a:p>
            <a:r>
              <a:rPr lang="en-US" sz="2400" dirty="0"/>
              <a:t>Relationships are traced through a central individual labeled </a:t>
            </a:r>
            <a:r>
              <a:rPr lang="en-US" sz="2400" b="1" dirty="0"/>
              <a:t>EGO</a:t>
            </a:r>
            <a:r>
              <a:rPr lang="en-US" sz="2400" dirty="0"/>
              <a:t>. </a:t>
            </a:r>
          </a:p>
          <a:p>
            <a:r>
              <a:rPr lang="en-US" sz="2400" dirty="0"/>
              <a:t>These various elements are joined to produce a </a:t>
            </a:r>
            <a:r>
              <a:rPr lang="en-US" sz="2400" b="1" dirty="0"/>
              <a:t>kinship diagram</a:t>
            </a:r>
            <a:r>
              <a:rPr lang="en-US" sz="2400" dirty="0"/>
              <a:t> as </a:t>
            </a:r>
            <a:r>
              <a:rPr lang="en-US" sz="2400" dirty="0" smtClean="0"/>
              <a:t>follows:</a:t>
            </a:r>
            <a:endParaRPr lang="en-US" sz="2400" dirty="0"/>
          </a:p>
        </p:txBody>
      </p:sp>
      <p:sp>
        <p:nvSpPr>
          <p:cNvPr id="103" name="Titel 1"/>
          <p:cNvSpPr txBox="1">
            <a:spLocks/>
          </p:cNvSpPr>
          <p:nvPr/>
        </p:nvSpPr>
        <p:spPr>
          <a:xfrm>
            <a:off x="395535" y="188640"/>
            <a:ext cx="6382735" cy="669162"/>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4000" kern="1200">
                <a:solidFill>
                  <a:schemeClr val="tx2"/>
                </a:solidFill>
                <a:latin typeface="+mj-lt"/>
                <a:ea typeface="+mj-ea"/>
                <a:cs typeface="+mj-cs"/>
              </a:defRPr>
            </a:lvl1pPr>
          </a:lstStyle>
          <a:p>
            <a:r>
              <a:rPr lang="de-DE" smtClean="0"/>
              <a:t>Families and family diversity</a:t>
            </a:r>
            <a:endParaRPr lang="de-DE" dirty="0"/>
          </a:p>
        </p:txBody>
      </p:sp>
      <p:sp>
        <p:nvSpPr>
          <p:cNvPr id="104" name="Textplatzhalter 5"/>
          <p:cNvSpPr txBox="1">
            <a:spLocks/>
          </p:cNvSpPr>
          <p:nvPr/>
        </p:nvSpPr>
        <p:spPr>
          <a:xfrm>
            <a:off x="395536" y="709226"/>
            <a:ext cx="5940000" cy="720080"/>
          </a:xfrm>
          <a:prstGeom prst="rect">
            <a:avLst/>
          </a:prstGeom>
        </p:spPr>
        <p:txBody>
          <a:bodyPr vert="horz" lIns="91440" tIns="45720" rIns="91440" bIns="45720" rtlCol="0" anchor="ctr" anchorCtr="0">
            <a:normAutofit/>
          </a:bodyPr>
          <a:lstStyle>
            <a:lvl1pPr marL="0" indent="0" algn="l" defTabSz="914400" rtl="0" eaLnBrk="1" latinLnBrk="0" hangingPunct="1">
              <a:spcBef>
                <a:spcPct val="20000"/>
              </a:spcBef>
              <a:buFont typeface="Wingdings" pitchFamily="2" charset="2"/>
              <a:buNone/>
              <a:defRPr sz="3600" kern="1200">
                <a:solidFill>
                  <a:schemeClr val="accent3">
                    <a:lumMod val="75000"/>
                  </a:schemeClr>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mtClean="0"/>
              <a:t>Family and kinship</a:t>
            </a:r>
            <a:endParaRPr lang="de-DE" dirty="0"/>
          </a:p>
        </p:txBody>
      </p:sp>
      <p:grpSp>
        <p:nvGrpSpPr>
          <p:cNvPr id="6" name="Gruppieren 5"/>
          <p:cNvGrpSpPr/>
          <p:nvPr/>
        </p:nvGrpSpPr>
        <p:grpSpPr>
          <a:xfrm>
            <a:off x="946900" y="3171615"/>
            <a:ext cx="7322207" cy="2201601"/>
            <a:chOff x="1115616" y="4077072"/>
            <a:chExt cx="7322207" cy="2201601"/>
          </a:xfrm>
        </p:grpSpPr>
        <p:cxnSp>
          <p:nvCxnSpPr>
            <p:cNvPr id="76" name="Gerader Verbinder 75"/>
            <p:cNvCxnSpPr>
              <a:endCxn id="47" idx="0"/>
            </p:cNvCxnSpPr>
            <p:nvPr/>
          </p:nvCxnSpPr>
          <p:spPr>
            <a:xfrm>
              <a:off x="4714886" y="4941169"/>
              <a:ext cx="8609" cy="216023"/>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 name="Gruppieren 4"/>
            <p:cNvGrpSpPr/>
            <p:nvPr/>
          </p:nvGrpSpPr>
          <p:grpSpPr>
            <a:xfrm>
              <a:off x="1115616" y="4077072"/>
              <a:ext cx="7322207" cy="2201601"/>
              <a:chOff x="1115616" y="4077072"/>
              <a:chExt cx="7322207" cy="2201601"/>
            </a:xfrm>
          </p:grpSpPr>
          <p:cxnSp>
            <p:nvCxnSpPr>
              <p:cNvPr id="83" name="Gerader Verbinder 82"/>
              <p:cNvCxnSpPr>
                <a:endCxn id="12" idx="0"/>
              </p:cNvCxnSpPr>
              <p:nvPr/>
            </p:nvCxnSpPr>
            <p:spPr>
              <a:xfrm flipH="1">
                <a:off x="6781887" y="4077072"/>
                <a:ext cx="1810" cy="20531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3" name="Gruppieren 2"/>
              <p:cNvGrpSpPr/>
              <p:nvPr/>
            </p:nvGrpSpPr>
            <p:grpSpPr>
              <a:xfrm>
                <a:off x="1115616" y="4077072"/>
                <a:ext cx="7322207" cy="2201601"/>
                <a:chOff x="1115616" y="4077072"/>
                <a:chExt cx="7322207" cy="2201601"/>
              </a:xfrm>
            </p:grpSpPr>
            <p:grpSp>
              <p:nvGrpSpPr>
                <p:cNvPr id="160" name="Gruppieren 159"/>
                <p:cNvGrpSpPr/>
                <p:nvPr/>
              </p:nvGrpSpPr>
              <p:grpSpPr>
                <a:xfrm>
                  <a:off x="1115616" y="4077072"/>
                  <a:ext cx="7322207" cy="2201601"/>
                  <a:chOff x="1057213" y="4077072"/>
                  <a:chExt cx="7322207" cy="2201601"/>
                </a:xfrm>
              </p:grpSpPr>
              <p:sp>
                <p:nvSpPr>
                  <p:cNvPr id="7" name="Ellipse 6"/>
                  <p:cNvSpPr/>
                  <p:nvPr/>
                </p:nvSpPr>
                <p:spPr>
                  <a:xfrm>
                    <a:off x="2600829" y="4399136"/>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8" name="Gleichschenkliges Dreieck 7"/>
                  <p:cNvSpPr/>
                  <p:nvPr/>
                </p:nvSpPr>
                <p:spPr>
                  <a:xfrm>
                    <a:off x="1387413" y="4317738"/>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9" name="Gleich 8"/>
                  <p:cNvSpPr/>
                  <p:nvPr/>
                </p:nvSpPr>
                <p:spPr>
                  <a:xfrm>
                    <a:off x="4499992" y="4380585"/>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sp>
                <p:nvSpPr>
                  <p:cNvPr id="10" name="Ellipse 9"/>
                  <p:cNvSpPr/>
                  <p:nvPr/>
                </p:nvSpPr>
                <p:spPr>
                  <a:xfrm>
                    <a:off x="3801244" y="4348835"/>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1" name="Gleichschenkliges Dreieck 10"/>
                  <p:cNvSpPr/>
                  <p:nvPr/>
                </p:nvSpPr>
                <p:spPr>
                  <a:xfrm>
                    <a:off x="5389056" y="4323985"/>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2" name="Gleichschenkliges Dreieck 11"/>
                  <p:cNvSpPr/>
                  <p:nvPr/>
                </p:nvSpPr>
                <p:spPr>
                  <a:xfrm>
                    <a:off x="6558384" y="4282382"/>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3" name="Ellipse 12"/>
                  <p:cNvSpPr/>
                  <p:nvPr/>
                </p:nvSpPr>
                <p:spPr>
                  <a:xfrm>
                    <a:off x="7761684" y="4365104"/>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4" name="Ellipse 13"/>
                  <p:cNvSpPr/>
                  <p:nvPr/>
                </p:nvSpPr>
                <p:spPr>
                  <a:xfrm>
                    <a:off x="1717613"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5" name="Gleichschenkliges Dreieck 14"/>
                  <p:cNvSpPr/>
                  <p:nvPr/>
                </p:nvSpPr>
                <p:spPr>
                  <a:xfrm>
                    <a:off x="1057213"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6" name="Ellipse 15"/>
                  <p:cNvSpPr/>
                  <p:nvPr/>
                </p:nvSpPr>
                <p:spPr>
                  <a:xfrm>
                    <a:off x="2915816" y="5191224"/>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7" name="Gleichschenkliges Dreieck 16"/>
                  <p:cNvSpPr/>
                  <p:nvPr/>
                </p:nvSpPr>
                <p:spPr>
                  <a:xfrm>
                    <a:off x="2255416" y="5165824"/>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8" name="Ellipse 17"/>
                  <p:cNvSpPr/>
                  <p:nvPr/>
                </p:nvSpPr>
                <p:spPr>
                  <a:xfrm>
                    <a:off x="6888584"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9" name="Gleichschenkliges Dreieck 18"/>
                  <p:cNvSpPr/>
                  <p:nvPr/>
                </p:nvSpPr>
                <p:spPr>
                  <a:xfrm>
                    <a:off x="6228184"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0" name="Ellipse 19"/>
                  <p:cNvSpPr/>
                  <p:nvPr/>
                </p:nvSpPr>
                <p:spPr>
                  <a:xfrm>
                    <a:off x="8112720"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1" name="Gleichschenkliges Dreieck 20"/>
                  <p:cNvSpPr/>
                  <p:nvPr/>
                </p:nvSpPr>
                <p:spPr>
                  <a:xfrm>
                    <a:off x="7452320"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23" name="Gewinkelte Verbindung 22"/>
                  <p:cNvCxnSpPr>
                    <a:stCxn id="15" idx="0"/>
                    <a:endCxn id="14" idx="0"/>
                  </p:cNvCxnSpPr>
                  <p:nvPr/>
                </p:nvCxnSpPr>
                <p:spPr>
                  <a:xfrm rot="16200000" flipH="1">
                    <a:off x="1523938" y="4860142"/>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2713385" y="48555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p:nvPr/>
                </p:nvCxnSpPr>
                <p:spPr>
                  <a:xfrm rot="16200000" flipH="1">
                    <a:off x="6705575" y="48301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p:nvPr/>
                </p:nvCxnSpPr>
                <p:spPr>
                  <a:xfrm rot="16200000" flipH="1">
                    <a:off x="7929844" y="48301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Gewinkelte Verbindung 27"/>
                  <p:cNvCxnSpPr>
                    <a:stCxn id="8" idx="0"/>
                    <a:endCxn id="10" idx="0"/>
                  </p:cNvCxnSpPr>
                  <p:nvPr/>
                </p:nvCxnSpPr>
                <p:spPr>
                  <a:xfrm rot="16200000" flipH="1">
                    <a:off x="2728004" y="3142246"/>
                    <a:ext cx="31097" cy="2382081"/>
                  </a:xfrm>
                  <a:prstGeom prst="bentConnector3">
                    <a:avLst>
                      <a:gd name="adj1" fmla="val -735119"/>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Gewinkelte Verbindung 36"/>
                  <p:cNvCxnSpPr/>
                  <p:nvPr/>
                </p:nvCxnSpPr>
                <p:spPr>
                  <a:xfrm rot="16200000" flipH="1">
                    <a:off x="6707486" y="3135306"/>
                    <a:ext cx="31097" cy="2382081"/>
                  </a:xfrm>
                  <a:prstGeom prst="bentConnector3">
                    <a:avLst>
                      <a:gd name="adj1" fmla="val -735119"/>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Ellipse 38"/>
                  <p:cNvSpPr/>
                  <p:nvPr/>
                </p:nvSpPr>
                <p:spPr>
                  <a:xfrm>
                    <a:off x="5170425" y="51744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0" name="Gleichschenkliges Dreieck 39"/>
                  <p:cNvSpPr/>
                  <p:nvPr/>
                </p:nvSpPr>
                <p:spPr>
                  <a:xfrm>
                    <a:off x="3844094" y="5165824"/>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1" name="Ellipse 40"/>
                  <p:cNvSpPr/>
                  <p:nvPr/>
                </p:nvSpPr>
                <p:spPr>
                  <a:xfrm>
                    <a:off x="4234611" y="5994693"/>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2" name="Gleichschenkliges Dreieck 41"/>
                  <p:cNvSpPr/>
                  <p:nvPr/>
                </p:nvSpPr>
                <p:spPr>
                  <a:xfrm>
                    <a:off x="3574211" y="5969293"/>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43" name="Gewinkelte Verbindung 42"/>
                  <p:cNvCxnSpPr>
                    <a:stCxn id="42" idx="0"/>
                    <a:endCxn id="41" idx="0"/>
                  </p:cNvCxnSpPr>
                  <p:nvPr/>
                </p:nvCxnSpPr>
                <p:spPr>
                  <a:xfrm rot="16200000" flipH="1">
                    <a:off x="4040936" y="5667668"/>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55773" y="5981993"/>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5" name="Gleichschenkliges Dreieck 44"/>
                  <p:cNvSpPr/>
                  <p:nvPr/>
                </p:nvSpPr>
                <p:spPr>
                  <a:xfrm>
                    <a:off x="5186369" y="5999273"/>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46" name="Gewinkelte Verbindung 45"/>
                  <p:cNvCxnSpPr/>
                  <p:nvPr/>
                </p:nvCxnSpPr>
                <p:spPr>
                  <a:xfrm rot="16200000" flipH="1">
                    <a:off x="5651432" y="565628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Gleichschenkliges Dreieck 46"/>
                  <p:cNvSpPr/>
                  <p:nvPr/>
                </p:nvSpPr>
                <p:spPr>
                  <a:xfrm>
                    <a:off x="4499992" y="5157192"/>
                    <a:ext cx="330200" cy="2794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a:solidFill>
                        <a:srgbClr val="FFFF00"/>
                      </a:solidFill>
                    </a:endParaRPr>
                  </a:p>
                </p:txBody>
              </p:sp>
              <p:cxnSp>
                <p:nvCxnSpPr>
                  <p:cNvPr id="51" name="Gewinkelte Verbindung 50"/>
                  <p:cNvCxnSpPr>
                    <a:stCxn id="8" idx="3"/>
                  </p:cNvCxnSpPr>
                  <p:nvPr/>
                </p:nvCxnSpPr>
                <p:spPr>
                  <a:xfrm rot="5400000">
                    <a:off x="1380498" y="4769153"/>
                    <a:ext cx="344030" cy="1"/>
                  </a:xfrm>
                  <a:prstGeom prst="bentConnector3">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723258" y="4619853"/>
                    <a:ext cx="2036" cy="250056"/>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a:stCxn id="40" idx="3"/>
                  </p:cNvCxnSpPr>
                  <p:nvPr/>
                </p:nvCxnSpPr>
                <p:spPr>
                  <a:xfrm>
                    <a:off x="4009194" y="5445224"/>
                    <a:ext cx="0" cy="270068"/>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Gerader Verbinder 65"/>
                  <p:cNvCxnSpPr/>
                  <p:nvPr/>
                </p:nvCxnSpPr>
                <p:spPr>
                  <a:xfrm>
                    <a:off x="5604963" y="5380829"/>
                    <a:ext cx="13454" cy="304789"/>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7884368" y="4653136"/>
                    <a:ext cx="10666" cy="231422"/>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Gewinkelte Verbindung 70"/>
                  <p:cNvCxnSpPr>
                    <a:stCxn id="40" idx="0"/>
                    <a:endCxn id="39" idx="0"/>
                  </p:cNvCxnSpPr>
                  <p:nvPr/>
                </p:nvCxnSpPr>
                <p:spPr>
                  <a:xfrm rot="16200000" flipH="1">
                    <a:off x="4652162" y="4522855"/>
                    <a:ext cx="8643" cy="1294581"/>
                  </a:xfrm>
                  <a:prstGeom prst="bentConnector3">
                    <a:avLst>
                      <a:gd name="adj1" fmla="val -2644915"/>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Gerader Verbinder 76"/>
                  <p:cNvCxnSpPr>
                    <a:stCxn id="9" idx="2"/>
                  </p:cNvCxnSpPr>
                  <p:nvPr/>
                </p:nvCxnSpPr>
                <p:spPr>
                  <a:xfrm>
                    <a:off x="4665092" y="4531842"/>
                    <a:ext cx="0" cy="408649"/>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endCxn id="7" idx="0"/>
                  </p:cNvCxnSpPr>
                  <p:nvPr/>
                </p:nvCxnSpPr>
                <p:spPr>
                  <a:xfrm>
                    <a:off x="2726085" y="4077072"/>
                    <a:ext cx="8094" cy="322064"/>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Gerader Verbinder 84"/>
                  <p:cNvCxnSpPr>
                    <a:stCxn id="7" idx="4"/>
                  </p:cNvCxnSpPr>
                  <p:nvPr/>
                </p:nvCxnSpPr>
                <p:spPr>
                  <a:xfrm>
                    <a:off x="2734179" y="4653136"/>
                    <a:ext cx="9373" cy="288033"/>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p:nvSpPr>
                <p:spPr>
                  <a:xfrm>
                    <a:off x="3014119" y="4370620"/>
                    <a:ext cx="639278" cy="276999"/>
                  </a:xfrm>
                  <a:prstGeom prst="rect">
                    <a:avLst/>
                  </a:prstGeom>
                  <a:noFill/>
                </p:spPr>
                <p:txBody>
                  <a:bodyPr wrap="none" rtlCol="0">
                    <a:spAutoFit/>
                  </a:bodyPr>
                  <a:lstStyle/>
                  <a:p>
                    <a:r>
                      <a:rPr lang="de-DE" sz="1200" dirty="0" err="1" smtClean="0"/>
                      <a:t>Female</a:t>
                    </a:r>
                    <a:endParaRPr lang="de-DE" sz="1200" dirty="0"/>
                  </a:p>
                </p:txBody>
              </p:sp>
              <p:sp>
                <p:nvSpPr>
                  <p:cNvPr id="89" name="Pfeil nach rechts 88"/>
                  <p:cNvSpPr/>
                  <p:nvPr/>
                </p:nvSpPr>
                <p:spPr>
                  <a:xfrm>
                    <a:off x="3572983" y="4441719"/>
                    <a:ext cx="166060" cy="1200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Pfeil nach rechts 89"/>
                  <p:cNvSpPr/>
                  <p:nvPr/>
                </p:nvSpPr>
                <p:spPr>
                  <a:xfrm>
                    <a:off x="3785669" y="4898152"/>
                    <a:ext cx="166060" cy="120063"/>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6392324" y="4389057"/>
                    <a:ext cx="166060" cy="12006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6225748" y="4768847"/>
                    <a:ext cx="166060" cy="120063"/>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links 93"/>
                  <p:cNvSpPr/>
                  <p:nvPr/>
                </p:nvSpPr>
                <p:spPr>
                  <a:xfrm>
                    <a:off x="5676090" y="4399136"/>
                    <a:ext cx="180492" cy="109984"/>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links 94"/>
                  <p:cNvSpPr/>
                  <p:nvPr/>
                </p:nvSpPr>
                <p:spPr>
                  <a:xfrm>
                    <a:off x="2915816" y="4437112"/>
                    <a:ext cx="180492" cy="10998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links 95"/>
                  <p:cNvSpPr/>
                  <p:nvPr/>
                </p:nvSpPr>
                <p:spPr>
                  <a:xfrm>
                    <a:off x="3095364" y="4903192"/>
                    <a:ext cx="180492" cy="109984"/>
                  </a:xfrm>
                  <a:prstGeom prst="lef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links 96"/>
                  <p:cNvSpPr/>
                  <p:nvPr/>
                </p:nvSpPr>
                <p:spPr>
                  <a:xfrm>
                    <a:off x="5154383" y="4768847"/>
                    <a:ext cx="180492" cy="109984"/>
                  </a:xfrm>
                  <a:prstGeom prst="lef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Textfeld 97"/>
                  <p:cNvSpPr txBox="1"/>
                  <p:nvPr/>
                </p:nvSpPr>
                <p:spPr>
                  <a:xfrm>
                    <a:off x="5870139" y="4298612"/>
                    <a:ext cx="502061" cy="276999"/>
                  </a:xfrm>
                  <a:prstGeom prst="rect">
                    <a:avLst/>
                  </a:prstGeom>
                  <a:noFill/>
                </p:spPr>
                <p:txBody>
                  <a:bodyPr wrap="none" rtlCol="0">
                    <a:spAutoFit/>
                  </a:bodyPr>
                  <a:lstStyle/>
                  <a:p>
                    <a:r>
                      <a:rPr lang="de-DE" sz="1200" dirty="0" smtClean="0"/>
                      <a:t>Male</a:t>
                    </a:r>
                    <a:endParaRPr lang="de-DE" sz="1200" dirty="0"/>
                  </a:p>
                </p:txBody>
              </p:sp>
              <p:sp>
                <p:nvSpPr>
                  <p:cNvPr id="99" name="Textfeld 98"/>
                  <p:cNvSpPr txBox="1"/>
                  <p:nvPr/>
                </p:nvSpPr>
                <p:spPr>
                  <a:xfrm>
                    <a:off x="5420002" y="4663492"/>
                    <a:ext cx="689804" cy="276999"/>
                  </a:xfrm>
                  <a:prstGeom prst="rect">
                    <a:avLst/>
                  </a:prstGeom>
                  <a:noFill/>
                </p:spPr>
                <p:txBody>
                  <a:bodyPr wrap="none" rtlCol="0">
                    <a:spAutoFit/>
                  </a:bodyPr>
                  <a:lstStyle/>
                  <a:p>
                    <a:r>
                      <a:rPr lang="de-DE" sz="1200" dirty="0" err="1" smtClean="0"/>
                      <a:t>Descent</a:t>
                    </a:r>
                    <a:endParaRPr lang="de-DE" sz="1200" dirty="0"/>
                  </a:p>
                </p:txBody>
              </p:sp>
              <p:sp>
                <p:nvSpPr>
                  <p:cNvPr id="100" name="Textfeld 99"/>
                  <p:cNvSpPr txBox="1"/>
                  <p:nvPr/>
                </p:nvSpPr>
                <p:spPr>
                  <a:xfrm>
                    <a:off x="3217578" y="4713023"/>
                    <a:ext cx="593432" cy="461665"/>
                  </a:xfrm>
                  <a:prstGeom prst="rect">
                    <a:avLst/>
                  </a:prstGeom>
                  <a:noFill/>
                  <a:ln>
                    <a:noFill/>
                  </a:ln>
                </p:spPr>
                <p:txBody>
                  <a:bodyPr wrap="none" rtlCol="0">
                    <a:spAutoFit/>
                  </a:bodyPr>
                  <a:lstStyle/>
                  <a:p>
                    <a:pPr algn="ctr"/>
                    <a:r>
                      <a:rPr lang="de-DE" sz="1200" dirty="0" err="1" smtClean="0"/>
                      <a:t>Sibling</a:t>
                    </a:r>
                    <a:endParaRPr lang="de-DE" sz="1200" dirty="0" smtClean="0"/>
                  </a:p>
                  <a:p>
                    <a:pPr algn="ctr"/>
                    <a:r>
                      <a:rPr lang="de-DE" sz="1200" dirty="0" smtClean="0"/>
                      <a:t>Link</a:t>
                    </a:r>
                    <a:endParaRPr lang="de-DE" sz="1200" dirty="0"/>
                  </a:p>
                </p:txBody>
              </p:sp>
              <p:sp>
                <p:nvSpPr>
                  <p:cNvPr id="105" name="Textfeld 104"/>
                  <p:cNvSpPr txBox="1"/>
                  <p:nvPr/>
                </p:nvSpPr>
                <p:spPr>
                  <a:xfrm>
                    <a:off x="4399886" y="5483482"/>
                    <a:ext cx="526106" cy="369332"/>
                  </a:xfrm>
                  <a:prstGeom prst="rect">
                    <a:avLst/>
                  </a:prstGeom>
                  <a:noFill/>
                  <a:ln>
                    <a:solidFill>
                      <a:schemeClr val="accent2">
                        <a:lumMod val="60000"/>
                        <a:lumOff val="40000"/>
                      </a:schemeClr>
                    </a:solidFill>
                  </a:ln>
                </p:spPr>
                <p:txBody>
                  <a:bodyPr wrap="none" rtlCol="0">
                    <a:spAutoFit/>
                  </a:bodyPr>
                  <a:lstStyle/>
                  <a:p>
                    <a:r>
                      <a:rPr lang="de-DE" dirty="0" smtClean="0">
                        <a:solidFill>
                          <a:srgbClr val="FFC000"/>
                        </a:solidFill>
                      </a:rPr>
                      <a:t>Ego</a:t>
                    </a:r>
                    <a:endParaRPr lang="de-DE" dirty="0">
                      <a:solidFill>
                        <a:srgbClr val="FFC000"/>
                      </a:solidFill>
                    </a:endParaRPr>
                  </a:p>
                </p:txBody>
              </p:sp>
            </p:grpSp>
            <p:sp>
              <p:nvSpPr>
                <p:cNvPr id="2" name="Textfeld 1"/>
                <p:cNvSpPr txBox="1"/>
                <p:nvPr/>
              </p:nvSpPr>
              <p:spPr>
                <a:xfrm>
                  <a:off x="4174294" y="4077072"/>
                  <a:ext cx="1038746" cy="369332"/>
                </a:xfrm>
                <a:prstGeom prst="rect">
                  <a:avLst/>
                </a:prstGeom>
                <a:noFill/>
              </p:spPr>
              <p:txBody>
                <a:bodyPr wrap="none" rtlCol="0">
                  <a:spAutoFit/>
                </a:bodyPr>
                <a:lstStyle/>
                <a:p>
                  <a:r>
                    <a:rPr lang="de-DE" dirty="0" err="1" smtClean="0">
                      <a:solidFill>
                        <a:schemeClr val="bg1">
                          <a:lumMod val="50000"/>
                        </a:schemeClr>
                      </a:solidFill>
                    </a:rPr>
                    <a:t>Marriage</a:t>
                  </a:r>
                  <a:endParaRPr lang="de-DE" dirty="0">
                    <a:solidFill>
                      <a:schemeClr val="bg1">
                        <a:lumMod val="50000"/>
                      </a:schemeClr>
                    </a:solidFill>
                  </a:endParaRPr>
                </a:p>
              </p:txBody>
            </p:sp>
          </p:grpSp>
        </p:grpSp>
      </p:grpSp>
      <p:cxnSp>
        <p:nvCxnSpPr>
          <p:cNvPr id="29" name="Gerader Verbinder 28"/>
          <p:cNvCxnSpPr/>
          <p:nvPr/>
        </p:nvCxnSpPr>
        <p:spPr>
          <a:xfrm flipH="1">
            <a:off x="7644397" y="3452862"/>
            <a:ext cx="311979" cy="26417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H="1">
            <a:off x="2051720" y="2996952"/>
            <a:ext cx="118083" cy="3493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flipH="1">
            <a:off x="2123728" y="2996952"/>
            <a:ext cx="118083" cy="3493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Gleich 73"/>
          <p:cNvSpPr/>
          <p:nvPr/>
        </p:nvSpPr>
        <p:spPr>
          <a:xfrm>
            <a:off x="5364088" y="4293096"/>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sp>
        <p:nvSpPr>
          <p:cNvPr id="75" name="Gleichschenkliges Dreieck 74"/>
          <p:cNvSpPr/>
          <p:nvPr/>
        </p:nvSpPr>
        <p:spPr>
          <a:xfrm>
            <a:off x="5669261" y="4221088"/>
            <a:ext cx="342899"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Tree>
    <p:extLst>
      <p:ext uri="{BB962C8B-B14F-4D97-AF65-F5344CB8AC3E}">
        <p14:creationId xmlns:p14="http://schemas.microsoft.com/office/powerpoint/2010/main" val="2239799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358037" cy="669162"/>
          </a:xfrm>
        </p:spPr>
        <p:txBody>
          <a:bodyPr/>
          <a:lstStyle/>
          <a:p>
            <a:r>
              <a:rPr lang="de-DE" smtClean="0"/>
              <a:t>Families and family diversity</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21</a:t>
            </a:fld>
            <a:endParaRPr lang="en-GB" noProof="0"/>
          </a:p>
        </p:txBody>
      </p:sp>
      <p:sp>
        <p:nvSpPr>
          <p:cNvPr id="6" name="Textplatzhalter 5"/>
          <p:cNvSpPr>
            <a:spLocks noGrp="1"/>
          </p:cNvSpPr>
          <p:nvPr>
            <p:ph type="body" sz="quarter" idx="13"/>
          </p:nvPr>
        </p:nvSpPr>
        <p:spPr/>
        <p:txBody>
          <a:bodyPr/>
          <a:lstStyle/>
          <a:p>
            <a:r>
              <a:rPr lang="de-DE"/>
              <a:t>F</a:t>
            </a:r>
            <a:r>
              <a:rPr lang="de-DE" smtClean="0"/>
              <a:t>amily and kinship</a:t>
            </a:r>
            <a:endParaRPr lang="de-DE" dirty="0"/>
          </a:p>
        </p:txBody>
      </p:sp>
      <p:sp>
        <p:nvSpPr>
          <p:cNvPr id="8" name="Textfeld 7"/>
          <p:cNvSpPr txBox="1"/>
          <p:nvPr/>
        </p:nvSpPr>
        <p:spPr>
          <a:xfrm>
            <a:off x="395536" y="5877272"/>
            <a:ext cx="7992888" cy="200055"/>
          </a:xfrm>
          <a:prstGeom prst="rect">
            <a:avLst/>
          </a:prstGeom>
          <a:noFill/>
        </p:spPr>
        <p:txBody>
          <a:bodyPr wrap="square" rtlCol="0">
            <a:spAutoFit/>
          </a:bodyPr>
          <a:lstStyle/>
          <a:p>
            <a:r>
              <a:rPr lang="de-DE" sz="700" smtClean="0"/>
              <a:t>Own illustration 2016</a:t>
            </a:r>
            <a:endParaRPr lang="de-DE" sz="700" dirty="0"/>
          </a:p>
        </p:txBody>
      </p:sp>
      <p:grpSp>
        <p:nvGrpSpPr>
          <p:cNvPr id="139" name="Gruppieren 138"/>
          <p:cNvGrpSpPr/>
          <p:nvPr/>
        </p:nvGrpSpPr>
        <p:grpSpPr>
          <a:xfrm>
            <a:off x="528264" y="3243986"/>
            <a:ext cx="7716144" cy="2633286"/>
            <a:chOff x="467544" y="3705651"/>
            <a:chExt cx="7716144" cy="2633286"/>
          </a:xfrm>
        </p:grpSpPr>
        <p:grpSp>
          <p:nvGrpSpPr>
            <p:cNvPr id="4" name="Gruppieren 3"/>
            <p:cNvGrpSpPr/>
            <p:nvPr/>
          </p:nvGrpSpPr>
          <p:grpSpPr>
            <a:xfrm>
              <a:off x="467544" y="3705651"/>
              <a:ext cx="7716144" cy="2171621"/>
              <a:chOff x="433647" y="3707533"/>
              <a:chExt cx="7716144" cy="2171621"/>
            </a:xfrm>
          </p:grpSpPr>
          <p:cxnSp>
            <p:nvCxnSpPr>
              <p:cNvPr id="10" name="Gerader Verbinder 9"/>
              <p:cNvCxnSpPr>
                <a:endCxn id="45" idx="0"/>
              </p:cNvCxnSpPr>
              <p:nvPr/>
            </p:nvCxnSpPr>
            <p:spPr>
              <a:xfrm>
                <a:off x="4426854" y="4571630"/>
                <a:ext cx="8609" cy="216023"/>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433647" y="3707533"/>
                <a:ext cx="7716144" cy="2171621"/>
                <a:chOff x="721679" y="4077072"/>
                <a:chExt cx="7716144" cy="2171621"/>
              </a:xfrm>
            </p:grpSpPr>
            <p:cxnSp>
              <p:nvCxnSpPr>
                <p:cNvPr id="12" name="Gerader Verbinder 11"/>
                <p:cNvCxnSpPr>
                  <a:endCxn id="21" idx="0"/>
                </p:cNvCxnSpPr>
                <p:nvPr/>
              </p:nvCxnSpPr>
              <p:spPr>
                <a:xfrm flipH="1">
                  <a:off x="6781887" y="4077072"/>
                  <a:ext cx="1810" cy="20531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4" name="Gruppieren 13"/>
                <p:cNvGrpSpPr/>
                <p:nvPr/>
              </p:nvGrpSpPr>
              <p:grpSpPr>
                <a:xfrm>
                  <a:off x="721679" y="4077072"/>
                  <a:ext cx="7716144" cy="2171621"/>
                  <a:chOff x="663276" y="4077072"/>
                  <a:chExt cx="7716144" cy="2171621"/>
                </a:xfrm>
              </p:grpSpPr>
              <p:sp>
                <p:nvSpPr>
                  <p:cNvPr id="16" name="Ellipse 15"/>
                  <p:cNvSpPr/>
                  <p:nvPr/>
                </p:nvSpPr>
                <p:spPr>
                  <a:xfrm>
                    <a:off x="2600829" y="4399136"/>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7" name="Gleichschenkliges Dreieck 16"/>
                  <p:cNvSpPr/>
                  <p:nvPr/>
                </p:nvSpPr>
                <p:spPr>
                  <a:xfrm>
                    <a:off x="1387413" y="4317738"/>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18" name="Gleich 17"/>
                  <p:cNvSpPr/>
                  <p:nvPr/>
                </p:nvSpPr>
                <p:spPr>
                  <a:xfrm>
                    <a:off x="4499992" y="4380585"/>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sp>
                <p:nvSpPr>
                  <p:cNvPr id="19" name="Ellipse 18"/>
                  <p:cNvSpPr/>
                  <p:nvPr/>
                </p:nvSpPr>
                <p:spPr>
                  <a:xfrm>
                    <a:off x="3801244" y="4348835"/>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0" name="Gleichschenkliges Dreieck 19"/>
                  <p:cNvSpPr/>
                  <p:nvPr/>
                </p:nvSpPr>
                <p:spPr>
                  <a:xfrm>
                    <a:off x="5389056" y="4323985"/>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1" name="Gleichschenkliges Dreieck 20"/>
                  <p:cNvSpPr/>
                  <p:nvPr/>
                </p:nvSpPr>
                <p:spPr>
                  <a:xfrm>
                    <a:off x="6558384" y="4282382"/>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2" name="Ellipse 21"/>
                  <p:cNvSpPr/>
                  <p:nvPr/>
                </p:nvSpPr>
                <p:spPr>
                  <a:xfrm>
                    <a:off x="7761684" y="4365104"/>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3" name="Ellipse 22"/>
                  <p:cNvSpPr/>
                  <p:nvPr/>
                </p:nvSpPr>
                <p:spPr>
                  <a:xfrm>
                    <a:off x="1717613"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4" name="Gleichschenkliges Dreieck 23"/>
                  <p:cNvSpPr/>
                  <p:nvPr/>
                </p:nvSpPr>
                <p:spPr>
                  <a:xfrm>
                    <a:off x="1057213"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5" name="Ellipse 24"/>
                  <p:cNvSpPr/>
                  <p:nvPr/>
                </p:nvSpPr>
                <p:spPr>
                  <a:xfrm>
                    <a:off x="2915816" y="5191224"/>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6" name="Gleichschenkliges Dreieck 25"/>
                  <p:cNvSpPr/>
                  <p:nvPr/>
                </p:nvSpPr>
                <p:spPr>
                  <a:xfrm>
                    <a:off x="2255416" y="5165824"/>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7" name="Ellipse 26"/>
                  <p:cNvSpPr/>
                  <p:nvPr/>
                </p:nvSpPr>
                <p:spPr>
                  <a:xfrm>
                    <a:off x="6888584"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8" name="Gleichschenkliges Dreieck 27"/>
                  <p:cNvSpPr/>
                  <p:nvPr/>
                </p:nvSpPr>
                <p:spPr>
                  <a:xfrm>
                    <a:off x="6228184"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29" name="Ellipse 28"/>
                  <p:cNvSpPr/>
                  <p:nvPr/>
                </p:nvSpPr>
                <p:spPr>
                  <a:xfrm>
                    <a:off x="8112720" y="51871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30" name="Gleichschenkliges Dreieck 29"/>
                  <p:cNvSpPr/>
                  <p:nvPr/>
                </p:nvSpPr>
                <p:spPr>
                  <a:xfrm>
                    <a:off x="7452320" y="5161767"/>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31" name="Gewinkelte Verbindung 30"/>
                  <p:cNvCxnSpPr>
                    <a:stCxn id="24" idx="0"/>
                    <a:endCxn id="23" idx="0"/>
                  </p:cNvCxnSpPr>
                  <p:nvPr/>
                </p:nvCxnSpPr>
                <p:spPr>
                  <a:xfrm rot="16200000" flipH="1">
                    <a:off x="1523938" y="4860142"/>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Gewinkelte Verbindung 31"/>
                  <p:cNvCxnSpPr/>
                  <p:nvPr/>
                </p:nvCxnSpPr>
                <p:spPr>
                  <a:xfrm rot="16200000" flipH="1">
                    <a:off x="2713385" y="48555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Gewinkelte Verbindung 32"/>
                  <p:cNvCxnSpPr/>
                  <p:nvPr/>
                </p:nvCxnSpPr>
                <p:spPr>
                  <a:xfrm rot="16200000" flipH="1">
                    <a:off x="6705575" y="48301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Gewinkelte Verbindung 33"/>
                  <p:cNvCxnSpPr/>
                  <p:nvPr/>
                </p:nvCxnSpPr>
                <p:spPr>
                  <a:xfrm rot="16200000" flipH="1">
                    <a:off x="7929844" y="483016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Gewinkelte Verbindung 34"/>
                  <p:cNvCxnSpPr>
                    <a:stCxn id="17" idx="0"/>
                    <a:endCxn id="19" idx="0"/>
                  </p:cNvCxnSpPr>
                  <p:nvPr/>
                </p:nvCxnSpPr>
                <p:spPr>
                  <a:xfrm rot="16200000" flipH="1">
                    <a:off x="2728004" y="3142246"/>
                    <a:ext cx="31097" cy="2382081"/>
                  </a:xfrm>
                  <a:prstGeom prst="bentConnector3">
                    <a:avLst>
                      <a:gd name="adj1" fmla="val -735119"/>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Gewinkelte Verbindung 35"/>
                  <p:cNvCxnSpPr/>
                  <p:nvPr/>
                </p:nvCxnSpPr>
                <p:spPr>
                  <a:xfrm rot="16200000" flipH="1">
                    <a:off x="6707486" y="3135306"/>
                    <a:ext cx="31097" cy="2382081"/>
                  </a:xfrm>
                  <a:prstGeom prst="bentConnector3">
                    <a:avLst>
                      <a:gd name="adj1" fmla="val -735119"/>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Ellipse 36"/>
                  <p:cNvSpPr/>
                  <p:nvPr/>
                </p:nvSpPr>
                <p:spPr>
                  <a:xfrm>
                    <a:off x="5170425" y="5174467"/>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38" name="Gleichschenkliges Dreieck 37"/>
                  <p:cNvSpPr/>
                  <p:nvPr/>
                </p:nvSpPr>
                <p:spPr>
                  <a:xfrm>
                    <a:off x="3844094" y="5165824"/>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39" name="Ellipse 38"/>
                  <p:cNvSpPr/>
                  <p:nvPr/>
                </p:nvSpPr>
                <p:spPr>
                  <a:xfrm>
                    <a:off x="4234611" y="5994693"/>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0" name="Gleichschenkliges Dreieck 39"/>
                  <p:cNvSpPr/>
                  <p:nvPr/>
                </p:nvSpPr>
                <p:spPr>
                  <a:xfrm>
                    <a:off x="3574211" y="5969293"/>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41" name="Gewinkelte Verbindung 40"/>
                  <p:cNvCxnSpPr>
                    <a:stCxn id="40" idx="0"/>
                    <a:endCxn id="39" idx="0"/>
                  </p:cNvCxnSpPr>
                  <p:nvPr/>
                </p:nvCxnSpPr>
                <p:spPr>
                  <a:xfrm rot="16200000" flipH="1">
                    <a:off x="4040936" y="5667668"/>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Ellipse 41"/>
                  <p:cNvSpPr/>
                  <p:nvPr/>
                </p:nvSpPr>
                <p:spPr>
                  <a:xfrm>
                    <a:off x="5869184" y="5983312"/>
                    <a:ext cx="266700" cy="25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sp>
                <p:nvSpPr>
                  <p:cNvPr id="43" name="Gleichschenkliges Dreieck 42"/>
                  <p:cNvSpPr/>
                  <p:nvPr/>
                </p:nvSpPr>
                <p:spPr>
                  <a:xfrm>
                    <a:off x="5199780" y="5957912"/>
                    <a:ext cx="330200"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p>
                </p:txBody>
              </p:sp>
              <p:cxnSp>
                <p:nvCxnSpPr>
                  <p:cNvPr id="44" name="Gewinkelte Verbindung 43"/>
                  <p:cNvCxnSpPr/>
                  <p:nvPr/>
                </p:nvCxnSpPr>
                <p:spPr>
                  <a:xfrm rot="16200000" flipH="1">
                    <a:off x="5645421" y="5656287"/>
                    <a:ext cx="25400" cy="628650"/>
                  </a:xfrm>
                  <a:prstGeom prst="bentConnector3">
                    <a:avLst>
                      <a:gd name="adj1" fmla="val -900000"/>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Gleichschenkliges Dreieck 44"/>
                  <p:cNvSpPr/>
                  <p:nvPr/>
                </p:nvSpPr>
                <p:spPr>
                  <a:xfrm>
                    <a:off x="4499992" y="5157192"/>
                    <a:ext cx="330200" cy="2794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a:solidFill>
                        <a:srgbClr val="FFFF00"/>
                      </a:solidFill>
                    </a:endParaRPr>
                  </a:p>
                </p:txBody>
              </p:sp>
              <p:cxnSp>
                <p:nvCxnSpPr>
                  <p:cNvPr id="46" name="Gewinkelte Verbindung 45"/>
                  <p:cNvCxnSpPr>
                    <a:stCxn id="17" idx="3"/>
                  </p:cNvCxnSpPr>
                  <p:nvPr/>
                </p:nvCxnSpPr>
                <p:spPr>
                  <a:xfrm rot="5400000">
                    <a:off x="1380498" y="4769153"/>
                    <a:ext cx="344030" cy="1"/>
                  </a:xfrm>
                  <a:prstGeom prst="bentConnector3">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Gerader Verbinder 46"/>
                  <p:cNvCxnSpPr/>
                  <p:nvPr/>
                </p:nvCxnSpPr>
                <p:spPr>
                  <a:xfrm flipH="1">
                    <a:off x="6723258" y="4619853"/>
                    <a:ext cx="2036" cy="250056"/>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a:stCxn id="38" idx="3"/>
                  </p:cNvCxnSpPr>
                  <p:nvPr/>
                </p:nvCxnSpPr>
                <p:spPr>
                  <a:xfrm>
                    <a:off x="4009194" y="5445224"/>
                    <a:ext cx="0" cy="270068"/>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5618374" y="5428467"/>
                    <a:ext cx="13454" cy="304789"/>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a:off x="7884368" y="4653136"/>
                    <a:ext cx="10666" cy="231422"/>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Gewinkelte Verbindung 50"/>
                  <p:cNvCxnSpPr>
                    <a:stCxn id="38" idx="0"/>
                    <a:endCxn id="37" idx="0"/>
                  </p:cNvCxnSpPr>
                  <p:nvPr/>
                </p:nvCxnSpPr>
                <p:spPr>
                  <a:xfrm rot="16200000" flipH="1">
                    <a:off x="4652162" y="4522855"/>
                    <a:ext cx="8643" cy="1294581"/>
                  </a:xfrm>
                  <a:prstGeom prst="bentConnector3">
                    <a:avLst>
                      <a:gd name="adj1" fmla="val -2644915"/>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a:stCxn id="18" idx="2"/>
                  </p:cNvCxnSpPr>
                  <p:nvPr/>
                </p:nvCxnSpPr>
                <p:spPr>
                  <a:xfrm>
                    <a:off x="4665092" y="4531842"/>
                    <a:ext cx="7479" cy="418825"/>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a:endCxn id="16" idx="0"/>
                  </p:cNvCxnSpPr>
                  <p:nvPr/>
                </p:nvCxnSpPr>
                <p:spPr>
                  <a:xfrm>
                    <a:off x="2726085" y="4077072"/>
                    <a:ext cx="8094" cy="322064"/>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a:stCxn id="16" idx="4"/>
                  </p:cNvCxnSpPr>
                  <p:nvPr/>
                </p:nvCxnSpPr>
                <p:spPr>
                  <a:xfrm>
                    <a:off x="2734179" y="4653136"/>
                    <a:ext cx="9373" cy="288033"/>
                  </a:xfrm>
                  <a:prstGeom prst="line">
                    <a:avLst/>
                  </a:prstGeom>
                  <a:ln w="444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feld 54"/>
                  <p:cNvSpPr txBox="1"/>
                  <p:nvPr/>
                </p:nvSpPr>
                <p:spPr>
                  <a:xfrm>
                    <a:off x="663276" y="4531842"/>
                    <a:ext cx="1032462" cy="276999"/>
                  </a:xfrm>
                  <a:prstGeom prst="rect">
                    <a:avLst/>
                  </a:prstGeom>
                  <a:noFill/>
                </p:spPr>
                <p:txBody>
                  <a:bodyPr wrap="none" rtlCol="0">
                    <a:spAutoFit/>
                  </a:bodyPr>
                  <a:lstStyle/>
                  <a:p>
                    <a:r>
                      <a:rPr lang="de-DE" sz="1200" smtClean="0"/>
                      <a:t>Uncle Goerge</a:t>
                    </a:r>
                    <a:endParaRPr lang="de-DE" sz="1200" dirty="0"/>
                  </a:p>
                </p:txBody>
              </p:sp>
              <p:sp>
                <p:nvSpPr>
                  <p:cNvPr id="64" name="Textfeld 63"/>
                  <p:cNvSpPr txBox="1"/>
                  <p:nvPr/>
                </p:nvSpPr>
                <p:spPr>
                  <a:xfrm>
                    <a:off x="3111548" y="5465756"/>
                    <a:ext cx="1159356" cy="276999"/>
                  </a:xfrm>
                  <a:prstGeom prst="rect">
                    <a:avLst/>
                  </a:prstGeom>
                  <a:noFill/>
                </p:spPr>
                <p:txBody>
                  <a:bodyPr wrap="none" rtlCol="0">
                    <a:spAutoFit/>
                  </a:bodyPr>
                  <a:lstStyle/>
                  <a:p>
                    <a:r>
                      <a:rPr lang="de-DE" sz="1200" smtClean="0"/>
                      <a:t>Brother Marcus</a:t>
                    </a:r>
                    <a:endParaRPr lang="de-DE" sz="1200" dirty="0"/>
                  </a:p>
                </p:txBody>
              </p:sp>
              <p:sp>
                <p:nvSpPr>
                  <p:cNvPr id="65" name="Textfeld 64"/>
                  <p:cNvSpPr txBox="1"/>
                  <p:nvPr/>
                </p:nvSpPr>
                <p:spPr>
                  <a:xfrm>
                    <a:off x="5297037" y="4590627"/>
                    <a:ext cx="584712" cy="276999"/>
                  </a:xfrm>
                  <a:prstGeom prst="rect">
                    <a:avLst/>
                  </a:prstGeom>
                  <a:noFill/>
                </p:spPr>
                <p:txBody>
                  <a:bodyPr wrap="none" rtlCol="0">
                    <a:spAutoFit/>
                  </a:bodyPr>
                  <a:lstStyle/>
                  <a:p>
                    <a:r>
                      <a:rPr lang="de-DE" sz="1200" dirty="0" err="1" smtClean="0"/>
                      <a:t>Father</a:t>
                    </a:r>
                    <a:endParaRPr lang="de-DE" sz="1200" dirty="0"/>
                  </a:p>
                </p:txBody>
              </p:sp>
              <p:sp>
                <p:nvSpPr>
                  <p:cNvPr id="67" name="Textfeld 66"/>
                  <p:cNvSpPr txBox="1"/>
                  <p:nvPr/>
                </p:nvSpPr>
                <p:spPr>
                  <a:xfrm>
                    <a:off x="4399886" y="5483482"/>
                    <a:ext cx="526106" cy="369332"/>
                  </a:xfrm>
                  <a:prstGeom prst="rect">
                    <a:avLst/>
                  </a:prstGeom>
                  <a:noFill/>
                  <a:ln>
                    <a:solidFill>
                      <a:schemeClr val="accent2">
                        <a:lumMod val="60000"/>
                        <a:lumOff val="40000"/>
                      </a:schemeClr>
                    </a:solidFill>
                  </a:ln>
                </p:spPr>
                <p:txBody>
                  <a:bodyPr wrap="none" rtlCol="0">
                    <a:spAutoFit/>
                  </a:bodyPr>
                  <a:lstStyle/>
                  <a:p>
                    <a:r>
                      <a:rPr lang="de-DE" dirty="0" smtClean="0">
                        <a:solidFill>
                          <a:srgbClr val="FFC000"/>
                        </a:solidFill>
                      </a:rPr>
                      <a:t>Ego</a:t>
                    </a:r>
                    <a:endParaRPr lang="de-DE" dirty="0">
                      <a:solidFill>
                        <a:srgbClr val="FFC000"/>
                      </a:solidFill>
                    </a:endParaRPr>
                  </a:p>
                </p:txBody>
              </p:sp>
            </p:grpSp>
          </p:grpSp>
        </p:grpSp>
        <p:grpSp>
          <p:nvGrpSpPr>
            <p:cNvPr id="138" name="Gruppieren 137"/>
            <p:cNvGrpSpPr/>
            <p:nvPr/>
          </p:nvGrpSpPr>
          <p:grpSpPr>
            <a:xfrm>
              <a:off x="533259" y="4119463"/>
              <a:ext cx="7063077" cy="2219474"/>
              <a:chOff x="533259" y="4119463"/>
              <a:chExt cx="7063077" cy="2219474"/>
            </a:xfrm>
          </p:grpSpPr>
          <p:sp>
            <p:nvSpPr>
              <p:cNvPr id="127" name="Textfeld 126"/>
              <p:cNvSpPr txBox="1"/>
              <p:nvPr/>
            </p:nvSpPr>
            <p:spPr>
              <a:xfrm>
                <a:off x="1619672" y="4189730"/>
                <a:ext cx="890180" cy="276999"/>
              </a:xfrm>
              <a:prstGeom prst="rect">
                <a:avLst/>
              </a:prstGeom>
              <a:noFill/>
            </p:spPr>
            <p:txBody>
              <a:bodyPr wrap="none" rtlCol="0">
                <a:spAutoFit/>
              </a:bodyPr>
              <a:lstStyle/>
              <a:p>
                <a:r>
                  <a:rPr lang="de-DE" sz="1200" smtClean="0"/>
                  <a:t>Aunt Marie</a:t>
                </a:r>
                <a:endParaRPr lang="de-DE" sz="1200" dirty="0" smtClean="0"/>
              </a:p>
            </p:txBody>
          </p:sp>
          <p:sp>
            <p:nvSpPr>
              <p:cNvPr id="128" name="Textfeld 127"/>
              <p:cNvSpPr txBox="1"/>
              <p:nvPr/>
            </p:nvSpPr>
            <p:spPr>
              <a:xfrm>
                <a:off x="3374999" y="4221088"/>
                <a:ext cx="659155" cy="276999"/>
              </a:xfrm>
              <a:prstGeom prst="rect">
                <a:avLst/>
              </a:prstGeom>
              <a:noFill/>
            </p:spPr>
            <p:txBody>
              <a:bodyPr wrap="none" rtlCol="0">
                <a:spAutoFit/>
              </a:bodyPr>
              <a:lstStyle/>
              <a:p>
                <a:r>
                  <a:rPr lang="de-DE" sz="1200" dirty="0" smtClean="0"/>
                  <a:t>Mother</a:t>
                </a:r>
              </a:p>
            </p:txBody>
          </p:sp>
          <p:sp>
            <p:nvSpPr>
              <p:cNvPr id="129" name="Textfeld 128"/>
              <p:cNvSpPr txBox="1"/>
              <p:nvPr/>
            </p:nvSpPr>
            <p:spPr>
              <a:xfrm>
                <a:off x="4583288" y="5084836"/>
                <a:ext cx="1111010" cy="276999"/>
              </a:xfrm>
              <a:prstGeom prst="rect">
                <a:avLst/>
              </a:prstGeom>
              <a:noFill/>
            </p:spPr>
            <p:txBody>
              <a:bodyPr wrap="none" rtlCol="0">
                <a:spAutoFit/>
              </a:bodyPr>
              <a:lstStyle/>
              <a:p>
                <a:r>
                  <a:rPr lang="de-DE" sz="1200" smtClean="0"/>
                  <a:t>Sister Emmelie</a:t>
                </a:r>
                <a:endParaRPr lang="de-DE" sz="1200" dirty="0"/>
              </a:p>
            </p:txBody>
          </p:sp>
          <p:sp>
            <p:nvSpPr>
              <p:cNvPr id="130" name="Textfeld 129"/>
              <p:cNvSpPr txBox="1"/>
              <p:nvPr/>
            </p:nvSpPr>
            <p:spPr>
              <a:xfrm>
                <a:off x="5724128" y="4119463"/>
                <a:ext cx="909339" cy="461665"/>
              </a:xfrm>
              <a:prstGeom prst="rect">
                <a:avLst/>
              </a:prstGeom>
              <a:noFill/>
            </p:spPr>
            <p:txBody>
              <a:bodyPr wrap="square" rtlCol="0">
                <a:spAutoFit/>
              </a:bodyPr>
              <a:lstStyle/>
              <a:p>
                <a:r>
                  <a:rPr lang="de-DE" sz="1200" dirty="0" err="1" smtClean="0"/>
                  <a:t>Father´s</a:t>
                </a:r>
                <a:endParaRPr lang="de-DE" sz="1200" dirty="0" smtClean="0"/>
              </a:p>
              <a:p>
                <a:r>
                  <a:rPr lang="de-DE" sz="1200" dirty="0" smtClean="0"/>
                  <a:t>Brother</a:t>
                </a:r>
                <a:endParaRPr lang="de-DE" sz="1200" dirty="0"/>
              </a:p>
            </p:txBody>
          </p:sp>
          <p:sp>
            <p:nvSpPr>
              <p:cNvPr id="131" name="Textfeld 130"/>
              <p:cNvSpPr txBox="1"/>
              <p:nvPr/>
            </p:nvSpPr>
            <p:spPr>
              <a:xfrm>
                <a:off x="6905826" y="4149080"/>
                <a:ext cx="690510" cy="461665"/>
              </a:xfrm>
              <a:prstGeom prst="rect">
                <a:avLst/>
              </a:prstGeom>
              <a:noFill/>
            </p:spPr>
            <p:txBody>
              <a:bodyPr wrap="none" rtlCol="0">
                <a:spAutoFit/>
              </a:bodyPr>
              <a:lstStyle/>
              <a:p>
                <a:r>
                  <a:rPr lang="de-DE" sz="1200" dirty="0" err="1" smtClean="0"/>
                  <a:t>Father´s</a:t>
                </a:r>
                <a:endParaRPr lang="de-DE" sz="1200" dirty="0" smtClean="0"/>
              </a:p>
              <a:p>
                <a:r>
                  <a:rPr lang="de-DE" sz="1200" dirty="0" smtClean="0"/>
                  <a:t>Sister</a:t>
                </a:r>
                <a:endParaRPr lang="de-DE" sz="1200" dirty="0"/>
              </a:p>
            </p:txBody>
          </p:sp>
          <p:sp>
            <p:nvSpPr>
              <p:cNvPr id="133" name="Textfeld 132"/>
              <p:cNvSpPr txBox="1"/>
              <p:nvPr/>
            </p:nvSpPr>
            <p:spPr>
              <a:xfrm>
                <a:off x="5663408" y="5042793"/>
                <a:ext cx="1065997" cy="276999"/>
              </a:xfrm>
              <a:prstGeom prst="rect">
                <a:avLst/>
              </a:prstGeom>
              <a:noFill/>
            </p:spPr>
            <p:txBody>
              <a:bodyPr wrap="none" rtlCol="0">
                <a:spAutoFit/>
              </a:bodyPr>
              <a:lstStyle/>
              <a:p>
                <a:r>
                  <a:rPr lang="de-DE" sz="1200" smtClean="0"/>
                  <a:t>Brother in law</a:t>
                </a:r>
                <a:endParaRPr lang="de-DE" sz="1200" dirty="0" smtClean="0"/>
              </a:p>
            </p:txBody>
          </p:sp>
          <p:sp>
            <p:nvSpPr>
              <p:cNvPr id="134" name="Textfeld 133"/>
              <p:cNvSpPr txBox="1"/>
              <p:nvPr/>
            </p:nvSpPr>
            <p:spPr>
              <a:xfrm>
                <a:off x="533259" y="5051399"/>
                <a:ext cx="986167" cy="276999"/>
              </a:xfrm>
              <a:prstGeom prst="rect">
                <a:avLst/>
              </a:prstGeom>
              <a:noFill/>
            </p:spPr>
            <p:txBody>
              <a:bodyPr wrap="none" rtlCol="0">
                <a:spAutoFit/>
              </a:bodyPr>
              <a:lstStyle/>
              <a:p>
                <a:r>
                  <a:rPr lang="de-DE" sz="1200" smtClean="0"/>
                  <a:t>Cousin Philip</a:t>
                </a:r>
                <a:endParaRPr lang="de-DE" sz="1200" dirty="0" smtClean="0"/>
              </a:p>
            </p:txBody>
          </p:sp>
          <p:sp>
            <p:nvSpPr>
              <p:cNvPr id="136" name="Textfeld 135"/>
              <p:cNvSpPr txBox="1"/>
              <p:nvPr/>
            </p:nvSpPr>
            <p:spPr>
              <a:xfrm>
                <a:off x="2915816" y="5877272"/>
                <a:ext cx="1052596" cy="276999"/>
              </a:xfrm>
              <a:prstGeom prst="rect">
                <a:avLst/>
              </a:prstGeom>
              <a:noFill/>
            </p:spPr>
            <p:txBody>
              <a:bodyPr wrap="none" rtlCol="0">
                <a:spAutoFit/>
              </a:bodyPr>
              <a:lstStyle/>
              <a:p>
                <a:r>
                  <a:rPr lang="de-DE" sz="1200" smtClean="0"/>
                  <a:t>Nephew Mike</a:t>
                </a:r>
                <a:endParaRPr lang="de-DE" sz="1200" dirty="0" smtClean="0"/>
              </a:p>
            </p:txBody>
          </p:sp>
          <p:sp>
            <p:nvSpPr>
              <p:cNvPr id="137" name="Textfeld 136"/>
              <p:cNvSpPr txBox="1"/>
              <p:nvPr/>
            </p:nvSpPr>
            <p:spPr>
              <a:xfrm>
                <a:off x="4788024" y="5877272"/>
                <a:ext cx="705193" cy="461665"/>
              </a:xfrm>
              <a:prstGeom prst="rect">
                <a:avLst/>
              </a:prstGeom>
              <a:noFill/>
            </p:spPr>
            <p:txBody>
              <a:bodyPr wrap="none" rtlCol="0">
                <a:spAutoFit/>
              </a:bodyPr>
              <a:lstStyle/>
              <a:p>
                <a:r>
                  <a:rPr lang="de-DE" sz="1200" dirty="0" err="1" smtClean="0"/>
                  <a:t>Sister´s</a:t>
                </a:r>
                <a:endParaRPr lang="de-DE" sz="1200" dirty="0" smtClean="0"/>
              </a:p>
              <a:p>
                <a:r>
                  <a:rPr lang="de-DE" sz="1200" dirty="0" err="1" smtClean="0"/>
                  <a:t>Children</a:t>
                </a:r>
                <a:endParaRPr lang="de-DE" sz="1200" dirty="0"/>
              </a:p>
            </p:txBody>
          </p:sp>
        </p:grpSp>
      </p:grpSp>
      <p:sp>
        <p:nvSpPr>
          <p:cNvPr id="68" name="Gleich 67"/>
          <p:cNvSpPr/>
          <p:nvPr/>
        </p:nvSpPr>
        <p:spPr>
          <a:xfrm>
            <a:off x="5292080" y="4365104"/>
            <a:ext cx="330200" cy="190500"/>
          </a:xfrm>
          <a:prstGeom prst="mathEqual">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de-DE" sz="1100">
              <a:solidFill>
                <a:schemeClr val="tx1"/>
              </a:solidFill>
            </a:endParaRPr>
          </a:p>
        </p:txBody>
      </p:sp>
      <p:pic>
        <p:nvPicPr>
          <p:cNvPr id="3" name="Grafik 2"/>
          <p:cNvPicPr>
            <a:picLocks noChangeAspect="1"/>
          </p:cNvPicPr>
          <p:nvPr/>
        </p:nvPicPr>
        <p:blipFill>
          <a:blip r:embed="rId2"/>
          <a:stretch>
            <a:fillRect/>
          </a:stretch>
        </p:blipFill>
        <p:spPr>
          <a:xfrm>
            <a:off x="5574360" y="4348310"/>
            <a:ext cx="365792" cy="304826"/>
          </a:xfrm>
          <a:prstGeom prst="rect">
            <a:avLst/>
          </a:prstGeom>
        </p:spPr>
      </p:pic>
      <p:sp>
        <p:nvSpPr>
          <p:cNvPr id="69" name="Textfeld 68"/>
          <p:cNvSpPr txBox="1"/>
          <p:nvPr/>
        </p:nvSpPr>
        <p:spPr>
          <a:xfrm>
            <a:off x="395536" y="1628800"/>
            <a:ext cx="8424936" cy="830997"/>
          </a:xfrm>
          <a:prstGeom prst="rect">
            <a:avLst/>
          </a:prstGeom>
          <a:noFill/>
        </p:spPr>
        <p:txBody>
          <a:bodyPr wrap="square" rtlCol="0">
            <a:spAutoFit/>
          </a:bodyPr>
          <a:lstStyle/>
          <a:p>
            <a:r>
              <a:rPr lang="en-US" sz="2400" smtClean="0"/>
              <a:t>Look at the chart and review the relations and the reference system from the position of </a:t>
            </a:r>
            <a:r>
              <a:rPr lang="en-US" sz="2400" b="1" smtClean="0"/>
              <a:t>EGO</a:t>
            </a:r>
            <a:r>
              <a:rPr lang="en-US" sz="2400" smtClean="0"/>
              <a:t>.  </a:t>
            </a:r>
            <a:endParaRPr lang="en-US" sz="2400" dirty="0"/>
          </a:p>
        </p:txBody>
      </p:sp>
    </p:spTree>
    <p:extLst>
      <p:ext uri="{BB962C8B-B14F-4D97-AF65-F5344CB8AC3E}">
        <p14:creationId xmlns:p14="http://schemas.microsoft.com/office/powerpoint/2010/main" val="3893748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normAutofit/>
          </a:bodyPr>
          <a:lstStyle/>
          <a:p>
            <a:pPr marL="0" indent="0">
              <a:buNone/>
            </a:pPr>
            <a:r>
              <a:rPr lang="en-GB" smtClean="0">
                <a:solidFill>
                  <a:srgbClr val="FFC000"/>
                </a:solidFill>
              </a:rPr>
              <a:t>Exercises</a:t>
            </a:r>
          </a:p>
          <a:p>
            <a:pPr marL="0" indent="0">
              <a:buNone/>
            </a:pPr>
            <a:r>
              <a:rPr lang="en-GB" smtClean="0"/>
              <a:t>Use the family tree of Brangelina to see whether you are familiar using the symbols in the right way. </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22</a:t>
            </a:fld>
            <a:endParaRPr lang="en-GB" dirty="0"/>
          </a:p>
        </p:txBody>
      </p:sp>
      <p:sp>
        <p:nvSpPr>
          <p:cNvPr id="5" name="Textplatzhalter 4"/>
          <p:cNvSpPr>
            <a:spLocks noGrp="1"/>
          </p:cNvSpPr>
          <p:nvPr>
            <p:ph type="body" sz="quarter" idx="13"/>
          </p:nvPr>
        </p:nvSpPr>
        <p:spPr/>
        <p:txBody>
          <a:bodyPr/>
          <a:lstStyle/>
          <a:p>
            <a:r>
              <a:rPr lang="en-GB"/>
              <a:t>F</a:t>
            </a:r>
            <a:r>
              <a:rPr lang="en-GB" smtClean="0"/>
              <a:t>amily and kinship</a:t>
            </a:r>
            <a:endParaRPr lang="en-GB"/>
          </a:p>
        </p:txBody>
      </p:sp>
    </p:spTree>
    <p:extLst>
      <p:ext uri="{BB962C8B-B14F-4D97-AF65-F5344CB8AC3E}">
        <p14:creationId xmlns:p14="http://schemas.microsoft.com/office/powerpoint/2010/main" val="247215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solidFill>
                  <a:srgbClr val="FFC000"/>
                </a:solidFill>
              </a:rPr>
              <a:t>My family tree</a:t>
            </a:r>
            <a:endParaRPr lang="en-US" dirty="0" smtClean="0">
              <a:solidFill>
                <a:srgbClr val="FFC000"/>
              </a:solidFill>
            </a:endParaRPr>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23</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17304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480721" cy="669162"/>
          </a:xfrm>
        </p:spPr>
        <p:txBody>
          <a:bodyPr/>
          <a:lstStyle/>
          <a:p>
            <a:r>
              <a:rPr lang="de-DE" smtClean="0"/>
              <a:t>Families and family diversity</a:t>
            </a:r>
            <a:endParaRPr lang="de-DE" dirty="0"/>
          </a:p>
        </p:txBody>
      </p:sp>
      <p:sp>
        <p:nvSpPr>
          <p:cNvPr id="3" name="Inhaltsplatzhalter 2"/>
          <p:cNvSpPr>
            <a:spLocks noGrp="1"/>
          </p:cNvSpPr>
          <p:nvPr>
            <p:ph idx="1"/>
          </p:nvPr>
        </p:nvSpPr>
        <p:spPr/>
        <p:txBody>
          <a:bodyPr>
            <a:normAutofit fontScale="85000" lnSpcReduction="10000"/>
          </a:bodyPr>
          <a:lstStyle/>
          <a:p>
            <a:pPr marL="0" indent="0">
              <a:lnSpc>
                <a:spcPct val="90000"/>
              </a:lnSpc>
              <a:buNone/>
            </a:pPr>
            <a:r>
              <a:rPr lang="en-GB" smtClean="0"/>
              <a:t>Task </a:t>
            </a:r>
          </a:p>
          <a:p>
            <a:pPr marL="0" indent="0">
              <a:lnSpc>
                <a:spcPct val="90000"/>
              </a:lnSpc>
              <a:buNone/>
            </a:pPr>
            <a:r>
              <a:rPr lang="en-GB" smtClean="0"/>
              <a:t>Take </a:t>
            </a:r>
            <a:r>
              <a:rPr lang="en-GB" dirty="0" smtClean="0"/>
              <a:t>a A3 piece of paper</a:t>
            </a:r>
          </a:p>
          <a:p>
            <a:pPr>
              <a:lnSpc>
                <a:spcPct val="90000"/>
              </a:lnSpc>
            </a:pPr>
            <a:r>
              <a:rPr lang="en-GB" dirty="0" smtClean="0"/>
              <a:t>Draw the symbol for your own sex in the middle of the paper and name it EGO.</a:t>
            </a:r>
          </a:p>
          <a:p>
            <a:pPr>
              <a:lnSpc>
                <a:spcPct val="90000"/>
              </a:lnSpc>
            </a:pPr>
            <a:r>
              <a:rPr lang="en-GB" dirty="0" smtClean="0"/>
              <a:t>Use this as a starting point to develop your own family tree using symbols.</a:t>
            </a:r>
          </a:p>
          <a:p>
            <a:pPr>
              <a:lnSpc>
                <a:spcPct val="90000"/>
              </a:lnSpc>
            </a:pPr>
            <a:r>
              <a:rPr lang="en-GB" dirty="0" smtClean="0"/>
              <a:t>Wherever possible also write down the name of your relative and the term you are using, e.g. uncle Sam.</a:t>
            </a:r>
          </a:p>
          <a:p>
            <a:pPr>
              <a:lnSpc>
                <a:spcPct val="90000"/>
              </a:lnSpc>
            </a:pPr>
            <a:r>
              <a:rPr lang="en-GB" dirty="0" smtClean="0"/>
              <a:t>Indicate all relatives you have heard of or know. It is irrelevant whether these persons are still alive or not</a:t>
            </a:r>
            <a:r>
              <a:rPr lang="en-GB" smtClean="0"/>
              <a:t>.</a:t>
            </a:r>
            <a:r>
              <a:rPr lang="en-GB"/>
              <a:t> </a:t>
            </a:r>
            <a:endParaRPr lang="en-GB" smtClean="0"/>
          </a:p>
          <a:p>
            <a:pPr>
              <a:lnSpc>
                <a:spcPct val="90000"/>
              </a:lnSpc>
            </a:pPr>
            <a:r>
              <a:rPr lang="en-GB" smtClean="0"/>
              <a:t>You </a:t>
            </a:r>
            <a:r>
              <a:rPr lang="en-GB" dirty="0"/>
              <a:t>have 15 minutes for this task.</a:t>
            </a:r>
          </a:p>
          <a:p>
            <a:pPr>
              <a:lnSpc>
                <a:spcPct val="90000"/>
              </a:lnSpc>
            </a:pPr>
            <a:endParaRPr lang="en-GB" dirty="0" smtClean="0"/>
          </a:p>
          <a:p>
            <a:pPr>
              <a:lnSpc>
                <a:spcPct val="90000"/>
              </a:lnSpc>
            </a:pPr>
            <a:endParaRPr lang="en-GB" dirty="0" smtClean="0"/>
          </a:p>
          <a:p>
            <a:pPr>
              <a:lnSpc>
                <a:spcPct val="90000"/>
              </a:lnSpc>
            </a:pPr>
            <a:endParaRPr lang="en-GB" dirty="0" smtClean="0"/>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24</a:t>
            </a:fld>
            <a:endParaRPr lang="en-GB" noProof="0"/>
          </a:p>
        </p:txBody>
      </p:sp>
      <p:sp>
        <p:nvSpPr>
          <p:cNvPr id="6" name="Textplatzhalter 5"/>
          <p:cNvSpPr>
            <a:spLocks noGrp="1"/>
          </p:cNvSpPr>
          <p:nvPr>
            <p:ph type="body" sz="quarter" idx="13"/>
          </p:nvPr>
        </p:nvSpPr>
        <p:spPr/>
        <p:txBody>
          <a:bodyPr/>
          <a:lstStyle/>
          <a:p>
            <a:r>
              <a:rPr lang="de-DE" dirty="0" err="1" smtClean="0"/>
              <a:t>My</a:t>
            </a:r>
            <a:r>
              <a:rPr lang="de-DE" dirty="0" smtClean="0"/>
              <a:t> </a:t>
            </a:r>
            <a:r>
              <a:rPr lang="de-DE" dirty="0" err="1" smtClean="0"/>
              <a:t>family</a:t>
            </a:r>
            <a:r>
              <a:rPr lang="de-DE" dirty="0" smtClean="0"/>
              <a:t> </a:t>
            </a:r>
            <a:r>
              <a:rPr lang="de-DE" dirty="0" err="1" smtClean="0"/>
              <a:t>tree</a:t>
            </a:r>
            <a:endParaRPr lang="de-DE" dirty="0"/>
          </a:p>
        </p:txBody>
      </p:sp>
    </p:spTree>
    <p:extLst>
      <p:ext uri="{BB962C8B-B14F-4D97-AF65-F5344CB8AC3E}">
        <p14:creationId xmlns:p14="http://schemas.microsoft.com/office/powerpoint/2010/main" val="3834234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912769" cy="669162"/>
          </a:xfrm>
        </p:spPr>
        <p:txBody>
          <a:bodyPr/>
          <a:lstStyle/>
          <a:p>
            <a:r>
              <a:rPr lang="de-DE" smtClean="0"/>
              <a:t>Families and family diversity</a:t>
            </a:r>
            <a:endParaRPr lang="de-DE" dirty="0"/>
          </a:p>
        </p:txBody>
      </p:sp>
      <p:sp>
        <p:nvSpPr>
          <p:cNvPr id="3" name="Inhaltsplatzhalter 2"/>
          <p:cNvSpPr>
            <a:spLocks noGrp="1"/>
          </p:cNvSpPr>
          <p:nvPr>
            <p:ph idx="1"/>
          </p:nvPr>
        </p:nvSpPr>
        <p:spPr/>
        <p:txBody>
          <a:bodyPr>
            <a:normAutofit/>
          </a:bodyPr>
          <a:lstStyle/>
          <a:p>
            <a:pPr marL="0" indent="0">
              <a:buNone/>
            </a:pPr>
            <a:r>
              <a:rPr lang="en-GB" smtClean="0"/>
              <a:t>Task </a:t>
            </a:r>
            <a:endParaRPr lang="en-GB" dirty="0" smtClean="0"/>
          </a:p>
          <a:p>
            <a:r>
              <a:rPr lang="en-GB" smtClean="0"/>
              <a:t>Circle those whom you share a roof with or in other words a household?</a:t>
            </a:r>
          </a:p>
          <a:p>
            <a:r>
              <a:rPr lang="en-GB" smtClean="0"/>
              <a:t>Does this highlight a difference between family and household? If yes, why?</a:t>
            </a:r>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25</a:t>
            </a:fld>
            <a:endParaRPr lang="en-GB" noProof="0"/>
          </a:p>
        </p:txBody>
      </p:sp>
      <p:sp>
        <p:nvSpPr>
          <p:cNvPr id="6" name="Textplatzhalter 5"/>
          <p:cNvSpPr>
            <a:spLocks noGrp="1"/>
          </p:cNvSpPr>
          <p:nvPr>
            <p:ph type="body" sz="quarter" idx="13"/>
          </p:nvPr>
        </p:nvSpPr>
        <p:spPr/>
        <p:txBody>
          <a:bodyPr/>
          <a:lstStyle/>
          <a:p>
            <a:r>
              <a:rPr lang="de-DE" dirty="0" err="1" smtClean="0"/>
              <a:t>My</a:t>
            </a:r>
            <a:r>
              <a:rPr lang="de-DE" dirty="0" smtClean="0"/>
              <a:t> </a:t>
            </a:r>
            <a:r>
              <a:rPr lang="de-DE" dirty="0" err="1" smtClean="0"/>
              <a:t>family</a:t>
            </a:r>
            <a:r>
              <a:rPr lang="de-DE" dirty="0" smtClean="0"/>
              <a:t> </a:t>
            </a:r>
            <a:r>
              <a:rPr lang="de-DE" dirty="0" err="1" smtClean="0"/>
              <a:t>tree</a:t>
            </a:r>
            <a:endParaRPr lang="de-DE" dirty="0"/>
          </a:p>
        </p:txBody>
      </p:sp>
    </p:spTree>
    <p:extLst>
      <p:ext uri="{BB962C8B-B14F-4D97-AF65-F5344CB8AC3E}">
        <p14:creationId xmlns:p14="http://schemas.microsoft.com/office/powerpoint/2010/main" val="177053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408713"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lstStyle/>
          <a:p>
            <a:r>
              <a:rPr lang="en-GB" smtClean="0"/>
              <a:t>Households are residential or spatial and social units in which the occupants may be a single family, one person living alone, or two or more families living together sharing kin relations. </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26</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a:p>
        </p:txBody>
      </p:sp>
    </p:spTree>
    <p:extLst>
      <p:ext uri="{BB962C8B-B14F-4D97-AF65-F5344CB8AC3E}">
        <p14:creationId xmlns:p14="http://schemas.microsoft.com/office/powerpoint/2010/main" val="308255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20681"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lstStyle/>
          <a:p>
            <a:pPr marL="0" indent="0">
              <a:buNone/>
            </a:pPr>
            <a:r>
              <a:rPr lang="en-GB" smtClean="0"/>
              <a:t>Task </a:t>
            </a:r>
          </a:p>
          <a:p>
            <a:r>
              <a:rPr lang="en-GB" smtClean="0"/>
              <a:t>Indicate </a:t>
            </a:r>
            <a:r>
              <a:rPr lang="en-GB"/>
              <a:t>relatives who </a:t>
            </a:r>
            <a:r>
              <a:rPr lang="en-GB" smtClean="0"/>
              <a:t>were born abroad, are </a:t>
            </a:r>
            <a:r>
              <a:rPr lang="en-GB"/>
              <a:t>currently abroad or live abroad permanently</a:t>
            </a:r>
          </a:p>
          <a:p>
            <a:r>
              <a:rPr lang="en-GB"/>
              <a:t>Do you come from a family with many, a </a:t>
            </a:r>
            <a:r>
              <a:rPr lang="en-GB" smtClean="0"/>
              <a:t>lot of, </a:t>
            </a:r>
            <a:r>
              <a:rPr lang="en-GB"/>
              <a:t>a few or no migrants? If yes, in which </a:t>
            </a:r>
            <a:r>
              <a:rPr lang="en-GB" smtClean="0"/>
              <a:t>generation did migration take place?</a:t>
            </a:r>
            <a:endParaRPr lang="en-GB"/>
          </a:p>
          <a:p>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27</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a:p>
        </p:txBody>
      </p:sp>
    </p:spTree>
    <p:extLst>
      <p:ext uri="{BB962C8B-B14F-4D97-AF65-F5344CB8AC3E}">
        <p14:creationId xmlns:p14="http://schemas.microsoft.com/office/powerpoint/2010/main" val="134855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264697" cy="669162"/>
          </a:xfrm>
        </p:spPr>
        <p:txBody>
          <a:bodyPr/>
          <a:lstStyle/>
          <a:p>
            <a:r>
              <a:rPr lang="en-GB" dirty="0" smtClean="0"/>
              <a:t>Families and family diversity</a:t>
            </a:r>
            <a:endParaRPr lang="en-GB" dirty="0"/>
          </a:p>
        </p:txBody>
      </p:sp>
      <p:sp>
        <p:nvSpPr>
          <p:cNvPr id="3" name="Inhaltsplatzhalter 2"/>
          <p:cNvSpPr>
            <a:spLocks noGrp="1"/>
          </p:cNvSpPr>
          <p:nvPr>
            <p:ph idx="1"/>
          </p:nvPr>
        </p:nvSpPr>
        <p:spPr/>
        <p:txBody>
          <a:bodyPr>
            <a:normAutofit/>
          </a:bodyPr>
          <a:lstStyle/>
          <a:p>
            <a:pPr marL="0" indent="0">
              <a:buNone/>
            </a:pPr>
            <a:r>
              <a:rPr lang="en-GB" sz="2400" dirty="0" smtClean="0"/>
              <a:t>Task</a:t>
            </a:r>
          </a:p>
          <a:p>
            <a:pPr marL="0" indent="0">
              <a:buNone/>
            </a:pPr>
            <a:r>
              <a:rPr lang="en-GB" sz="2400" dirty="0" smtClean="0"/>
              <a:t>Sit with your neighbour and compare family tress considering</a:t>
            </a:r>
          </a:p>
          <a:p>
            <a:pPr lvl="1"/>
            <a:r>
              <a:rPr lang="en-GB" sz="2400" dirty="0" smtClean="0"/>
              <a:t>How many people were you able to trace?</a:t>
            </a:r>
          </a:p>
          <a:p>
            <a:pPr lvl="1"/>
            <a:r>
              <a:rPr lang="en-GB" sz="2400" dirty="0" smtClean="0"/>
              <a:t>How many levels of generations can you look back?</a:t>
            </a:r>
          </a:p>
          <a:p>
            <a:pPr lvl="1"/>
            <a:r>
              <a:rPr lang="en-GB" sz="2400" dirty="0" smtClean="0"/>
              <a:t>Where did you have difficulties drawing the tree and why?</a:t>
            </a:r>
          </a:p>
          <a:p>
            <a:pPr lvl="1"/>
            <a:r>
              <a:rPr lang="en-GB" sz="2400" dirty="0" smtClean="0"/>
              <a:t>Who is a member of your household? Are you living on your own, with your parents, flat sharing?</a:t>
            </a:r>
          </a:p>
          <a:p>
            <a:pPr lvl="1"/>
            <a:r>
              <a:rPr lang="en-GB" sz="2400" dirty="0" smtClean="0"/>
              <a:t>Is in- and outmigration a common feature of your family?</a:t>
            </a:r>
            <a:endParaRPr lang="en-GB" sz="2400" dirty="0"/>
          </a:p>
        </p:txBody>
      </p:sp>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28</a:t>
            </a:fld>
            <a:endParaRPr lang="en-GB" dirty="0"/>
          </a:p>
        </p:txBody>
      </p:sp>
      <p:sp>
        <p:nvSpPr>
          <p:cNvPr id="5" name="Textplatzhalter 4"/>
          <p:cNvSpPr>
            <a:spLocks noGrp="1"/>
          </p:cNvSpPr>
          <p:nvPr>
            <p:ph type="body" sz="quarter" idx="13"/>
          </p:nvPr>
        </p:nvSpPr>
        <p:spPr/>
        <p:txBody>
          <a:bodyPr/>
          <a:lstStyle/>
          <a:p>
            <a:r>
              <a:rPr lang="en-GB" dirty="0" smtClean="0"/>
              <a:t>My family tree</a:t>
            </a:r>
            <a:endParaRPr lang="en-GB" dirty="0"/>
          </a:p>
        </p:txBody>
      </p:sp>
      <p:sp>
        <p:nvSpPr>
          <p:cNvPr id="6" name="Textfeld 5"/>
          <p:cNvSpPr txBox="1"/>
          <p:nvPr/>
        </p:nvSpPr>
        <p:spPr>
          <a:xfrm>
            <a:off x="2392507" y="4892967"/>
            <a:ext cx="6336704" cy="1200329"/>
          </a:xfrm>
          <a:prstGeom prst="rect">
            <a:avLst/>
          </a:prstGeom>
          <a:noFill/>
        </p:spPr>
        <p:txBody>
          <a:bodyPr wrap="square" rtlCol="0">
            <a:spAutoFit/>
          </a:bodyPr>
          <a:lstStyle/>
          <a:p>
            <a:r>
              <a:rPr lang="en-GB" sz="2400" dirty="0" smtClean="0"/>
              <a:t>If we want to understand family relations we need to make a distinction between household and family</a:t>
            </a:r>
            <a:endParaRPr lang="en-GB" sz="2400" dirty="0"/>
          </a:p>
        </p:txBody>
      </p:sp>
      <p:pic>
        <p:nvPicPr>
          <p:cNvPr id="7" name="Grafik 6"/>
          <p:cNvPicPr>
            <a:picLocks noChangeAspect="1"/>
          </p:cNvPicPr>
          <p:nvPr/>
        </p:nvPicPr>
        <p:blipFill>
          <a:blip r:embed="rId3"/>
          <a:stretch>
            <a:fillRect/>
          </a:stretch>
        </p:blipFill>
        <p:spPr>
          <a:xfrm>
            <a:off x="1167369" y="5209642"/>
            <a:ext cx="1182727" cy="566977"/>
          </a:xfrm>
          <a:prstGeom prst="rect">
            <a:avLst/>
          </a:prstGeom>
        </p:spPr>
      </p:pic>
    </p:spTree>
    <p:extLst>
      <p:ext uri="{BB962C8B-B14F-4D97-AF65-F5344CB8AC3E}">
        <p14:creationId xmlns:p14="http://schemas.microsoft.com/office/powerpoint/2010/main" val="294549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en-GB" dirty="0" smtClean="0"/>
              <a:t>Families and family diversity</a:t>
            </a:r>
            <a:endParaRPr lang="en-GB" dirty="0"/>
          </a:p>
        </p:txBody>
      </p:sp>
      <p:sp>
        <p:nvSpPr>
          <p:cNvPr id="3" name="Inhaltsplatzhalter 2"/>
          <p:cNvSpPr>
            <a:spLocks noGrp="1"/>
          </p:cNvSpPr>
          <p:nvPr>
            <p:ph idx="1"/>
          </p:nvPr>
        </p:nvSpPr>
        <p:spPr/>
        <p:txBody>
          <a:bodyPr>
            <a:normAutofit fontScale="92500" lnSpcReduction="10000"/>
          </a:bodyPr>
          <a:lstStyle/>
          <a:p>
            <a:pPr marL="0" indent="0">
              <a:buNone/>
            </a:pPr>
            <a:r>
              <a:rPr lang="en-GB" smtClean="0">
                <a:solidFill>
                  <a:srgbClr val="FFC000"/>
                </a:solidFill>
              </a:rPr>
              <a:t>Exercises</a:t>
            </a:r>
            <a:endParaRPr lang="en-GB" dirty="0" smtClean="0">
              <a:solidFill>
                <a:srgbClr val="FFC000"/>
              </a:solidFill>
            </a:endParaRPr>
          </a:p>
          <a:p>
            <a:pPr marL="0" indent="0">
              <a:buNone/>
            </a:pPr>
            <a:r>
              <a:rPr lang="en-GB" dirty="0" smtClean="0"/>
              <a:t>Look at the family tree of </a:t>
            </a:r>
            <a:r>
              <a:rPr lang="en-GB" dirty="0" err="1" smtClean="0"/>
              <a:t>Brangelina</a:t>
            </a:r>
            <a:r>
              <a:rPr lang="en-GB" smtClean="0"/>
              <a:t> and analyse it with the knowledge you have now:</a:t>
            </a:r>
          </a:p>
          <a:p>
            <a:r>
              <a:rPr lang="en-GB" smtClean="0"/>
              <a:t>In which way is her family tree complex? For example heritage and idendity.</a:t>
            </a:r>
          </a:p>
          <a:p>
            <a:r>
              <a:rPr lang="en-GB" smtClean="0"/>
              <a:t>What do you think Angelina Jolie considers herself in terms of ethnic identity? Is she US-American, American-German, Quarter german?</a:t>
            </a:r>
          </a:p>
          <a:p>
            <a:r>
              <a:rPr lang="en-GB" smtClean="0"/>
              <a:t>How is it with you?</a:t>
            </a:r>
          </a:p>
          <a:p>
            <a:pPr marL="0" indent="0">
              <a:buNone/>
            </a:pP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29</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a:p>
        </p:txBody>
      </p:sp>
    </p:spTree>
    <p:extLst>
      <p:ext uri="{BB962C8B-B14F-4D97-AF65-F5344CB8AC3E}">
        <p14:creationId xmlns:p14="http://schemas.microsoft.com/office/powerpoint/2010/main" val="222894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a:t>F</a:t>
            </a:r>
            <a:r>
              <a:rPr lang="en-US" smtClean="0"/>
              <a:t>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3</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961274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normAutofit fontScale="92500" lnSpcReduction="20000"/>
          </a:bodyPr>
          <a:lstStyle/>
          <a:p>
            <a:r>
              <a:rPr lang="en-GB" smtClean="0"/>
              <a:t>Whereas in the past families and household were often one and the same, migration and mobility has a strong impact of physical proximity of family members and thus households. </a:t>
            </a:r>
          </a:p>
          <a:p>
            <a:r>
              <a:rPr lang="en-GB" smtClean="0"/>
              <a:t>Family members may be away studying, earning a living or because the partner lives somewhere else and are thus no longer a household members. </a:t>
            </a:r>
          </a:p>
          <a:p>
            <a:r>
              <a:rPr lang="en-GB" smtClean="0"/>
              <a:t>However, this may not necessarily influence the ties he or she feels with other family members as well as family involvement and expectations.</a:t>
            </a:r>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30</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a:p>
        </p:txBody>
      </p:sp>
    </p:spTree>
    <p:extLst>
      <p:ext uri="{BB962C8B-B14F-4D97-AF65-F5344CB8AC3E}">
        <p14:creationId xmlns:p14="http://schemas.microsoft.com/office/powerpoint/2010/main" val="2512794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264697"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normAutofit fontScale="85000" lnSpcReduction="20000"/>
          </a:bodyPr>
          <a:lstStyle/>
          <a:p>
            <a:r>
              <a:rPr lang="en-GB" smtClean="0"/>
              <a:t>Due </a:t>
            </a:r>
            <a:r>
              <a:rPr lang="en-GB" dirty="0" smtClean="0"/>
              <a:t>to the mobility of people and increasing </a:t>
            </a:r>
            <a:r>
              <a:rPr lang="en-GB" smtClean="0"/>
              <a:t>interaction there are more and more people who trace </a:t>
            </a:r>
            <a:r>
              <a:rPr lang="en-GB" dirty="0" smtClean="0"/>
              <a:t>family members across borders and at </a:t>
            </a:r>
            <a:r>
              <a:rPr lang="en-GB" smtClean="0"/>
              <a:t>times continents and there is a growing number of people who live in transnational families.</a:t>
            </a:r>
          </a:p>
          <a:p>
            <a:r>
              <a:rPr lang="en-US"/>
              <a:t>Transnational families are “families [where family members] live some or most of the time separated from each other, yet hold together and create something that can be seen as a feeling of collective welfare and unity, namely ‘familyhood’, even across </a:t>
            </a:r>
            <a:r>
              <a:rPr lang="en-GB"/>
              <a:t>national borders”. (Bryceson and Vuorela quoted in Coface :3</a:t>
            </a:r>
            <a:r>
              <a:rPr lang="en-GB" smtClean="0"/>
              <a:t>)</a:t>
            </a:r>
          </a:p>
          <a:p>
            <a:endParaRPr lang="en-GB" dirty="0" smtClean="0"/>
          </a:p>
        </p:txBody>
      </p:sp>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31</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dirty="0"/>
          </a:p>
        </p:txBody>
      </p:sp>
    </p:spTree>
    <p:extLst>
      <p:ext uri="{BB962C8B-B14F-4D97-AF65-F5344CB8AC3E}">
        <p14:creationId xmlns:p14="http://schemas.microsoft.com/office/powerpoint/2010/main" val="1869510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9208" name="Group 1032"/>
          <p:cNvGrpSpPr>
            <a:grpSpLocks/>
          </p:cNvGrpSpPr>
          <p:nvPr/>
        </p:nvGrpSpPr>
        <p:grpSpPr bwMode="auto">
          <a:xfrm>
            <a:off x="1143000" y="764704"/>
            <a:ext cx="7696200" cy="5353050"/>
            <a:chOff x="682" y="465"/>
            <a:chExt cx="4694" cy="3595"/>
          </a:xfrm>
        </p:grpSpPr>
        <p:sp>
          <p:nvSpPr>
            <p:cNvPr id="179209" name="Rectangle 1033"/>
            <p:cNvSpPr>
              <a:spLocks noChangeArrowheads="1"/>
            </p:cNvSpPr>
            <p:nvPr/>
          </p:nvSpPr>
          <p:spPr bwMode="auto">
            <a:xfrm>
              <a:off x="816" y="827"/>
              <a:ext cx="16"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800">
                  <a:solidFill>
                    <a:srgbClr val="000000"/>
                  </a:solidFill>
                </a:rPr>
                <a:t> </a:t>
              </a:r>
              <a:endParaRPr kumimoji="0" lang="de-DE">
                <a:solidFill>
                  <a:schemeClr val="tx1"/>
                </a:solidFill>
              </a:endParaRPr>
            </a:p>
          </p:txBody>
        </p:sp>
        <p:sp>
          <p:nvSpPr>
            <p:cNvPr id="179210" name="Freeform 1034"/>
            <p:cNvSpPr>
              <a:spLocks/>
            </p:cNvSpPr>
            <p:nvPr/>
          </p:nvSpPr>
          <p:spPr bwMode="auto">
            <a:xfrm>
              <a:off x="1516" y="1206"/>
              <a:ext cx="186" cy="185"/>
            </a:xfrm>
            <a:custGeom>
              <a:avLst/>
              <a:gdLst>
                <a:gd name="T0" fmla="*/ 186 w 371"/>
                <a:gd name="T1" fmla="*/ 0 h 370"/>
                <a:gd name="T2" fmla="*/ 0 w 371"/>
                <a:gd name="T3" fmla="*/ 370 h 370"/>
                <a:gd name="T4" fmla="*/ 371 w 371"/>
                <a:gd name="T5" fmla="*/ 370 h 370"/>
                <a:gd name="T6" fmla="*/ 186 w 371"/>
                <a:gd name="T7" fmla="*/ 0 h 370"/>
              </a:gdLst>
              <a:ahLst/>
              <a:cxnLst>
                <a:cxn ang="0">
                  <a:pos x="T0" y="T1"/>
                </a:cxn>
                <a:cxn ang="0">
                  <a:pos x="T2" y="T3"/>
                </a:cxn>
                <a:cxn ang="0">
                  <a:pos x="T4" y="T5"/>
                </a:cxn>
                <a:cxn ang="0">
                  <a:pos x="T6" y="T7"/>
                </a:cxn>
              </a:cxnLst>
              <a:rect l="0" t="0" r="r" b="b"/>
              <a:pathLst>
                <a:path w="371" h="370">
                  <a:moveTo>
                    <a:pt x="186" y="0"/>
                  </a:moveTo>
                  <a:lnTo>
                    <a:pt x="0" y="370"/>
                  </a:lnTo>
                  <a:lnTo>
                    <a:pt x="371" y="370"/>
                  </a:lnTo>
                  <a:lnTo>
                    <a:pt x="186" y="0"/>
                  </a:lnTo>
                  <a:close/>
                </a:path>
              </a:pathLst>
            </a:custGeom>
            <a:solidFill>
              <a:srgbClr val="FF99CC"/>
            </a:solidFill>
            <a:ln w="8001">
              <a:solidFill>
                <a:srgbClr val="000000"/>
              </a:solidFill>
              <a:prstDash val="solid"/>
              <a:round/>
              <a:headEnd/>
              <a:tailEnd/>
            </a:ln>
          </p:spPr>
          <p:txBody>
            <a:bodyPr/>
            <a:lstStyle/>
            <a:p>
              <a:endParaRPr lang="de-DE"/>
            </a:p>
          </p:txBody>
        </p:sp>
        <p:sp>
          <p:nvSpPr>
            <p:cNvPr id="179211" name="Oval 1035"/>
            <p:cNvSpPr>
              <a:spLocks noChangeArrowheads="1"/>
            </p:cNvSpPr>
            <p:nvPr/>
          </p:nvSpPr>
          <p:spPr bwMode="auto">
            <a:xfrm>
              <a:off x="960" y="789"/>
              <a:ext cx="186" cy="186"/>
            </a:xfrm>
            <a:prstGeom prst="ellipse">
              <a:avLst/>
            </a:prstGeom>
            <a:solidFill>
              <a:srgbClr val="808080"/>
            </a:solidFill>
            <a:ln w="7938">
              <a:solidFill>
                <a:srgbClr val="000000"/>
              </a:solidFill>
              <a:round/>
              <a:headEnd/>
              <a:tailEnd/>
            </a:ln>
          </p:spPr>
          <p:txBody>
            <a:bodyPr/>
            <a:lstStyle/>
            <a:p>
              <a:endParaRPr lang="de-DE"/>
            </a:p>
          </p:txBody>
        </p:sp>
        <p:sp>
          <p:nvSpPr>
            <p:cNvPr id="179212" name="Oval 1036"/>
            <p:cNvSpPr>
              <a:spLocks noChangeArrowheads="1"/>
            </p:cNvSpPr>
            <p:nvPr/>
          </p:nvSpPr>
          <p:spPr bwMode="auto">
            <a:xfrm>
              <a:off x="2582" y="1206"/>
              <a:ext cx="186" cy="186"/>
            </a:xfrm>
            <a:prstGeom prst="ellipse">
              <a:avLst/>
            </a:prstGeom>
            <a:solidFill>
              <a:srgbClr val="808080"/>
            </a:solidFill>
            <a:ln w="7938">
              <a:solidFill>
                <a:srgbClr val="000000"/>
              </a:solidFill>
              <a:round/>
              <a:headEnd/>
              <a:tailEnd/>
            </a:ln>
          </p:spPr>
          <p:txBody>
            <a:bodyPr/>
            <a:lstStyle/>
            <a:p>
              <a:endParaRPr lang="de-DE"/>
            </a:p>
          </p:txBody>
        </p:sp>
        <p:sp>
          <p:nvSpPr>
            <p:cNvPr id="179213" name="Oval 1037"/>
            <p:cNvSpPr>
              <a:spLocks noChangeArrowheads="1"/>
            </p:cNvSpPr>
            <p:nvPr/>
          </p:nvSpPr>
          <p:spPr bwMode="auto">
            <a:xfrm>
              <a:off x="3277" y="1206"/>
              <a:ext cx="186" cy="186"/>
            </a:xfrm>
            <a:prstGeom prst="ellipse">
              <a:avLst/>
            </a:prstGeom>
            <a:solidFill>
              <a:srgbClr val="808080"/>
            </a:solidFill>
            <a:ln w="7938">
              <a:solidFill>
                <a:srgbClr val="000000"/>
              </a:solidFill>
              <a:round/>
              <a:headEnd/>
              <a:tailEnd/>
            </a:ln>
          </p:spPr>
          <p:txBody>
            <a:bodyPr/>
            <a:lstStyle/>
            <a:p>
              <a:endParaRPr lang="de-DE"/>
            </a:p>
          </p:txBody>
        </p:sp>
        <p:sp>
          <p:nvSpPr>
            <p:cNvPr id="179214" name="Oval 1038"/>
            <p:cNvSpPr>
              <a:spLocks noChangeArrowheads="1"/>
            </p:cNvSpPr>
            <p:nvPr/>
          </p:nvSpPr>
          <p:spPr bwMode="auto">
            <a:xfrm>
              <a:off x="3880" y="1206"/>
              <a:ext cx="186" cy="186"/>
            </a:xfrm>
            <a:prstGeom prst="ellipse">
              <a:avLst/>
            </a:prstGeom>
            <a:solidFill>
              <a:srgbClr val="808080"/>
            </a:solidFill>
            <a:ln w="7938">
              <a:solidFill>
                <a:srgbClr val="000000"/>
              </a:solidFill>
              <a:round/>
              <a:headEnd/>
              <a:tailEnd/>
            </a:ln>
          </p:spPr>
          <p:txBody>
            <a:bodyPr/>
            <a:lstStyle/>
            <a:p>
              <a:endParaRPr lang="de-DE"/>
            </a:p>
          </p:txBody>
        </p:sp>
        <p:sp>
          <p:nvSpPr>
            <p:cNvPr id="179215" name="Oval 1039"/>
            <p:cNvSpPr>
              <a:spLocks noChangeArrowheads="1"/>
            </p:cNvSpPr>
            <p:nvPr/>
          </p:nvSpPr>
          <p:spPr bwMode="auto">
            <a:xfrm>
              <a:off x="4250" y="1206"/>
              <a:ext cx="187" cy="186"/>
            </a:xfrm>
            <a:prstGeom prst="ellipse">
              <a:avLst/>
            </a:prstGeom>
            <a:solidFill>
              <a:srgbClr val="808080"/>
            </a:solidFill>
            <a:ln w="7938">
              <a:solidFill>
                <a:srgbClr val="000000"/>
              </a:solidFill>
              <a:round/>
              <a:headEnd/>
              <a:tailEnd/>
            </a:ln>
          </p:spPr>
          <p:txBody>
            <a:bodyPr/>
            <a:lstStyle/>
            <a:p>
              <a:endParaRPr lang="de-DE"/>
            </a:p>
          </p:txBody>
        </p:sp>
        <p:sp>
          <p:nvSpPr>
            <p:cNvPr id="179216" name="Line 1040"/>
            <p:cNvSpPr>
              <a:spLocks noChangeShapeType="1"/>
            </p:cNvSpPr>
            <p:nvPr/>
          </p:nvSpPr>
          <p:spPr bwMode="auto">
            <a:xfrm>
              <a:off x="1609"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17" name="Line 1041"/>
            <p:cNvSpPr>
              <a:spLocks noChangeShapeType="1"/>
            </p:cNvSpPr>
            <p:nvPr/>
          </p:nvSpPr>
          <p:spPr bwMode="auto">
            <a:xfrm>
              <a:off x="1609" y="1623"/>
              <a:ext cx="273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18" name="Line 1042"/>
            <p:cNvSpPr>
              <a:spLocks noChangeShapeType="1"/>
            </p:cNvSpPr>
            <p:nvPr/>
          </p:nvSpPr>
          <p:spPr bwMode="auto">
            <a:xfrm>
              <a:off x="2072"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19" name="Line 1043"/>
            <p:cNvSpPr>
              <a:spLocks noChangeShapeType="1"/>
            </p:cNvSpPr>
            <p:nvPr/>
          </p:nvSpPr>
          <p:spPr bwMode="auto">
            <a:xfrm>
              <a:off x="2675"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0" name="Line 1044"/>
            <p:cNvSpPr>
              <a:spLocks noChangeShapeType="1"/>
            </p:cNvSpPr>
            <p:nvPr/>
          </p:nvSpPr>
          <p:spPr bwMode="auto">
            <a:xfrm>
              <a:off x="3370"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1" name="Line 1045"/>
            <p:cNvSpPr>
              <a:spLocks noChangeShapeType="1"/>
            </p:cNvSpPr>
            <p:nvPr/>
          </p:nvSpPr>
          <p:spPr bwMode="auto">
            <a:xfrm>
              <a:off x="3972"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2" name="Line 1046"/>
            <p:cNvSpPr>
              <a:spLocks noChangeShapeType="1"/>
            </p:cNvSpPr>
            <p:nvPr/>
          </p:nvSpPr>
          <p:spPr bwMode="auto">
            <a:xfrm>
              <a:off x="4343" y="1391"/>
              <a:ext cx="1" cy="23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3" name="Oval 1047"/>
            <p:cNvSpPr>
              <a:spLocks noChangeArrowheads="1"/>
            </p:cNvSpPr>
            <p:nvPr/>
          </p:nvSpPr>
          <p:spPr bwMode="auto">
            <a:xfrm>
              <a:off x="1655" y="1808"/>
              <a:ext cx="186" cy="186"/>
            </a:xfrm>
            <a:prstGeom prst="ellipse">
              <a:avLst/>
            </a:prstGeom>
            <a:solidFill>
              <a:srgbClr val="FF99CC"/>
            </a:solidFill>
            <a:ln w="8001">
              <a:solidFill>
                <a:srgbClr val="000000"/>
              </a:solidFill>
              <a:round/>
              <a:headEnd/>
              <a:tailEnd/>
            </a:ln>
          </p:spPr>
          <p:txBody>
            <a:bodyPr/>
            <a:lstStyle/>
            <a:p>
              <a:endParaRPr lang="de-DE"/>
            </a:p>
          </p:txBody>
        </p:sp>
        <p:sp>
          <p:nvSpPr>
            <p:cNvPr id="179224" name="Freeform 1048"/>
            <p:cNvSpPr>
              <a:spLocks/>
            </p:cNvSpPr>
            <p:nvPr/>
          </p:nvSpPr>
          <p:spPr bwMode="auto">
            <a:xfrm>
              <a:off x="2397" y="1808"/>
              <a:ext cx="185" cy="185"/>
            </a:xfrm>
            <a:custGeom>
              <a:avLst/>
              <a:gdLst>
                <a:gd name="T0" fmla="*/ 186 w 371"/>
                <a:gd name="T1" fmla="*/ 0 h 370"/>
                <a:gd name="T2" fmla="*/ 0 w 371"/>
                <a:gd name="T3" fmla="*/ 370 h 370"/>
                <a:gd name="T4" fmla="*/ 371 w 371"/>
                <a:gd name="T5" fmla="*/ 370 h 370"/>
                <a:gd name="T6" fmla="*/ 186 w 371"/>
                <a:gd name="T7" fmla="*/ 0 h 370"/>
              </a:gdLst>
              <a:ahLst/>
              <a:cxnLst>
                <a:cxn ang="0">
                  <a:pos x="T0" y="T1"/>
                </a:cxn>
                <a:cxn ang="0">
                  <a:pos x="T2" y="T3"/>
                </a:cxn>
                <a:cxn ang="0">
                  <a:pos x="T4" y="T5"/>
                </a:cxn>
                <a:cxn ang="0">
                  <a:pos x="T6" y="T7"/>
                </a:cxn>
              </a:cxnLst>
              <a:rect l="0" t="0" r="r" b="b"/>
              <a:pathLst>
                <a:path w="371" h="370">
                  <a:moveTo>
                    <a:pt x="186" y="0"/>
                  </a:moveTo>
                  <a:lnTo>
                    <a:pt x="0" y="370"/>
                  </a:lnTo>
                  <a:lnTo>
                    <a:pt x="371" y="370"/>
                  </a:lnTo>
                  <a:lnTo>
                    <a:pt x="186" y="0"/>
                  </a:lnTo>
                  <a:close/>
                </a:path>
              </a:pathLst>
            </a:custGeom>
            <a:solidFill>
              <a:srgbClr val="CCFFCC"/>
            </a:solidFill>
            <a:ln w="8001">
              <a:solidFill>
                <a:srgbClr val="000000"/>
              </a:solidFill>
              <a:prstDash val="solid"/>
              <a:round/>
              <a:headEnd/>
              <a:tailEnd/>
            </a:ln>
          </p:spPr>
          <p:txBody>
            <a:bodyPr/>
            <a:lstStyle/>
            <a:p>
              <a:endParaRPr lang="de-DE"/>
            </a:p>
          </p:txBody>
        </p:sp>
        <p:sp>
          <p:nvSpPr>
            <p:cNvPr id="179225" name="Line 1049"/>
            <p:cNvSpPr>
              <a:spLocks noChangeShapeType="1"/>
            </p:cNvSpPr>
            <p:nvPr/>
          </p:nvSpPr>
          <p:spPr bwMode="auto">
            <a:xfrm>
              <a:off x="2489" y="1623"/>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6" name="Freeform 1050"/>
            <p:cNvSpPr>
              <a:spLocks/>
            </p:cNvSpPr>
            <p:nvPr/>
          </p:nvSpPr>
          <p:spPr bwMode="auto">
            <a:xfrm>
              <a:off x="2906" y="1808"/>
              <a:ext cx="186" cy="185"/>
            </a:xfrm>
            <a:custGeom>
              <a:avLst/>
              <a:gdLst>
                <a:gd name="T0" fmla="*/ 185 w 371"/>
                <a:gd name="T1" fmla="*/ 0 h 370"/>
                <a:gd name="T2" fmla="*/ 0 w 371"/>
                <a:gd name="T3" fmla="*/ 370 h 370"/>
                <a:gd name="T4" fmla="*/ 371 w 371"/>
                <a:gd name="T5" fmla="*/ 370 h 370"/>
                <a:gd name="T6" fmla="*/ 185 w 371"/>
                <a:gd name="T7" fmla="*/ 0 h 370"/>
              </a:gdLst>
              <a:ahLst/>
              <a:cxnLst>
                <a:cxn ang="0">
                  <a:pos x="T0" y="T1"/>
                </a:cxn>
                <a:cxn ang="0">
                  <a:pos x="T2" y="T3"/>
                </a:cxn>
                <a:cxn ang="0">
                  <a:pos x="T4" y="T5"/>
                </a:cxn>
                <a:cxn ang="0">
                  <a:pos x="T6" y="T7"/>
                </a:cxn>
              </a:cxnLst>
              <a:rect l="0" t="0" r="r" b="b"/>
              <a:pathLst>
                <a:path w="371" h="370">
                  <a:moveTo>
                    <a:pt x="185" y="0"/>
                  </a:moveTo>
                  <a:lnTo>
                    <a:pt x="0" y="370"/>
                  </a:lnTo>
                  <a:lnTo>
                    <a:pt x="371" y="370"/>
                  </a:lnTo>
                  <a:lnTo>
                    <a:pt x="185" y="0"/>
                  </a:lnTo>
                  <a:close/>
                </a:path>
              </a:pathLst>
            </a:custGeom>
            <a:solidFill>
              <a:srgbClr val="FF99CC"/>
            </a:solidFill>
            <a:ln w="8001">
              <a:solidFill>
                <a:srgbClr val="000000"/>
              </a:solidFill>
              <a:prstDash val="solid"/>
              <a:round/>
              <a:headEnd/>
              <a:tailEnd/>
            </a:ln>
          </p:spPr>
          <p:txBody>
            <a:bodyPr/>
            <a:lstStyle/>
            <a:p>
              <a:endParaRPr lang="de-DE"/>
            </a:p>
          </p:txBody>
        </p:sp>
        <p:sp>
          <p:nvSpPr>
            <p:cNvPr id="179227" name="Line 1051"/>
            <p:cNvSpPr>
              <a:spLocks noChangeShapeType="1"/>
            </p:cNvSpPr>
            <p:nvPr/>
          </p:nvSpPr>
          <p:spPr bwMode="auto">
            <a:xfrm>
              <a:off x="2999" y="1623"/>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28" name="Oval 1052"/>
            <p:cNvSpPr>
              <a:spLocks noChangeArrowheads="1"/>
            </p:cNvSpPr>
            <p:nvPr/>
          </p:nvSpPr>
          <p:spPr bwMode="auto">
            <a:xfrm>
              <a:off x="3648" y="1808"/>
              <a:ext cx="186" cy="186"/>
            </a:xfrm>
            <a:prstGeom prst="ellipse">
              <a:avLst/>
            </a:prstGeom>
            <a:solidFill>
              <a:srgbClr val="FF99CC"/>
            </a:solidFill>
            <a:ln w="8001">
              <a:solidFill>
                <a:srgbClr val="000000"/>
              </a:solidFill>
              <a:round/>
              <a:headEnd/>
              <a:tailEnd/>
            </a:ln>
          </p:spPr>
          <p:txBody>
            <a:bodyPr/>
            <a:lstStyle/>
            <a:p>
              <a:endParaRPr lang="de-DE"/>
            </a:p>
          </p:txBody>
        </p:sp>
        <p:sp>
          <p:nvSpPr>
            <p:cNvPr id="179229" name="Line 1053"/>
            <p:cNvSpPr>
              <a:spLocks noChangeShapeType="1"/>
            </p:cNvSpPr>
            <p:nvPr/>
          </p:nvSpPr>
          <p:spPr bwMode="auto">
            <a:xfrm>
              <a:off x="3741" y="1623"/>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30" name="Freeform 1054"/>
            <p:cNvSpPr>
              <a:spLocks/>
            </p:cNvSpPr>
            <p:nvPr/>
          </p:nvSpPr>
          <p:spPr bwMode="auto">
            <a:xfrm>
              <a:off x="4065" y="1808"/>
              <a:ext cx="185" cy="185"/>
            </a:xfrm>
            <a:custGeom>
              <a:avLst/>
              <a:gdLst>
                <a:gd name="T0" fmla="*/ 186 w 371"/>
                <a:gd name="T1" fmla="*/ 0 h 370"/>
                <a:gd name="T2" fmla="*/ 0 w 371"/>
                <a:gd name="T3" fmla="*/ 370 h 370"/>
                <a:gd name="T4" fmla="*/ 371 w 371"/>
                <a:gd name="T5" fmla="*/ 370 h 370"/>
                <a:gd name="T6" fmla="*/ 186 w 371"/>
                <a:gd name="T7" fmla="*/ 0 h 370"/>
              </a:gdLst>
              <a:ahLst/>
              <a:cxnLst>
                <a:cxn ang="0">
                  <a:pos x="T0" y="T1"/>
                </a:cxn>
                <a:cxn ang="0">
                  <a:pos x="T2" y="T3"/>
                </a:cxn>
                <a:cxn ang="0">
                  <a:pos x="T4" y="T5"/>
                </a:cxn>
                <a:cxn ang="0">
                  <a:pos x="T6" y="T7"/>
                </a:cxn>
              </a:cxnLst>
              <a:rect l="0" t="0" r="r" b="b"/>
              <a:pathLst>
                <a:path w="371" h="370">
                  <a:moveTo>
                    <a:pt x="186" y="0"/>
                  </a:moveTo>
                  <a:lnTo>
                    <a:pt x="0" y="370"/>
                  </a:lnTo>
                  <a:lnTo>
                    <a:pt x="371" y="370"/>
                  </a:lnTo>
                  <a:lnTo>
                    <a:pt x="186" y="0"/>
                  </a:lnTo>
                  <a:close/>
                </a:path>
              </a:pathLst>
            </a:custGeom>
            <a:solidFill>
              <a:srgbClr val="FFCC99"/>
            </a:solidFill>
            <a:ln w="7938">
              <a:solidFill>
                <a:srgbClr val="000000"/>
              </a:solidFill>
              <a:prstDash val="solid"/>
              <a:round/>
              <a:headEnd/>
              <a:tailEnd/>
            </a:ln>
          </p:spPr>
          <p:txBody>
            <a:bodyPr/>
            <a:lstStyle/>
            <a:p>
              <a:endParaRPr lang="de-DE"/>
            </a:p>
          </p:txBody>
        </p:sp>
        <p:sp>
          <p:nvSpPr>
            <p:cNvPr id="179231" name="Line 1055"/>
            <p:cNvSpPr>
              <a:spLocks noChangeShapeType="1"/>
            </p:cNvSpPr>
            <p:nvPr/>
          </p:nvSpPr>
          <p:spPr bwMode="auto">
            <a:xfrm flipH="1">
              <a:off x="4154" y="1623"/>
              <a:ext cx="4" cy="2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32" name="Oval 1056"/>
            <p:cNvSpPr>
              <a:spLocks noChangeArrowheads="1"/>
            </p:cNvSpPr>
            <p:nvPr/>
          </p:nvSpPr>
          <p:spPr bwMode="auto">
            <a:xfrm>
              <a:off x="682" y="1206"/>
              <a:ext cx="186" cy="186"/>
            </a:xfrm>
            <a:prstGeom prst="ellipse">
              <a:avLst/>
            </a:prstGeom>
            <a:solidFill>
              <a:srgbClr val="0000FF"/>
            </a:solidFill>
            <a:ln w="7938">
              <a:solidFill>
                <a:srgbClr val="000000"/>
              </a:solidFill>
              <a:round/>
              <a:headEnd/>
              <a:tailEnd/>
            </a:ln>
          </p:spPr>
          <p:txBody>
            <a:bodyPr/>
            <a:lstStyle/>
            <a:p>
              <a:endParaRPr lang="de-DE"/>
            </a:p>
          </p:txBody>
        </p:sp>
        <p:sp>
          <p:nvSpPr>
            <p:cNvPr id="179233" name="Line 1057"/>
            <p:cNvSpPr>
              <a:spLocks noChangeShapeType="1"/>
            </p:cNvSpPr>
            <p:nvPr/>
          </p:nvSpPr>
          <p:spPr bwMode="auto">
            <a:xfrm flipV="1">
              <a:off x="1748" y="1623"/>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34" name="Oval 1058"/>
            <p:cNvSpPr>
              <a:spLocks noChangeArrowheads="1"/>
            </p:cNvSpPr>
            <p:nvPr/>
          </p:nvSpPr>
          <p:spPr bwMode="auto">
            <a:xfrm>
              <a:off x="1098" y="1206"/>
              <a:ext cx="186" cy="186"/>
            </a:xfrm>
            <a:prstGeom prst="ellipse">
              <a:avLst/>
            </a:prstGeom>
            <a:solidFill>
              <a:srgbClr val="0000FF"/>
            </a:solidFill>
            <a:ln w="7938">
              <a:solidFill>
                <a:srgbClr val="000000"/>
              </a:solidFill>
              <a:round/>
              <a:headEnd/>
              <a:tailEnd/>
            </a:ln>
          </p:spPr>
          <p:txBody>
            <a:bodyPr/>
            <a:lstStyle/>
            <a:p>
              <a:endParaRPr lang="de-DE"/>
            </a:p>
          </p:txBody>
        </p:sp>
        <p:sp>
          <p:nvSpPr>
            <p:cNvPr id="179235" name="Rectangle 1059"/>
            <p:cNvSpPr>
              <a:spLocks noChangeArrowheads="1"/>
            </p:cNvSpPr>
            <p:nvPr/>
          </p:nvSpPr>
          <p:spPr bwMode="auto">
            <a:xfrm>
              <a:off x="1200" y="465"/>
              <a:ext cx="3456" cy="279"/>
            </a:xfrm>
            <a:prstGeom prst="rect">
              <a:avLst/>
            </a:prstGeom>
            <a:noFill/>
            <a:ln w="8001">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a:lstStyle/>
            <a:p>
              <a:pPr algn="ctr"/>
              <a:r>
                <a:rPr kumimoji="0" lang="de-DE" b="1">
                  <a:solidFill>
                    <a:srgbClr val="000000"/>
                  </a:solidFill>
                </a:rPr>
                <a:t>Transnational family Doña Rosa</a:t>
              </a:r>
              <a:endParaRPr kumimoji="0" lang="de-DE" sz="2100" b="1">
                <a:solidFill>
                  <a:srgbClr val="000000"/>
                </a:solidFill>
              </a:endParaRPr>
            </a:p>
          </p:txBody>
        </p:sp>
        <p:sp>
          <p:nvSpPr>
            <p:cNvPr id="179236" name="Rectangle 1060"/>
            <p:cNvSpPr>
              <a:spLocks noChangeArrowheads="1"/>
            </p:cNvSpPr>
            <p:nvPr/>
          </p:nvSpPr>
          <p:spPr bwMode="auto">
            <a:xfrm>
              <a:off x="4425" y="497"/>
              <a:ext cx="4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2100" b="1">
                  <a:solidFill>
                    <a:srgbClr val="000000"/>
                  </a:solidFill>
                </a:rPr>
                <a:t> </a:t>
              </a:r>
              <a:endParaRPr kumimoji="0" lang="de-DE">
                <a:solidFill>
                  <a:schemeClr val="tx1"/>
                </a:solidFill>
              </a:endParaRPr>
            </a:p>
          </p:txBody>
        </p:sp>
        <p:sp>
          <p:nvSpPr>
            <p:cNvPr id="179237" name="Line 1061"/>
            <p:cNvSpPr>
              <a:spLocks noChangeShapeType="1"/>
            </p:cNvSpPr>
            <p:nvPr/>
          </p:nvSpPr>
          <p:spPr bwMode="auto">
            <a:xfrm flipV="1">
              <a:off x="1609" y="1113"/>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38" name="Line 1062"/>
            <p:cNvSpPr>
              <a:spLocks noChangeShapeType="1"/>
            </p:cNvSpPr>
            <p:nvPr/>
          </p:nvSpPr>
          <p:spPr bwMode="auto">
            <a:xfrm flipH="1">
              <a:off x="775" y="1113"/>
              <a:ext cx="83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39" name="Line 1063"/>
            <p:cNvSpPr>
              <a:spLocks noChangeShapeType="1"/>
            </p:cNvSpPr>
            <p:nvPr/>
          </p:nvSpPr>
          <p:spPr bwMode="auto">
            <a:xfrm>
              <a:off x="775" y="1113"/>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0" name="Line 1064"/>
            <p:cNvSpPr>
              <a:spLocks noChangeShapeType="1"/>
            </p:cNvSpPr>
            <p:nvPr/>
          </p:nvSpPr>
          <p:spPr bwMode="auto">
            <a:xfrm flipV="1">
              <a:off x="1192" y="1113"/>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1" name="Line 1065"/>
            <p:cNvSpPr>
              <a:spLocks noChangeShapeType="1"/>
            </p:cNvSpPr>
            <p:nvPr/>
          </p:nvSpPr>
          <p:spPr bwMode="auto">
            <a:xfrm flipV="1">
              <a:off x="1377" y="1021"/>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2" name="Line 1066"/>
            <p:cNvSpPr>
              <a:spLocks noChangeShapeType="1"/>
            </p:cNvSpPr>
            <p:nvPr/>
          </p:nvSpPr>
          <p:spPr bwMode="auto">
            <a:xfrm>
              <a:off x="1053" y="1021"/>
              <a:ext cx="69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3" name="Line 1067"/>
            <p:cNvSpPr>
              <a:spLocks noChangeShapeType="1"/>
            </p:cNvSpPr>
            <p:nvPr/>
          </p:nvSpPr>
          <p:spPr bwMode="auto">
            <a:xfrm flipV="1">
              <a:off x="1053" y="974"/>
              <a:ext cx="1" cy="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4" name="Freeform 1068"/>
            <p:cNvSpPr>
              <a:spLocks/>
            </p:cNvSpPr>
            <p:nvPr/>
          </p:nvSpPr>
          <p:spPr bwMode="auto">
            <a:xfrm>
              <a:off x="1655" y="789"/>
              <a:ext cx="186" cy="185"/>
            </a:xfrm>
            <a:custGeom>
              <a:avLst/>
              <a:gdLst>
                <a:gd name="T0" fmla="*/ 186 w 371"/>
                <a:gd name="T1" fmla="*/ 0 h 371"/>
                <a:gd name="T2" fmla="*/ 0 w 371"/>
                <a:gd name="T3" fmla="*/ 371 h 371"/>
                <a:gd name="T4" fmla="*/ 371 w 371"/>
                <a:gd name="T5" fmla="*/ 371 h 371"/>
                <a:gd name="T6" fmla="*/ 186 w 371"/>
                <a:gd name="T7" fmla="*/ 0 h 371"/>
              </a:gdLst>
              <a:ahLst/>
              <a:cxnLst>
                <a:cxn ang="0">
                  <a:pos x="T0" y="T1"/>
                </a:cxn>
                <a:cxn ang="0">
                  <a:pos x="T2" y="T3"/>
                </a:cxn>
                <a:cxn ang="0">
                  <a:pos x="T4" y="T5"/>
                </a:cxn>
                <a:cxn ang="0">
                  <a:pos x="T6" y="T7"/>
                </a:cxn>
              </a:cxnLst>
              <a:rect l="0" t="0" r="r" b="b"/>
              <a:pathLst>
                <a:path w="371" h="371">
                  <a:moveTo>
                    <a:pt x="186" y="0"/>
                  </a:moveTo>
                  <a:lnTo>
                    <a:pt x="0" y="371"/>
                  </a:lnTo>
                  <a:lnTo>
                    <a:pt x="371" y="371"/>
                  </a:lnTo>
                  <a:lnTo>
                    <a:pt x="186" y="0"/>
                  </a:lnTo>
                  <a:close/>
                </a:path>
              </a:pathLst>
            </a:custGeom>
            <a:solidFill>
              <a:srgbClr val="808080"/>
            </a:solidFill>
            <a:ln w="7938">
              <a:solidFill>
                <a:srgbClr val="000000"/>
              </a:solidFill>
              <a:prstDash val="solid"/>
              <a:round/>
              <a:headEnd/>
              <a:tailEnd/>
            </a:ln>
          </p:spPr>
          <p:txBody>
            <a:bodyPr/>
            <a:lstStyle/>
            <a:p>
              <a:endParaRPr lang="de-DE"/>
            </a:p>
          </p:txBody>
        </p:sp>
        <p:sp>
          <p:nvSpPr>
            <p:cNvPr id="179245" name="Oval 1069"/>
            <p:cNvSpPr>
              <a:spLocks noChangeArrowheads="1"/>
            </p:cNvSpPr>
            <p:nvPr/>
          </p:nvSpPr>
          <p:spPr bwMode="auto">
            <a:xfrm>
              <a:off x="1980" y="1206"/>
              <a:ext cx="186" cy="186"/>
            </a:xfrm>
            <a:prstGeom prst="ellipse">
              <a:avLst/>
            </a:prstGeom>
            <a:solidFill>
              <a:srgbClr val="808080"/>
            </a:solidFill>
            <a:ln w="7938">
              <a:solidFill>
                <a:srgbClr val="000000"/>
              </a:solidFill>
              <a:round/>
              <a:headEnd/>
              <a:tailEnd/>
            </a:ln>
          </p:spPr>
          <p:txBody>
            <a:bodyPr/>
            <a:lstStyle/>
            <a:p>
              <a:endParaRPr lang="de-DE"/>
            </a:p>
          </p:txBody>
        </p:sp>
        <p:sp>
          <p:nvSpPr>
            <p:cNvPr id="179246" name="Line 1070"/>
            <p:cNvSpPr>
              <a:spLocks noChangeShapeType="1"/>
            </p:cNvSpPr>
            <p:nvPr/>
          </p:nvSpPr>
          <p:spPr bwMode="auto">
            <a:xfrm>
              <a:off x="1748" y="974"/>
              <a:ext cx="1" cy="4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47" name="Rectangle 1071"/>
            <p:cNvSpPr>
              <a:spLocks noChangeArrowheads="1"/>
            </p:cNvSpPr>
            <p:nvPr/>
          </p:nvSpPr>
          <p:spPr bwMode="auto">
            <a:xfrm>
              <a:off x="728" y="1484"/>
              <a:ext cx="743" cy="232"/>
            </a:xfrm>
            <a:prstGeom prst="rect">
              <a:avLst/>
            </a:prstGeom>
            <a:solidFill>
              <a:srgbClr val="FFFFCC"/>
            </a:solidFill>
            <a:ln w="8001">
              <a:solidFill>
                <a:srgbClr val="000000"/>
              </a:solidFill>
              <a:miter lim="800000"/>
              <a:headEnd/>
              <a:tailEnd/>
            </a:ln>
          </p:spPr>
          <p:txBody>
            <a:bodyPr/>
            <a:lstStyle/>
            <a:p>
              <a:endParaRPr lang="de-DE"/>
            </a:p>
          </p:txBody>
        </p:sp>
        <p:sp>
          <p:nvSpPr>
            <p:cNvPr id="179248" name="Rectangle 1072"/>
            <p:cNvSpPr>
              <a:spLocks noChangeArrowheads="1"/>
            </p:cNvSpPr>
            <p:nvPr/>
          </p:nvSpPr>
          <p:spPr bwMode="auto">
            <a:xfrm>
              <a:off x="777" y="1515"/>
              <a:ext cx="61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800">
                  <a:solidFill>
                    <a:srgbClr val="000000"/>
                  </a:solidFill>
                </a:rPr>
                <a:t>Doña Rosa</a:t>
              </a:r>
              <a:endParaRPr kumimoji="0" lang="de-DE">
                <a:solidFill>
                  <a:schemeClr val="tx1"/>
                </a:solidFill>
              </a:endParaRPr>
            </a:p>
          </p:txBody>
        </p:sp>
        <p:sp>
          <p:nvSpPr>
            <p:cNvPr id="179249" name="Rectangle 1073"/>
            <p:cNvSpPr>
              <a:spLocks noChangeArrowheads="1"/>
            </p:cNvSpPr>
            <p:nvPr/>
          </p:nvSpPr>
          <p:spPr bwMode="auto">
            <a:xfrm>
              <a:off x="1402" y="1515"/>
              <a:ext cx="3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800">
                  <a:solidFill>
                    <a:srgbClr val="000000"/>
                  </a:solidFill>
                </a:rPr>
                <a:t> </a:t>
              </a:r>
              <a:endParaRPr kumimoji="0" lang="de-DE">
                <a:solidFill>
                  <a:schemeClr val="tx1"/>
                </a:solidFill>
              </a:endParaRPr>
            </a:p>
          </p:txBody>
        </p:sp>
        <p:grpSp>
          <p:nvGrpSpPr>
            <p:cNvPr id="179250" name="Group 1074"/>
            <p:cNvGrpSpPr>
              <a:grpSpLocks/>
            </p:cNvGrpSpPr>
            <p:nvPr/>
          </p:nvGrpSpPr>
          <p:grpSpPr bwMode="auto">
            <a:xfrm>
              <a:off x="1423" y="1345"/>
              <a:ext cx="187" cy="139"/>
              <a:chOff x="1423" y="1345"/>
              <a:chExt cx="187" cy="139"/>
            </a:xfrm>
          </p:grpSpPr>
          <p:sp>
            <p:nvSpPr>
              <p:cNvPr id="179251" name="Line 1075"/>
              <p:cNvSpPr>
                <a:spLocks noChangeShapeType="1"/>
              </p:cNvSpPr>
              <p:nvPr/>
            </p:nvSpPr>
            <p:spPr bwMode="auto">
              <a:xfrm flipV="1">
                <a:off x="1423" y="1373"/>
                <a:ext cx="147" cy="11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52" name="Freeform 1076"/>
              <p:cNvSpPr>
                <a:spLocks/>
              </p:cNvSpPr>
              <p:nvPr/>
            </p:nvSpPr>
            <p:spPr bwMode="auto">
              <a:xfrm>
                <a:off x="1553" y="1345"/>
                <a:ext cx="57" cy="51"/>
              </a:xfrm>
              <a:custGeom>
                <a:avLst/>
                <a:gdLst>
                  <a:gd name="T0" fmla="*/ 62 w 113"/>
                  <a:gd name="T1" fmla="*/ 101 h 101"/>
                  <a:gd name="T2" fmla="*/ 113 w 113"/>
                  <a:gd name="T3" fmla="*/ 0 h 101"/>
                  <a:gd name="T4" fmla="*/ 0 w 113"/>
                  <a:gd name="T5" fmla="*/ 21 h 101"/>
                  <a:gd name="T6" fmla="*/ 62 w 113"/>
                  <a:gd name="T7" fmla="*/ 101 h 101"/>
                </a:gdLst>
                <a:ahLst/>
                <a:cxnLst>
                  <a:cxn ang="0">
                    <a:pos x="T0" y="T1"/>
                  </a:cxn>
                  <a:cxn ang="0">
                    <a:pos x="T2" y="T3"/>
                  </a:cxn>
                  <a:cxn ang="0">
                    <a:pos x="T4" y="T5"/>
                  </a:cxn>
                  <a:cxn ang="0">
                    <a:pos x="T6" y="T7"/>
                  </a:cxn>
                </a:cxnLst>
                <a:rect l="0" t="0" r="r" b="b"/>
                <a:pathLst>
                  <a:path w="113" h="101">
                    <a:moveTo>
                      <a:pt x="62" y="101"/>
                    </a:moveTo>
                    <a:lnTo>
                      <a:pt x="113" y="0"/>
                    </a:lnTo>
                    <a:lnTo>
                      <a:pt x="0" y="21"/>
                    </a:lnTo>
                    <a:lnTo>
                      <a:pt x="6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sp>
          <p:nvSpPr>
            <p:cNvPr id="179253" name="Line 1077"/>
            <p:cNvSpPr>
              <a:spLocks noChangeShapeType="1"/>
            </p:cNvSpPr>
            <p:nvPr/>
          </p:nvSpPr>
          <p:spPr bwMode="auto">
            <a:xfrm>
              <a:off x="775" y="3058"/>
              <a:ext cx="370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54" name="Rectangle 1078"/>
            <p:cNvSpPr>
              <a:spLocks noChangeArrowheads="1"/>
            </p:cNvSpPr>
            <p:nvPr/>
          </p:nvSpPr>
          <p:spPr bwMode="auto">
            <a:xfrm>
              <a:off x="4390" y="3151"/>
              <a:ext cx="881" cy="417"/>
            </a:xfrm>
            <a:prstGeom prst="rect">
              <a:avLst/>
            </a:prstGeom>
            <a:solidFill>
              <a:srgbClr val="FF99CC"/>
            </a:solidFill>
            <a:ln w="8001">
              <a:solidFill>
                <a:srgbClr val="000000"/>
              </a:solidFill>
              <a:miter lim="800000"/>
              <a:headEnd/>
              <a:tailEnd/>
            </a:ln>
          </p:spPr>
          <p:txBody>
            <a:bodyPr/>
            <a:lstStyle/>
            <a:p>
              <a:pPr algn="ctr">
                <a:lnSpc>
                  <a:spcPct val="110000"/>
                </a:lnSpc>
              </a:pPr>
              <a:r>
                <a:rPr kumimoji="0" lang="de-DE" sz="1600">
                  <a:solidFill>
                    <a:schemeClr val="tx1"/>
                  </a:solidFill>
                </a:rPr>
                <a:t>Mexiko geb.</a:t>
              </a:r>
            </a:p>
            <a:p>
              <a:pPr algn="ctr">
                <a:lnSpc>
                  <a:spcPct val="110000"/>
                </a:lnSpc>
              </a:pPr>
              <a:r>
                <a:rPr kumimoji="0" lang="de-DE" sz="1600">
                  <a:solidFill>
                    <a:schemeClr val="tx1"/>
                  </a:solidFill>
                </a:rPr>
                <a:t>Transmigrant</a:t>
              </a:r>
              <a:endParaRPr kumimoji="0" lang="de-DE">
                <a:solidFill>
                  <a:schemeClr val="tx1"/>
                </a:solidFill>
              </a:endParaRPr>
            </a:p>
          </p:txBody>
        </p:sp>
        <p:sp>
          <p:nvSpPr>
            <p:cNvPr id="179255" name="Rectangle 1079"/>
            <p:cNvSpPr>
              <a:spLocks noChangeArrowheads="1"/>
            </p:cNvSpPr>
            <p:nvPr/>
          </p:nvSpPr>
          <p:spPr bwMode="auto">
            <a:xfrm>
              <a:off x="5007" y="3311"/>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56" name="Rectangle 1080"/>
            <p:cNvSpPr>
              <a:spLocks noChangeArrowheads="1"/>
            </p:cNvSpPr>
            <p:nvPr/>
          </p:nvSpPr>
          <p:spPr bwMode="auto">
            <a:xfrm>
              <a:off x="5194" y="3445"/>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57" name="Rectangle 1081"/>
            <p:cNvSpPr>
              <a:spLocks noChangeArrowheads="1"/>
            </p:cNvSpPr>
            <p:nvPr/>
          </p:nvSpPr>
          <p:spPr bwMode="auto">
            <a:xfrm>
              <a:off x="1609" y="3151"/>
              <a:ext cx="881" cy="417"/>
            </a:xfrm>
            <a:prstGeom prst="rect">
              <a:avLst/>
            </a:prstGeom>
            <a:solidFill>
              <a:srgbClr val="969696"/>
            </a:solidFill>
            <a:ln w="7938">
              <a:solidFill>
                <a:srgbClr val="000000"/>
              </a:solidFill>
              <a:miter lim="800000"/>
              <a:headEnd/>
              <a:tailEnd/>
            </a:ln>
          </p:spPr>
          <p:txBody>
            <a:bodyPr/>
            <a:lstStyle/>
            <a:p>
              <a:pPr algn="ctr">
                <a:lnSpc>
                  <a:spcPct val="110000"/>
                </a:lnSpc>
              </a:pPr>
              <a:r>
                <a:rPr kumimoji="0" lang="de-DE" sz="1600">
                  <a:solidFill>
                    <a:schemeClr val="tx1"/>
                  </a:solidFill>
                </a:rPr>
                <a:t>Mexico born.</a:t>
              </a:r>
            </a:p>
            <a:p>
              <a:pPr algn="ctr"/>
              <a:r>
                <a:rPr kumimoji="0" lang="de-DE" sz="1600">
                  <a:solidFill>
                    <a:schemeClr val="tx1"/>
                  </a:solidFill>
                </a:rPr>
                <a:t>Non-Migrant</a:t>
              </a:r>
              <a:endParaRPr kumimoji="0" lang="de-DE" sz="1800">
                <a:solidFill>
                  <a:schemeClr val="tx1"/>
                </a:solidFill>
              </a:endParaRPr>
            </a:p>
          </p:txBody>
        </p:sp>
        <p:sp>
          <p:nvSpPr>
            <p:cNvPr id="179258" name="Rectangle 1082"/>
            <p:cNvSpPr>
              <a:spLocks noChangeArrowheads="1"/>
            </p:cNvSpPr>
            <p:nvPr/>
          </p:nvSpPr>
          <p:spPr bwMode="auto">
            <a:xfrm>
              <a:off x="2227" y="3311"/>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59" name="Rectangle 1083"/>
            <p:cNvSpPr>
              <a:spLocks noChangeArrowheads="1"/>
            </p:cNvSpPr>
            <p:nvPr/>
          </p:nvSpPr>
          <p:spPr bwMode="auto">
            <a:xfrm>
              <a:off x="2345" y="3445"/>
              <a:ext cx="2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60" name="Rectangle 1084"/>
            <p:cNvSpPr>
              <a:spLocks noChangeArrowheads="1"/>
            </p:cNvSpPr>
            <p:nvPr/>
          </p:nvSpPr>
          <p:spPr bwMode="auto">
            <a:xfrm>
              <a:off x="3456" y="3151"/>
              <a:ext cx="881" cy="417"/>
            </a:xfrm>
            <a:prstGeom prst="rect">
              <a:avLst/>
            </a:prstGeom>
            <a:solidFill>
              <a:srgbClr val="CCFFCC"/>
            </a:solidFill>
            <a:ln w="8001">
              <a:solidFill>
                <a:srgbClr val="000000"/>
              </a:solidFill>
              <a:miter lim="800000"/>
              <a:headEnd/>
              <a:tailEnd/>
            </a:ln>
          </p:spPr>
          <p:txBody>
            <a:bodyPr/>
            <a:lstStyle/>
            <a:p>
              <a:pPr algn="ctr">
                <a:lnSpc>
                  <a:spcPct val="80000"/>
                </a:lnSpc>
              </a:pPr>
              <a:r>
                <a:rPr kumimoji="0" lang="de-DE" sz="1600">
                  <a:solidFill>
                    <a:schemeClr val="tx1"/>
                  </a:solidFill>
                </a:rPr>
                <a:t>Mexico born</a:t>
              </a:r>
            </a:p>
            <a:p>
              <a:pPr algn="ctr">
                <a:lnSpc>
                  <a:spcPct val="80000"/>
                </a:lnSpc>
              </a:pPr>
              <a:r>
                <a:rPr kumimoji="0" lang="de-DE" sz="1600">
                  <a:solidFill>
                    <a:schemeClr val="tx1"/>
                  </a:solidFill>
                </a:rPr>
                <a:t>Re-Migrant</a:t>
              </a:r>
            </a:p>
            <a:p>
              <a:pPr algn="ctr">
                <a:lnSpc>
                  <a:spcPct val="80000"/>
                </a:lnSpc>
              </a:pPr>
              <a:r>
                <a:rPr kumimoji="0" lang="de-DE" sz="1400">
                  <a:solidFill>
                    <a:schemeClr val="tx1"/>
                  </a:solidFill>
                </a:rPr>
                <a:t>Mex-USA-Mex</a:t>
              </a:r>
              <a:endParaRPr kumimoji="0" lang="de-DE">
                <a:solidFill>
                  <a:schemeClr val="tx1"/>
                </a:solidFill>
              </a:endParaRPr>
            </a:p>
          </p:txBody>
        </p:sp>
        <p:sp>
          <p:nvSpPr>
            <p:cNvPr id="179261" name="Rectangle 1085"/>
            <p:cNvSpPr>
              <a:spLocks noChangeArrowheads="1"/>
            </p:cNvSpPr>
            <p:nvPr/>
          </p:nvSpPr>
          <p:spPr bwMode="auto">
            <a:xfrm>
              <a:off x="3356" y="3177"/>
              <a:ext cx="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 </a:t>
              </a:r>
              <a:endParaRPr kumimoji="0" lang="de-DE">
                <a:solidFill>
                  <a:schemeClr val="tx1"/>
                </a:solidFill>
              </a:endParaRPr>
            </a:p>
          </p:txBody>
        </p:sp>
        <p:sp>
          <p:nvSpPr>
            <p:cNvPr id="179262" name="Rectangle 1086"/>
            <p:cNvSpPr>
              <a:spLocks noChangeArrowheads="1"/>
            </p:cNvSpPr>
            <p:nvPr/>
          </p:nvSpPr>
          <p:spPr bwMode="auto">
            <a:xfrm>
              <a:off x="2828" y="3293"/>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a:t>
              </a:r>
              <a:endParaRPr kumimoji="0" lang="de-DE">
                <a:solidFill>
                  <a:schemeClr val="tx1"/>
                </a:solidFill>
              </a:endParaRPr>
            </a:p>
          </p:txBody>
        </p:sp>
        <p:sp>
          <p:nvSpPr>
            <p:cNvPr id="179263" name="Rectangle 1087"/>
            <p:cNvSpPr>
              <a:spLocks noChangeArrowheads="1"/>
            </p:cNvSpPr>
            <p:nvPr/>
          </p:nvSpPr>
          <p:spPr bwMode="auto">
            <a:xfrm>
              <a:off x="2819" y="3408"/>
              <a:ext cx="3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a:t>
              </a:r>
              <a:endParaRPr kumimoji="0" lang="de-DE">
                <a:solidFill>
                  <a:schemeClr val="tx1"/>
                </a:solidFill>
              </a:endParaRPr>
            </a:p>
          </p:txBody>
        </p:sp>
        <p:sp>
          <p:nvSpPr>
            <p:cNvPr id="179264" name="Rectangle 1088"/>
            <p:cNvSpPr>
              <a:spLocks noChangeArrowheads="1"/>
            </p:cNvSpPr>
            <p:nvPr/>
          </p:nvSpPr>
          <p:spPr bwMode="auto">
            <a:xfrm>
              <a:off x="3127" y="3408"/>
              <a:ext cx="3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a:t>
              </a:r>
              <a:endParaRPr kumimoji="0" lang="de-DE">
                <a:solidFill>
                  <a:schemeClr val="tx1"/>
                </a:solidFill>
              </a:endParaRPr>
            </a:p>
          </p:txBody>
        </p:sp>
        <p:sp>
          <p:nvSpPr>
            <p:cNvPr id="179265" name="Rectangle 1089"/>
            <p:cNvSpPr>
              <a:spLocks noChangeArrowheads="1"/>
            </p:cNvSpPr>
            <p:nvPr/>
          </p:nvSpPr>
          <p:spPr bwMode="auto">
            <a:xfrm>
              <a:off x="3349" y="3408"/>
              <a:ext cx="2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 </a:t>
              </a:r>
              <a:endParaRPr kumimoji="0" lang="de-DE">
                <a:solidFill>
                  <a:schemeClr val="tx1"/>
                </a:solidFill>
              </a:endParaRPr>
            </a:p>
          </p:txBody>
        </p:sp>
        <p:sp>
          <p:nvSpPr>
            <p:cNvPr id="179266" name="Rectangle 1090"/>
            <p:cNvSpPr>
              <a:spLocks noChangeArrowheads="1"/>
            </p:cNvSpPr>
            <p:nvPr/>
          </p:nvSpPr>
          <p:spPr bwMode="auto">
            <a:xfrm>
              <a:off x="1609" y="3614"/>
              <a:ext cx="881" cy="417"/>
            </a:xfrm>
            <a:prstGeom prst="rect">
              <a:avLst/>
            </a:prstGeom>
            <a:solidFill>
              <a:srgbClr val="FFCC99"/>
            </a:solidFill>
            <a:ln w="7938">
              <a:solidFill>
                <a:srgbClr val="000000"/>
              </a:solidFill>
              <a:miter lim="800000"/>
              <a:headEnd/>
              <a:tailEnd/>
            </a:ln>
          </p:spPr>
          <p:txBody>
            <a:bodyPr/>
            <a:lstStyle/>
            <a:p>
              <a:pPr algn="ctr"/>
              <a:r>
                <a:rPr kumimoji="0" lang="de-DE" sz="1600">
                  <a:solidFill>
                    <a:schemeClr val="tx1"/>
                  </a:solidFill>
                </a:rPr>
                <a:t>USA born</a:t>
              </a:r>
            </a:p>
            <a:p>
              <a:pPr algn="ctr">
                <a:lnSpc>
                  <a:spcPct val="110000"/>
                </a:lnSpc>
              </a:pPr>
              <a:r>
                <a:rPr kumimoji="0" lang="de-DE" sz="1600">
                  <a:solidFill>
                    <a:schemeClr val="tx1"/>
                  </a:solidFill>
                </a:rPr>
                <a:t>Non-Migrant</a:t>
              </a:r>
              <a:endParaRPr kumimoji="0" lang="de-DE">
                <a:solidFill>
                  <a:schemeClr val="tx1"/>
                </a:solidFill>
              </a:endParaRPr>
            </a:p>
          </p:txBody>
        </p:sp>
        <p:sp>
          <p:nvSpPr>
            <p:cNvPr id="179267" name="Rectangle 1091"/>
            <p:cNvSpPr>
              <a:spLocks noChangeArrowheads="1"/>
            </p:cNvSpPr>
            <p:nvPr/>
          </p:nvSpPr>
          <p:spPr bwMode="auto">
            <a:xfrm>
              <a:off x="2204" y="3774"/>
              <a:ext cx="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68" name="Rectangle 1092"/>
            <p:cNvSpPr>
              <a:spLocks noChangeArrowheads="1"/>
            </p:cNvSpPr>
            <p:nvPr/>
          </p:nvSpPr>
          <p:spPr bwMode="auto">
            <a:xfrm>
              <a:off x="2340" y="3906"/>
              <a:ext cx="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69" name="Rectangle 1093"/>
            <p:cNvSpPr>
              <a:spLocks noChangeArrowheads="1"/>
            </p:cNvSpPr>
            <p:nvPr/>
          </p:nvSpPr>
          <p:spPr bwMode="auto">
            <a:xfrm>
              <a:off x="2527" y="3151"/>
              <a:ext cx="881" cy="417"/>
            </a:xfrm>
            <a:prstGeom prst="rect">
              <a:avLst/>
            </a:prstGeom>
            <a:solidFill>
              <a:srgbClr val="3366FF"/>
            </a:solidFill>
            <a:ln w="7938">
              <a:solidFill>
                <a:srgbClr val="000000"/>
              </a:solidFill>
              <a:miter lim="800000"/>
              <a:headEnd/>
              <a:tailEnd/>
            </a:ln>
          </p:spPr>
          <p:txBody>
            <a:bodyPr/>
            <a:lstStyle/>
            <a:p>
              <a:pPr algn="ctr">
                <a:lnSpc>
                  <a:spcPct val="80000"/>
                </a:lnSpc>
              </a:pPr>
              <a:r>
                <a:rPr kumimoji="0" lang="de-DE" sz="1600">
                  <a:solidFill>
                    <a:schemeClr val="tx1"/>
                  </a:solidFill>
                </a:rPr>
                <a:t>Mexico born </a:t>
              </a:r>
            </a:p>
            <a:p>
              <a:pPr algn="ctr">
                <a:lnSpc>
                  <a:spcPct val="80000"/>
                </a:lnSpc>
              </a:pPr>
              <a:r>
                <a:rPr kumimoji="0" lang="de-DE" sz="1600">
                  <a:solidFill>
                    <a:schemeClr val="tx1"/>
                  </a:solidFill>
                </a:rPr>
                <a:t>Emigrant</a:t>
              </a:r>
            </a:p>
            <a:p>
              <a:pPr algn="ctr">
                <a:lnSpc>
                  <a:spcPct val="80000"/>
                </a:lnSpc>
              </a:pPr>
              <a:r>
                <a:rPr kumimoji="0" lang="de-DE" sz="1600">
                  <a:solidFill>
                    <a:schemeClr val="tx1"/>
                  </a:solidFill>
                </a:rPr>
                <a:t>MEX-USA</a:t>
              </a:r>
              <a:endParaRPr kumimoji="0" lang="de-DE">
                <a:solidFill>
                  <a:schemeClr val="tx1"/>
                </a:solidFill>
              </a:endParaRPr>
            </a:p>
          </p:txBody>
        </p:sp>
        <p:sp>
          <p:nvSpPr>
            <p:cNvPr id="179270" name="Rectangle 1094"/>
            <p:cNvSpPr>
              <a:spLocks noChangeArrowheads="1"/>
            </p:cNvSpPr>
            <p:nvPr/>
          </p:nvSpPr>
          <p:spPr bwMode="auto">
            <a:xfrm>
              <a:off x="4283" y="3176"/>
              <a:ext cx="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300">
                  <a:solidFill>
                    <a:srgbClr val="000000"/>
                  </a:solidFill>
                </a:rPr>
                <a:t> </a:t>
              </a:r>
              <a:endParaRPr kumimoji="0" lang="de-DE">
                <a:solidFill>
                  <a:schemeClr val="tx1"/>
                </a:solidFill>
              </a:endParaRPr>
            </a:p>
          </p:txBody>
        </p:sp>
        <p:sp>
          <p:nvSpPr>
            <p:cNvPr id="179271" name="Rectangle 1095"/>
            <p:cNvSpPr>
              <a:spLocks noChangeArrowheads="1"/>
            </p:cNvSpPr>
            <p:nvPr/>
          </p:nvSpPr>
          <p:spPr bwMode="auto">
            <a:xfrm>
              <a:off x="4040" y="3396"/>
              <a:ext cx="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272" name="Oval 1096"/>
            <p:cNvSpPr>
              <a:spLocks noChangeArrowheads="1"/>
            </p:cNvSpPr>
            <p:nvPr/>
          </p:nvSpPr>
          <p:spPr bwMode="auto">
            <a:xfrm>
              <a:off x="3277" y="1808"/>
              <a:ext cx="186" cy="186"/>
            </a:xfrm>
            <a:prstGeom prst="ellipse">
              <a:avLst/>
            </a:prstGeom>
            <a:solidFill>
              <a:srgbClr val="CCFFCC"/>
            </a:solidFill>
            <a:ln w="8001">
              <a:solidFill>
                <a:srgbClr val="000000"/>
              </a:solidFill>
              <a:round/>
              <a:headEnd/>
              <a:tailEnd/>
            </a:ln>
          </p:spPr>
          <p:txBody>
            <a:bodyPr/>
            <a:lstStyle/>
            <a:p>
              <a:endParaRPr lang="de-DE"/>
            </a:p>
          </p:txBody>
        </p:sp>
        <p:sp>
          <p:nvSpPr>
            <p:cNvPr id="179273" name="Oval 1097"/>
            <p:cNvSpPr>
              <a:spLocks noChangeArrowheads="1"/>
            </p:cNvSpPr>
            <p:nvPr/>
          </p:nvSpPr>
          <p:spPr bwMode="auto">
            <a:xfrm>
              <a:off x="4250" y="2317"/>
              <a:ext cx="187" cy="186"/>
            </a:xfrm>
            <a:prstGeom prst="ellipse">
              <a:avLst/>
            </a:prstGeom>
            <a:solidFill>
              <a:srgbClr val="99CCFF"/>
            </a:solidFill>
            <a:ln w="8001">
              <a:solidFill>
                <a:srgbClr val="000000"/>
              </a:solidFill>
              <a:round/>
              <a:headEnd/>
              <a:tailEnd/>
            </a:ln>
          </p:spPr>
          <p:txBody>
            <a:bodyPr/>
            <a:lstStyle/>
            <a:p>
              <a:endParaRPr lang="de-DE"/>
            </a:p>
          </p:txBody>
        </p:sp>
        <p:sp>
          <p:nvSpPr>
            <p:cNvPr id="179274" name="Oval 1098"/>
            <p:cNvSpPr>
              <a:spLocks noChangeArrowheads="1"/>
            </p:cNvSpPr>
            <p:nvPr/>
          </p:nvSpPr>
          <p:spPr bwMode="auto">
            <a:xfrm>
              <a:off x="3972" y="2317"/>
              <a:ext cx="187" cy="186"/>
            </a:xfrm>
            <a:prstGeom prst="ellipse">
              <a:avLst/>
            </a:prstGeom>
            <a:solidFill>
              <a:srgbClr val="3366FF"/>
            </a:solidFill>
            <a:ln w="7938">
              <a:solidFill>
                <a:srgbClr val="000000"/>
              </a:solidFill>
              <a:round/>
              <a:headEnd/>
              <a:tailEnd/>
            </a:ln>
          </p:spPr>
          <p:txBody>
            <a:bodyPr/>
            <a:lstStyle/>
            <a:p>
              <a:endParaRPr lang="de-DE"/>
            </a:p>
          </p:txBody>
        </p:sp>
        <p:sp>
          <p:nvSpPr>
            <p:cNvPr id="179275" name="Freeform 1099"/>
            <p:cNvSpPr>
              <a:spLocks/>
            </p:cNvSpPr>
            <p:nvPr/>
          </p:nvSpPr>
          <p:spPr bwMode="auto">
            <a:xfrm>
              <a:off x="3787" y="2317"/>
              <a:ext cx="185" cy="185"/>
            </a:xfrm>
            <a:custGeom>
              <a:avLst/>
              <a:gdLst>
                <a:gd name="T0" fmla="*/ 185 w 371"/>
                <a:gd name="T1" fmla="*/ 0 h 371"/>
                <a:gd name="T2" fmla="*/ 0 w 371"/>
                <a:gd name="T3" fmla="*/ 371 h 371"/>
                <a:gd name="T4" fmla="*/ 371 w 371"/>
                <a:gd name="T5" fmla="*/ 371 h 371"/>
                <a:gd name="T6" fmla="*/ 185 w 371"/>
                <a:gd name="T7" fmla="*/ 0 h 371"/>
              </a:gdLst>
              <a:ahLst/>
              <a:cxnLst>
                <a:cxn ang="0">
                  <a:pos x="T0" y="T1"/>
                </a:cxn>
                <a:cxn ang="0">
                  <a:pos x="T2" y="T3"/>
                </a:cxn>
                <a:cxn ang="0">
                  <a:pos x="T4" y="T5"/>
                </a:cxn>
                <a:cxn ang="0">
                  <a:pos x="T6" y="T7"/>
                </a:cxn>
              </a:cxnLst>
              <a:rect l="0" t="0" r="r" b="b"/>
              <a:pathLst>
                <a:path w="371" h="371">
                  <a:moveTo>
                    <a:pt x="185" y="0"/>
                  </a:moveTo>
                  <a:lnTo>
                    <a:pt x="0" y="371"/>
                  </a:lnTo>
                  <a:lnTo>
                    <a:pt x="371" y="371"/>
                  </a:lnTo>
                  <a:lnTo>
                    <a:pt x="185" y="0"/>
                  </a:lnTo>
                  <a:close/>
                </a:path>
              </a:pathLst>
            </a:custGeom>
            <a:solidFill>
              <a:srgbClr val="CC99FF"/>
            </a:solidFill>
            <a:ln w="7938">
              <a:solidFill>
                <a:srgbClr val="000000"/>
              </a:solidFill>
              <a:prstDash val="solid"/>
              <a:round/>
              <a:headEnd/>
              <a:tailEnd/>
            </a:ln>
          </p:spPr>
          <p:txBody>
            <a:bodyPr/>
            <a:lstStyle/>
            <a:p>
              <a:endParaRPr lang="de-DE"/>
            </a:p>
          </p:txBody>
        </p:sp>
        <p:sp>
          <p:nvSpPr>
            <p:cNvPr id="179276" name="Oval 1100"/>
            <p:cNvSpPr>
              <a:spLocks noChangeArrowheads="1"/>
            </p:cNvSpPr>
            <p:nvPr/>
          </p:nvSpPr>
          <p:spPr bwMode="auto">
            <a:xfrm>
              <a:off x="3324" y="2317"/>
              <a:ext cx="186" cy="186"/>
            </a:xfrm>
            <a:prstGeom prst="ellipse">
              <a:avLst/>
            </a:prstGeom>
            <a:solidFill>
              <a:srgbClr val="99CCFF"/>
            </a:solidFill>
            <a:ln w="8001">
              <a:solidFill>
                <a:srgbClr val="000000"/>
              </a:solidFill>
              <a:round/>
              <a:headEnd/>
              <a:tailEnd/>
            </a:ln>
          </p:spPr>
          <p:txBody>
            <a:bodyPr/>
            <a:lstStyle/>
            <a:p>
              <a:endParaRPr lang="de-DE"/>
            </a:p>
          </p:txBody>
        </p:sp>
        <p:sp>
          <p:nvSpPr>
            <p:cNvPr id="179277" name="Freeform 1101"/>
            <p:cNvSpPr>
              <a:spLocks/>
            </p:cNvSpPr>
            <p:nvPr/>
          </p:nvSpPr>
          <p:spPr bwMode="auto">
            <a:xfrm>
              <a:off x="3046" y="2316"/>
              <a:ext cx="185" cy="186"/>
            </a:xfrm>
            <a:custGeom>
              <a:avLst/>
              <a:gdLst>
                <a:gd name="T0" fmla="*/ 185 w 371"/>
                <a:gd name="T1" fmla="*/ 0 h 370"/>
                <a:gd name="T2" fmla="*/ 0 w 371"/>
                <a:gd name="T3" fmla="*/ 370 h 370"/>
                <a:gd name="T4" fmla="*/ 371 w 371"/>
                <a:gd name="T5" fmla="*/ 370 h 370"/>
                <a:gd name="T6" fmla="*/ 185 w 371"/>
                <a:gd name="T7" fmla="*/ 0 h 370"/>
              </a:gdLst>
              <a:ahLst/>
              <a:cxnLst>
                <a:cxn ang="0">
                  <a:pos x="T0" y="T1"/>
                </a:cxn>
                <a:cxn ang="0">
                  <a:pos x="T2" y="T3"/>
                </a:cxn>
                <a:cxn ang="0">
                  <a:pos x="T4" y="T5"/>
                </a:cxn>
                <a:cxn ang="0">
                  <a:pos x="T6" y="T7"/>
                </a:cxn>
              </a:cxnLst>
              <a:rect l="0" t="0" r="r" b="b"/>
              <a:pathLst>
                <a:path w="371" h="370">
                  <a:moveTo>
                    <a:pt x="185" y="0"/>
                  </a:moveTo>
                  <a:lnTo>
                    <a:pt x="0" y="370"/>
                  </a:lnTo>
                  <a:lnTo>
                    <a:pt x="371" y="370"/>
                  </a:lnTo>
                  <a:lnTo>
                    <a:pt x="185" y="0"/>
                  </a:lnTo>
                  <a:close/>
                </a:path>
              </a:pathLst>
            </a:custGeom>
            <a:solidFill>
              <a:srgbClr val="808080"/>
            </a:solidFill>
            <a:ln w="7938">
              <a:solidFill>
                <a:srgbClr val="333333"/>
              </a:solidFill>
              <a:prstDash val="solid"/>
              <a:round/>
              <a:headEnd/>
              <a:tailEnd/>
            </a:ln>
          </p:spPr>
          <p:txBody>
            <a:bodyPr/>
            <a:lstStyle/>
            <a:p>
              <a:endParaRPr lang="de-DE"/>
            </a:p>
          </p:txBody>
        </p:sp>
        <p:sp>
          <p:nvSpPr>
            <p:cNvPr id="179278" name="Freeform 1102"/>
            <p:cNvSpPr>
              <a:spLocks/>
            </p:cNvSpPr>
            <p:nvPr/>
          </p:nvSpPr>
          <p:spPr bwMode="auto">
            <a:xfrm>
              <a:off x="4065" y="2780"/>
              <a:ext cx="185" cy="185"/>
            </a:xfrm>
            <a:custGeom>
              <a:avLst/>
              <a:gdLst>
                <a:gd name="T0" fmla="*/ 186 w 371"/>
                <a:gd name="T1" fmla="*/ 0 h 371"/>
                <a:gd name="T2" fmla="*/ 0 w 371"/>
                <a:gd name="T3" fmla="*/ 371 h 371"/>
                <a:gd name="T4" fmla="*/ 371 w 371"/>
                <a:gd name="T5" fmla="*/ 371 h 371"/>
                <a:gd name="T6" fmla="*/ 186 w 371"/>
                <a:gd name="T7" fmla="*/ 0 h 371"/>
              </a:gdLst>
              <a:ahLst/>
              <a:cxnLst>
                <a:cxn ang="0">
                  <a:pos x="T0" y="T1"/>
                </a:cxn>
                <a:cxn ang="0">
                  <a:pos x="T2" y="T3"/>
                </a:cxn>
                <a:cxn ang="0">
                  <a:pos x="T4" y="T5"/>
                </a:cxn>
                <a:cxn ang="0">
                  <a:pos x="T6" y="T7"/>
                </a:cxn>
              </a:cxnLst>
              <a:rect l="0" t="0" r="r" b="b"/>
              <a:pathLst>
                <a:path w="371" h="371">
                  <a:moveTo>
                    <a:pt x="186" y="0"/>
                  </a:moveTo>
                  <a:lnTo>
                    <a:pt x="0" y="371"/>
                  </a:lnTo>
                  <a:lnTo>
                    <a:pt x="371" y="371"/>
                  </a:lnTo>
                  <a:lnTo>
                    <a:pt x="186" y="0"/>
                  </a:lnTo>
                  <a:close/>
                </a:path>
              </a:pathLst>
            </a:custGeom>
            <a:solidFill>
              <a:srgbClr val="CC99FF"/>
            </a:solidFill>
            <a:ln w="7938">
              <a:solidFill>
                <a:srgbClr val="000000"/>
              </a:solidFill>
              <a:prstDash val="solid"/>
              <a:round/>
              <a:headEnd/>
              <a:tailEnd/>
            </a:ln>
          </p:spPr>
          <p:txBody>
            <a:bodyPr/>
            <a:lstStyle/>
            <a:p>
              <a:endParaRPr lang="de-DE"/>
            </a:p>
          </p:txBody>
        </p:sp>
        <p:sp>
          <p:nvSpPr>
            <p:cNvPr id="179279" name="Freeform 1103"/>
            <p:cNvSpPr>
              <a:spLocks/>
            </p:cNvSpPr>
            <p:nvPr/>
          </p:nvSpPr>
          <p:spPr bwMode="auto">
            <a:xfrm>
              <a:off x="3787" y="2780"/>
              <a:ext cx="185" cy="185"/>
            </a:xfrm>
            <a:custGeom>
              <a:avLst/>
              <a:gdLst>
                <a:gd name="T0" fmla="*/ 185 w 371"/>
                <a:gd name="T1" fmla="*/ 0 h 371"/>
                <a:gd name="T2" fmla="*/ 0 w 371"/>
                <a:gd name="T3" fmla="*/ 371 h 371"/>
                <a:gd name="T4" fmla="*/ 371 w 371"/>
                <a:gd name="T5" fmla="*/ 371 h 371"/>
                <a:gd name="T6" fmla="*/ 185 w 371"/>
                <a:gd name="T7" fmla="*/ 0 h 371"/>
              </a:gdLst>
              <a:ahLst/>
              <a:cxnLst>
                <a:cxn ang="0">
                  <a:pos x="T0" y="T1"/>
                </a:cxn>
                <a:cxn ang="0">
                  <a:pos x="T2" y="T3"/>
                </a:cxn>
                <a:cxn ang="0">
                  <a:pos x="T4" y="T5"/>
                </a:cxn>
                <a:cxn ang="0">
                  <a:pos x="T6" y="T7"/>
                </a:cxn>
              </a:cxnLst>
              <a:rect l="0" t="0" r="r" b="b"/>
              <a:pathLst>
                <a:path w="371" h="371">
                  <a:moveTo>
                    <a:pt x="185" y="0"/>
                  </a:moveTo>
                  <a:lnTo>
                    <a:pt x="0" y="371"/>
                  </a:lnTo>
                  <a:lnTo>
                    <a:pt x="371" y="371"/>
                  </a:lnTo>
                  <a:lnTo>
                    <a:pt x="185" y="0"/>
                  </a:lnTo>
                  <a:close/>
                </a:path>
              </a:pathLst>
            </a:custGeom>
            <a:solidFill>
              <a:srgbClr val="CC99FF"/>
            </a:solidFill>
            <a:ln w="7938">
              <a:solidFill>
                <a:srgbClr val="000000"/>
              </a:solidFill>
              <a:prstDash val="solid"/>
              <a:round/>
              <a:headEnd/>
              <a:tailEnd/>
            </a:ln>
          </p:spPr>
          <p:txBody>
            <a:bodyPr/>
            <a:lstStyle/>
            <a:p>
              <a:endParaRPr lang="de-DE"/>
            </a:p>
          </p:txBody>
        </p:sp>
        <p:sp>
          <p:nvSpPr>
            <p:cNvPr id="179280" name="Oval 1104"/>
            <p:cNvSpPr>
              <a:spLocks noChangeArrowheads="1"/>
            </p:cNvSpPr>
            <p:nvPr/>
          </p:nvSpPr>
          <p:spPr bwMode="auto">
            <a:xfrm>
              <a:off x="3324" y="2780"/>
              <a:ext cx="186" cy="186"/>
            </a:xfrm>
            <a:prstGeom prst="ellipse">
              <a:avLst/>
            </a:prstGeom>
            <a:solidFill>
              <a:srgbClr val="99CCFF"/>
            </a:solidFill>
            <a:ln w="8001">
              <a:solidFill>
                <a:srgbClr val="000000"/>
              </a:solidFill>
              <a:round/>
              <a:headEnd/>
              <a:tailEnd/>
            </a:ln>
          </p:spPr>
          <p:txBody>
            <a:bodyPr/>
            <a:lstStyle/>
            <a:p>
              <a:endParaRPr lang="de-DE"/>
            </a:p>
          </p:txBody>
        </p:sp>
        <p:sp>
          <p:nvSpPr>
            <p:cNvPr id="179281" name="Freeform 1105"/>
            <p:cNvSpPr>
              <a:spLocks/>
            </p:cNvSpPr>
            <p:nvPr/>
          </p:nvSpPr>
          <p:spPr bwMode="auto">
            <a:xfrm>
              <a:off x="3046" y="2780"/>
              <a:ext cx="185" cy="185"/>
            </a:xfrm>
            <a:custGeom>
              <a:avLst/>
              <a:gdLst>
                <a:gd name="T0" fmla="*/ 185 w 371"/>
                <a:gd name="T1" fmla="*/ 0 h 371"/>
                <a:gd name="T2" fmla="*/ 0 w 371"/>
                <a:gd name="T3" fmla="*/ 371 h 371"/>
                <a:gd name="T4" fmla="*/ 371 w 371"/>
                <a:gd name="T5" fmla="*/ 371 h 371"/>
                <a:gd name="T6" fmla="*/ 185 w 371"/>
                <a:gd name="T7" fmla="*/ 0 h 371"/>
              </a:gdLst>
              <a:ahLst/>
              <a:cxnLst>
                <a:cxn ang="0">
                  <a:pos x="T0" y="T1"/>
                </a:cxn>
                <a:cxn ang="0">
                  <a:pos x="T2" y="T3"/>
                </a:cxn>
                <a:cxn ang="0">
                  <a:pos x="T4" y="T5"/>
                </a:cxn>
                <a:cxn ang="0">
                  <a:pos x="T6" y="T7"/>
                </a:cxn>
              </a:cxnLst>
              <a:rect l="0" t="0" r="r" b="b"/>
              <a:pathLst>
                <a:path w="371" h="371">
                  <a:moveTo>
                    <a:pt x="185" y="0"/>
                  </a:moveTo>
                  <a:lnTo>
                    <a:pt x="0" y="371"/>
                  </a:lnTo>
                  <a:lnTo>
                    <a:pt x="371" y="371"/>
                  </a:lnTo>
                  <a:lnTo>
                    <a:pt x="185" y="0"/>
                  </a:lnTo>
                  <a:close/>
                </a:path>
              </a:pathLst>
            </a:custGeom>
            <a:solidFill>
              <a:srgbClr val="99CCFF"/>
            </a:solidFill>
            <a:ln w="8001">
              <a:solidFill>
                <a:srgbClr val="000000"/>
              </a:solidFill>
              <a:prstDash val="solid"/>
              <a:round/>
              <a:headEnd/>
              <a:tailEnd/>
            </a:ln>
          </p:spPr>
          <p:txBody>
            <a:bodyPr/>
            <a:lstStyle/>
            <a:p>
              <a:endParaRPr lang="de-DE"/>
            </a:p>
          </p:txBody>
        </p:sp>
        <p:sp>
          <p:nvSpPr>
            <p:cNvPr id="179282" name="Line 1106"/>
            <p:cNvSpPr>
              <a:spLocks noChangeShapeType="1"/>
            </p:cNvSpPr>
            <p:nvPr/>
          </p:nvSpPr>
          <p:spPr bwMode="auto">
            <a:xfrm>
              <a:off x="2999" y="2132"/>
              <a:ext cx="37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3" name="Line 1107"/>
            <p:cNvSpPr>
              <a:spLocks noChangeShapeType="1"/>
            </p:cNvSpPr>
            <p:nvPr/>
          </p:nvSpPr>
          <p:spPr bwMode="auto">
            <a:xfrm>
              <a:off x="2999"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4" name="Line 1108"/>
            <p:cNvSpPr>
              <a:spLocks noChangeShapeType="1"/>
            </p:cNvSpPr>
            <p:nvPr/>
          </p:nvSpPr>
          <p:spPr bwMode="auto">
            <a:xfrm>
              <a:off x="3370"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5" name="Line 1109"/>
            <p:cNvSpPr>
              <a:spLocks noChangeShapeType="1"/>
            </p:cNvSpPr>
            <p:nvPr/>
          </p:nvSpPr>
          <p:spPr bwMode="auto">
            <a:xfrm>
              <a:off x="3185" y="213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6" name="Line 1110"/>
            <p:cNvSpPr>
              <a:spLocks noChangeShapeType="1"/>
            </p:cNvSpPr>
            <p:nvPr/>
          </p:nvSpPr>
          <p:spPr bwMode="auto">
            <a:xfrm>
              <a:off x="3185" y="2225"/>
              <a:ext cx="115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7" name="Line 1111"/>
            <p:cNvSpPr>
              <a:spLocks noChangeShapeType="1"/>
            </p:cNvSpPr>
            <p:nvPr/>
          </p:nvSpPr>
          <p:spPr bwMode="auto">
            <a:xfrm>
              <a:off x="3416" y="2225"/>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8" name="Line 1112"/>
            <p:cNvSpPr>
              <a:spLocks noChangeShapeType="1"/>
            </p:cNvSpPr>
            <p:nvPr/>
          </p:nvSpPr>
          <p:spPr bwMode="auto">
            <a:xfrm>
              <a:off x="3880" y="2225"/>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89" name="Line 1113"/>
            <p:cNvSpPr>
              <a:spLocks noChangeShapeType="1"/>
            </p:cNvSpPr>
            <p:nvPr/>
          </p:nvSpPr>
          <p:spPr bwMode="auto">
            <a:xfrm>
              <a:off x="3277" y="2595"/>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0" name="Line 1114"/>
            <p:cNvSpPr>
              <a:spLocks noChangeShapeType="1"/>
            </p:cNvSpPr>
            <p:nvPr/>
          </p:nvSpPr>
          <p:spPr bwMode="auto">
            <a:xfrm>
              <a:off x="4343" y="2225"/>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1" name="Line 1115"/>
            <p:cNvSpPr>
              <a:spLocks noChangeShapeType="1"/>
            </p:cNvSpPr>
            <p:nvPr/>
          </p:nvSpPr>
          <p:spPr bwMode="auto">
            <a:xfrm>
              <a:off x="3138"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2" name="Line 1116"/>
            <p:cNvSpPr>
              <a:spLocks noChangeShapeType="1"/>
            </p:cNvSpPr>
            <p:nvPr/>
          </p:nvSpPr>
          <p:spPr bwMode="auto">
            <a:xfrm>
              <a:off x="3416"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3" name="Line 1117"/>
            <p:cNvSpPr>
              <a:spLocks noChangeShapeType="1"/>
            </p:cNvSpPr>
            <p:nvPr/>
          </p:nvSpPr>
          <p:spPr bwMode="auto">
            <a:xfrm>
              <a:off x="3138" y="2595"/>
              <a:ext cx="2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4" name="Line 1118"/>
            <p:cNvSpPr>
              <a:spLocks noChangeShapeType="1"/>
            </p:cNvSpPr>
            <p:nvPr/>
          </p:nvSpPr>
          <p:spPr bwMode="auto">
            <a:xfrm>
              <a:off x="3138" y="2688"/>
              <a:ext cx="2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5" name="Line 1119"/>
            <p:cNvSpPr>
              <a:spLocks noChangeShapeType="1"/>
            </p:cNvSpPr>
            <p:nvPr/>
          </p:nvSpPr>
          <p:spPr bwMode="auto">
            <a:xfrm>
              <a:off x="3138"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6" name="Line 1120"/>
            <p:cNvSpPr>
              <a:spLocks noChangeShapeType="1"/>
            </p:cNvSpPr>
            <p:nvPr/>
          </p:nvSpPr>
          <p:spPr bwMode="auto">
            <a:xfrm>
              <a:off x="3416"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7" name="Line 1121"/>
            <p:cNvSpPr>
              <a:spLocks noChangeShapeType="1"/>
            </p:cNvSpPr>
            <p:nvPr/>
          </p:nvSpPr>
          <p:spPr bwMode="auto">
            <a:xfrm>
              <a:off x="3880"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8" name="Line 1122"/>
            <p:cNvSpPr>
              <a:spLocks noChangeShapeType="1"/>
            </p:cNvSpPr>
            <p:nvPr/>
          </p:nvSpPr>
          <p:spPr bwMode="auto">
            <a:xfrm>
              <a:off x="4065"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299" name="Line 1123"/>
            <p:cNvSpPr>
              <a:spLocks noChangeShapeType="1"/>
            </p:cNvSpPr>
            <p:nvPr/>
          </p:nvSpPr>
          <p:spPr bwMode="auto">
            <a:xfrm>
              <a:off x="3880" y="2595"/>
              <a:ext cx="18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00" name="Line 1124"/>
            <p:cNvSpPr>
              <a:spLocks noChangeShapeType="1"/>
            </p:cNvSpPr>
            <p:nvPr/>
          </p:nvSpPr>
          <p:spPr bwMode="auto">
            <a:xfrm>
              <a:off x="4019" y="2595"/>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01" name="Line 1125"/>
            <p:cNvSpPr>
              <a:spLocks noChangeShapeType="1"/>
            </p:cNvSpPr>
            <p:nvPr/>
          </p:nvSpPr>
          <p:spPr bwMode="auto">
            <a:xfrm>
              <a:off x="3880" y="2688"/>
              <a:ext cx="27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02" name="Line 1126"/>
            <p:cNvSpPr>
              <a:spLocks noChangeShapeType="1"/>
            </p:cNvSpPr>
            <p:nvPr/>
          </p:nvSpPr>
          <p:spPr bwMode="auto">
            <a:xfrm>
              <a:off x="3880"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03" name="Line 1127"/>
            <p:cNvSpPr>
              <a:spLocks noChangeShapeType="1"/>
            </p:cNvSpPr>
            <p:nvPr/>
          </p:nvSpPr>
          <p:spPr bwMode="auto">
            <a:xfrm>
              <a:off x="4158"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04" name="Rectangle 1128"/>
            <p:cNvSpPr>
              <a:spLocks noChangeArrowheads="1"/>
            </p:cNvSpPr>
            <p:nvPr/>
          </p:nvSpPr>
          <p:spPr bwMode="auto">
            <a:xfrm>
              <a:off x="3092" y="1345"/>
              <a:ext cx="603" cy="186"/>
            </a:xfrm>
            <a:prstGeom prst="rect">
              <a:avLst/>
            </a:prstGeom>
            <a:solidFill>
              <a:srgbClr val="FFFFCC"/>
            </a:solidFill>
            <a:ln w="8001">
              <a:solidFill>
                <a:srgbClr val="000000"/>
              </a:solidFill>
              <a:miter lim="800000"/>
              <a:headEnd/>
              <a:tailEnd/>
            </a:ln>
          </p:spPr>
          <p:txBody>
            <a:bodyPr/>
            <a:lstStyle/>
            <a:p>
              <a:endParaRPr lang="de-DE"/>
            </a:p>
          </p:txBody>
        </p:sp>
        <p:sp>
          <p:nvSpPr>
            <p:cNvPr id="179305" name="Rectangle 1129"/>
            <p:cNvSpPr>
              <a:spLocks noChangeArrowheads="1"/>
            </p:cNvSpPr>
            <p:nvPr/>
          </p:nvSpPr>
          <p:spPr bwMode="auto">
            <a:xfrm>
              <a:off x="3141" y="1372"/>
              <a:ext cx="5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Guadalupe</a:t>
              </a:r>
              <a:endParaRPr kumimoji="0" lang="de-DE">
                <a:solidFill>
                  <a:schemeClr val="tx1"/>
                </a:solidFill>
              </a:endParaRPr>
            </a:p>
          </p:txBody>
        </p:sp>
        <p:sp>
          <p:nvSpPr>
            <p:cNvPr id="179306" name="Rectangle 1130"/>
            <p:cNvSpPr>
              <a:spLocks noChangeArrowheads="1"/>
            </p:cNvSpPr>
            <p:nvPr/>
          </p:nvSpPr>
          <p:spPr bwMode="auto">
            <a:xfrm>
              <a:off x="3141" y="1505"/>
              <a:ext cx="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e</a:t>
              </a:r>
              <a:endParaRPr kumimoji="0" lang="de-DE">
                <a:solidFill>
                  <a:schemeClr val="tx1"/>
                </a:solidFill>
              </a:endParaRPr>
            </a:p>
          </p:txBody>
        </p:sp>
        <p:sp>
          <p:nvSpPr>
            <p:cNvPr id="179307" name="Rectangle 1131"/>
            <p:cNvSpPr>
              <a:spLocks noChangeArrowheads="1"/>
            </p:cNvSpPr>
            <p:nvPr/>
          </p:nvSpPr>
          <p:spPr bwMode="auto">
            <a:xfrm>
              <a:off x="3192" y="1484"/>
              <a:ext cx="3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800">
                  <a:solidFill>
                    <a:srgbClr val="000000"/>
                  </a:solidFill>
                </a:rPr>
                <a:t> </a:t>
              </a:r>
              <a:endParaRPr kumimoji="0" lang="de-DE">
                <a:solidFill>
                  <a:schemeClr val="tx1"/>
                </a:solidFill>
              </a:endParaRPr>
            </a:p>
          </p:txBody>
        </p:sp>
        <p:grpSp>
          <p:nvGrpSpPr>
            <p:cNvPr id="179308" name="Group 1132"/>
            <p:cNvGrpSpPr>
              <a:grpSpLocks/>
            </p:cNvGrpSpPr>
            <p:nvPr/>
          </p:nvGrpSpPr>
          <p:grpSpPr bwMode="auto">
            <a:xfrm>
              <a:off x="3000" y="1530"/>
              <a:ext cx="231" cy="370"/>
              <a:chOff x="3000" y="1530"/>
              <a:chExt cx="231" cy="370"/>
            </a:xfrm>
          </p:grpSpPr>
          <p:sp>
            <p:nvSpPr>
              <p:cNvPr id="179309" name="Line 1133"/>
              <p:cNvSpPr>
                <a:spLocks noChangeShapeType="1"/>
              </p:cNvSpPr>
              <p:nvPr/>
            </p:nvSpPr>
            <p:spPr bwMode="auto">
              <a:xfrm flipH="1">
                <a:off x="3024" y="1530"/>
                <a:ext cx="207" cy="33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0" name="Freeform 1134"/>
              <p:cNvSpPr>
                <a:spLocks/>
              </p:cNvSpPr>
              <p:nvPr/>
            </p:nvSpPr>
            <p:spPr bwMode="auto">
              <a:xfrm>
                <a:off x="3000" y="1844"/>
                <a:ext cx="48" cy="56"/>
              </a:xfrm>
              <a:custGeom>
                <a:avLst/>
                <a:gdLst>
                  <a:gd name="T0" fmla="*/ 9 w 96"/>
                  <a:gd name="T1" fmla="*/ 0 h 113"/>
                  <a:gd name="T2" fmla="*/ 0 w 96"/>
                  <a:gd name="T3" fmla="*/ 113 h 113"/>
                  <a:gd name="T4" fmla="*/ 96 w 96"/>
                  <a:gd name="T5" fmla="*/ 54 h 113"/>
                  <a:gd name="T6" fmla="*/ 9 w 96"/>
                  <a:gd name="T7" fmla="*/ 0 h 113"/>
                </a:gdLst>
                <a:ahLst/>
                <a:cxnLst>
                  <a:cxn ang="0">
                    <a:pos x="T0" y="T1"/>
                  </a:cxn>
                  <a:cxn ang="0">
                    <a:pos x="T2" y="T3"/>
                  </a:cxn>
                  <a:cxn ang="0">
                    <a:pos x="T4" y="T5"/>
                  </a:cxn>
                  <a:cxn ang="0">
                    <a:pos x="T6" y="T7"/>
                  </a:cxn>
                </a:cxnLst>
                <a:rect l="0" t="0" r="r" b="b"/>
                <a:pathLst>
                  <a:path w="96" h="113">
                    <a:moveTo>
                      <a:pt x="9" y="0"/>
                    </a:moveTo>
                    <a:lnTo>
                      <a:pt x="0" y="113"/>
                    </a:lnTo>
                    <a:lnTo>
                      <a:pt x="96" y="5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sp>
          <p:nvSpPr>
            <p:cNvPr id="179311" name="Freeform 1135"/>
            <p:cNvSpPr>
              <a:spLocks/>
            </p:cNvSpPr>
            <p:nvPr/>
          </p:nvSpPr>
          <p:spPr bwMode="auto">
            <a:xfrm>
              <a:off x="960" y="1808"/>
              <a:ext cx="185" cy="185"/>
            </a:xfrm>
            <a:custGeom>
              <a:avLst/>
              <a:gdLst>
                <a:gd name="T0" fmla="*/ 185 w 371"/>
                <a:gd name="T1" fmla="*/ 0 h 370"/>
                <a:gd name="T2" fmla="*/ 0 w 371"/>
                <a:gd name="T3" fmla="*/ 370 h 370"/>
                <a:gd name="T4" fmla="*/ 371 w 371"/>
                <a:gd name="T5" fmla="*/ 370 h 370"/>
                <a:gd name="T6" fmla="*/ 185 w 371"/>
                <a:gd name="T7" fmla="*/ 0 h 370"/>
              </a:gdLst>
              <a:ahLst/>
              <a:cxnLst>
                <a:cxn ang="0">
                  <a:pos x="T0" y="T1"/>
                </a:cxn>
                <a:cxn ang="0">
                  <a:pos x="T2" y="T3"/>
                </a:cxn>
                <a:cxn ang="0">
                  <a:pos x="T4" y="T5"/>
                </a:cxn>
                <a:cxn ang="0">
                  <a:pos x="T6" y="T7"/>
                </a:cxn>
              </a:cxnLst>
              <a:rect l="0" t="0" r="r" b="b"/>
              <a:pathLst>
                <a:path w="371" h="370">
                  <a:moveTo>
                    <a:pt x="185" y="0"/>
                  </a:moveTo>
                  <a:lnTo>
                    <a:pt x="0" y="370"/>
                  </a:lnTo>
                  <a:lnTo>
                    <a:pt x="371" y="370"/>
                  </a:lnTo>
                  <a:lnTo>
                    <a:pt x="185" y="0"/>
                  </a:lnTo>
                  <a:close/>
                </a:path>
              </a:pathLst>
            </a:custGeom>
            <a:solidFill>
              <a:srgbClr val="FFFFFF"/>
            </a:solidFill>
            <a:ln w="8001">
              <a:solidFill>
                <a:srgbClr val="000000"/>
              </a:solidFill>
              <a:prstDash val="solid"/>
              <a:round/>
              <a:headEnd/>
              <a:tailEnd/>
            </a:ln>
          </p:spPr>
          <p:txBody>
            <a:bodyPr/>
            <a:lstStyle/>
            <a:p>
              <a:endParaRPr lang="de-DE"/>
            </a:p>
          </p:txBody>
        </p:sp>
        <p:sp>
          <p:nvSpPr>
            <p:cNvPr id="179312" name="Freeform 1136"/>
            <p:cNvSpPr>
              <a:spLocks/>
            </p:cNvSpPr>
            <p:nvPr/>
          </p:nvSpPr>
          <p:spPr bwMode="auto">
            <a:xfrm>
              <a:off x="1331" y="1808"/>
              <a:ext cx="185" cy="185"/>
            </a:xfrm>
            <a:custGeom>
              <a:avLst/>
              <a:gdLst>
                <a:gd name="T0" fmla="*/ 185 w 370"/>
                <a:gd name="T1" fmla="*/ 0 h 370"/>
                <a:gd name="T2" fmla="*/ 0 w 370"/>
                <a:gd name="T3" fmla="*/ 370 h 370"/>
                <a:gd name="T4" fmla="*/ 370 w 370"/>
                <a:gd name="T5" fmla="*/ 370 h 370"/>
                <a:gd name="T6" fmla="*/ 185 w 370"/>
                <a:gd name="T7" fmla="*/ 0 h 370"/>
              </a:gdLst>
              <a:ahLst/>
              <a:cxnLst>
                <a:cxn ang="0">
                  <a:pos x="T0" y="T1"/>
                </a:cxn>
                <a:cxn ang="0">
                  <a:pos x="T2" y="T3"/>
                </a:cxn>
                <a:cxn ang="0">
                  <a:pos x="T4" y="T5"/>
                </a:cxn>
                <a:cxn ang="0">
                  <a:pos x="T6" y="T7"/>
                </a:cxn>
              </a:cxnLst>
              <a:rect l="0" t="0" r="r" b="b"/>
              <a:pathLst>
                <a:path w="370" h="370">
                  <a:moveTo>
                    <a:pt x="185" y="0"/>
                  </a:moveTo>
                  <a:lnTo>
                    <a:pt x="0" y="370"/>
                  </a:lnTo>
                  <a:lnTo>
                    <a:pt x="370" y="370"/>
                  </a:lnTo>
                  <a:lnTo>
                    <a:pt x="185" y="0"/>
                  </a:lnTo>
                  <a:close/>
                </a:path>
              </a:pathLst>
            </a:custGeom>
            <a:solidFill>
              <a:srgbClr val="FF99CC"/>
            </a:solidFill>
            <a:ln w="8001">
              <a:solidFill>
                <a:srgbClr val="000000"/>
              </a:solidFill>
              <a:prstDash val="solid"/>
              <a:round/>
              <a:headEnd/>
              <a:tailEnd/>
            </a:ln>
          </p:spPr>
          <p:txBody>
            <a:bodyPr/>
            <a:lstStyle/>
            <a:p>
              <a:endParaRPr lang="de-DE"/>
            </a:p>
          </p:txBody>
        </p:sp>
        <p:sp>
          <p:nvSpPr>
            <p:cNvPr id="179313" name="Freeform 1137"/>
            <p:cNvSpPr>
              <a:spLocks/>
            </p:cNvSpPr>
            <p:nvPr/>
          </p:nvSpPr>
          <p:spPr bwMode="auto">
            <a:xfrm>
              <a:off x="1980" y="1808"/>
              <a:ext cx="185" cy="185"/>
            </a:xfrm>
            <a:custGeom>
              <a:avLst/>
              <a:gdLst>
                <a:gd name="T0" fmla="*/ 196 w 371"/>
                <a:gd name="T1" fmla="*/ 0 h 370"/>
                <a:gd name="T2" fmla="*/ 0 w 371"/>
                <a:gd name="T3" fmla="*/ 370 h 370"/>
                <a:gd name="T4" fmla="*/ 371 w 371"/>
                <a:gd name="T5" fmla="*/ 370 h 370"/>
                <a:gd name="T6" fmla="*/ 196 w 371"/>
                <a:gd name="T7" fmla="*/ 0 h 370"/>
              </a:gdLst>
              <a:ahLst/>
              <a:cxnLst>
                <a:cxn ang="0">
                  <a:pos x="T0" y="T1"/>
                </a:cxn>
                <a:cxn ang="0">
                  <a:pos x="T2" y="T3"/>
                </a:cxn>
                <a:cxn ang="0">
                  <a:pos x="T4" y="T5"/>
                </a:cxn>
                <a:cxn ang="0">
                  <a:pos x="T6" y="T7"/>
                </a:cxn>
              </a:cxnLst>
              <a:rect l="0" t="0" r="r" b="b"/>
              <a:pathLst>
                <a:path w="371" h="370">
                  <a:moveTo>
                    <a:pt x="196" y="0"/>
                  </a:moveTo>
                  <a:lnTo>
                    <a:pt x="0" y="370"/>
                  </a:lnTo>
                  <a:lnTo>
                    <a:pt x="371" y="370"/>
                  </a:lnTo>
                  <a:lnTo>
                    <a:pt x="196" y="0"/>
                  </a:lnTo>
                  <a:close/>
                </a:path>
              </a:pathLst>
            </a:custGeom>
            <a:solidFill>
              <a:srgbClr val="969696"/>
            </a:solidFill>
            <a:ln w="7938">
              <a:solidFill>
                <a:srgbClr val="000000"/>
              </a:solidFill>
              <a:prstDash val="solid"/>
              <a:round/>
              <a:headEnd/>
              <a:tailEnd/>
            </a:ln>
          </p:spPr>
          <p:txBody>
            <a:bodyPr/>
            <a:lstStyle/>
            <a:p>
              <a:endParaRPr lang="de-DE"/>
            </a:p>
          </p:txBody>
        </p:sp>
        <p:sp>
          <p:nvSpPr>
            <p:cNvPr id="179314" name="Line 1138"/>
            <p:cNvSpPr>
              <a:spLocks noChangeShapeType="1"/>
            </p:cNvSpPr>
            <p:nvPr/>
          </p:nvSpPr>
          <p:spPr bwMode="auto">
            <a:xfrm>
              <a:off x="1053"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5" name="Line 1139"/>
            <p:cNvSpPr>
              <a:spLocks noChangeShapeType="1"/>
            </p:cNvSpPr>
            <p:nvPr/>
          </p:nvSpPr>
          <p:spPr bwMode="auto">
            <a:xfrm>
              <a:off x="1748"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6" name="Line 1140"/>
            <p:cNvSpPr>
              <a:spLocks noChangeShapeType="1"/>
            </p:cNvSpPr>
            <p:nvPr/>
          </p:nvSpPr>
          <p:spPr bwMode="auto">
            <a:xfrm>
              <a:off x="2072"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7" name="Line 1141"/>
            <p:cNvSpPr>
              <a:spLocks noChangeShapeType="1"/>
            </p:cNvSpPr>
            <p:nvPr/>
          </p:nvSpPr>
          <p:spPr bwMode="auto">
            <a:xfrm>
              <a:off x="1423" y="1993"/>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8" name="Line 1142"/>
            <p:cNvSpPr>
              <a:spLocks noChangeShapeType="1"/>
            </p:cNvSpPr>
            <p:nvPr/>
          </p:nvSpPr>
          <p:spPr bwMode="auto">
            <a:xfrm>
              <a:off x="1053" y="2132"/>
              <a:ext cx="101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19" name="Freeform 1143"/>
            <p:cNvSpPr>
              <a:spLocks/>
            </p:cNvSpPr>
            <p:nvPr/>
          </p:nvSpPr>
          <p:spPr bwMode="auto">
            <a:xfrm>
              <a:off x="2397" y="2317"/>
              <a:ext cx="185" cy="185"/>
            </a:xfrm>
            <a:custGeom>
              <a:avLst/>
              <a:gdLst>
                <a:gd name="T0" fmla="*/ 186 w 371"/>
                <a:gd name="T1" fmla="*/ 0 h 371"/>
                <a:gd name="T2" fmla="*/ 0 w 371"/>
                <a:gd name="T3" fmla="*/ 371 h 371"/>
                <a:gd name="T4" fmla="*/ 371 w 371"/>
                <a:gd name="T5" fmla="*/ 371 h 371"/>
                <a:gd name="T6" fmla="*/ 186 w 371"/>
                <a:gd name="T7" fmla="*/ 0 h 371"/>
              </a:gdLst>
              <a:ahLst/>
              <a:cxnLst>
                <a:cxn ang="0">
                  <a:pos x="T0" y="T1"/>
                </a:cxn>
                <a:cxn ang="0">
                  <a:pos x="T2" y="T3"/>
                </a:cxn>
                <a:cxn ang="0">
                  <a:pos x="T4" y="T5"/>
                </a:cxn>
                <a:cxn ang="0">
                  <a:pos x="T6" y="T7"/>
                </a:cxn>
              </a:cxnLst>
              <a:rect l="0" t="0" r="r" b="b"/>
              <a:pathLst>
                <a:path w="371" h="371">
                  <a:moveTo>
                    <a:pt x="186" y="0"/>
                  </a:moveTo>
                  <a:lnTo>
                    <a:pt x="0" y="371"/>
                  </a:lnTo>
                  <a:lnTo>
                    <a:pt x="371" y="371"/>
                  </a:lnTo>
                  <a:lnTo>
                    <a:pt x="186" y="0"/>
                  </a:lnTo>
                  <a:close/>
                </a:path>
              </a:pathLst>
            </a:custGeom>
            <a:solidFill>
              <a:srgbClr val="0000FF"/>
            </a:solidFill>
            <a:ln w="7938">
              <a:solidFill>
                <a:srgbClr val="000000"/>
              </a:solidFill>
              <a:prstDash val="solid"/>
              <a:round/>
              <a:headEnd/>
              <a:tailEnd/>
            </a:ln>
          </p:spPr>
          <p:txBody>
            <a:bodyPr/>
            <a:lstStyle/>
            <a:p>
              <a:endParaRPr lang="de-DE"/>
            </a:p>
          </p:txBody>
        </p:sp>
        <p:sp>
          <p:nvSpPr>
            <p:cNvPr id="179320" name="Freeform 1144"/>
            <p:cNvSpPr>
              <a:spLocks/>
            </p:cNvSpPr>
            <p:nvPr/>
          </p:nvSpPr>
          <p:spPr bwMode="auto">
            <a:xfrm>
              <a:off x="2072" y="2317"/>
              <a:ext cx="186" cy="185"/>
            </a:xfrm>
            <a:custGeom>
              <a:avLst/>
              <a:gdLst>
                <a:gd name="T0" fmla="*/ 185 w 370"/>
                <a:gd name="T1" fmla="*/ 0 h 371"/>
                <a:gd name="T2" fmla="*/ 0 w 370"/>
                <a:gd name="T3" fmla="*/ 371 h 371"/>
                <a:gd name="T4" fmla="*/ 370 w 370"/>
                <a:gd name="T5" fmla="*/ 371 h 371"/>
                <a:gd name="T6" fmla="*/ 185 w 370"/>
                <a:gd name="T7" fmla="*/ 0 h 371"/>
              </a:gdLst>
              <a:ahLst/>
              <a:cxnLst>
                <a:cxn ang="0">
                  <a:pos x="T0" y="T1"/>
                </a:cxn>
                <a:cxn ang="0">
                  <a:pos x="T2" y="T3"/>
                </a:cxn>
                <a:cxn ang="0">
                  <a:pos x="T4" y="T5"/>
                </a:cxn>
                <a:cxn ang="0">
                  <a:pos x="T6" y="T7"/>
                </a:cxn>
              </a:cxnLst>
              <a:rect l="0" t="0" r="r" b="b"/>
              <a:pathLst>
                <a:path w="370" h="371">
                  <a:moveTo>
                    <a:pt x="185" y="0"/>
                  </a:moveTo>
                  <a:lnTo>
                    <a:pt x="0" y="371"/>
                  </a:lnTo>
                  <a:lnTo>
                    <a:pt x="370" y="371"/>
                  </a:lnTo>
                  <a:lnTo>
                    <a:pt x="185" y="0"/>
                  </a:lnTo>
                  <a:close/>
                </a:path>
              </a:pathLst>
            </a:custGeom>
            <a:solidFill>
              <a:srgbClr val="0000FF"/>
            </a:solidFill>
            <a:ln w="7938">
              <a:solidFill>
                <a:srgbClr val="000000"/>
              </a:solidFill>
              <a:prstDash val="solid"/>
              <a:round/>
              <a:headEnd/>
              <a:tailEnd/>
            </a:ln>
          </p:spPr>
          <p:txBody>
            <a:bodyPr/>
            <a:lstStyle/>
            <a:p>
              <a:endParaRPr lang="de-DE"/>
            </a:p>
          </p:txBody>
        </p:sp>
        <p:sp>
          <p:nvSpPr>
            <p:cNvPr id="179321" name="Oval 1145"/>
            <p:cNvSpPr>
              <a:spLocks noChangeArrowheads="1"/>
            </p:cNvSpPr>
            <p:nvPr/>
          </p:nvSpPr>
          <p:spPr bwMode="auto">
            <a:xfrm>
              <a:off x="1192" y="2317"/>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22" name="Oval 1146"/>
            <p:cNvSpPr>
              <a:spLocks noChangeArrowheads="1"/>
            </p:cNvSpPr>
            <p:nvPr/>
          </p:nvSpPr>
          <p:spPr bwMode="auto">
            <a:xfrm>
              <a:off x="1609" y="2317"/>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23" name="Line 1147"/>
            <p:cNvSpPr>
              <a:spLocks noChangeShapeType="1"/>
            </p:cNvSpPr>
            <p:nvPr/>
          </p:nvSpPr>
          <p:spPr bwMode="auto">
            <a:xfrm>
              <a:off x="1702" y="2132"/>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4" name="Line 1148"/>
            <p:cNvSpPr>
              <a:spLocks noChangeShapeType="1"/>
            </p:cNvSpPr>
            <p:nvPr/>
          </p:nvSpPr>
          <p:spPr bwMode="auto">
            <a:xfrm>
              <a:off x="2072" y="2132"/>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5" name="Line 1149"/>
            <p:cNvSpPr>
              <a:spLocks noChangeShapeType="1"/>
            </p:cNvSpPr>
            <p:nvPr/>
          </p:nvSpPr>
          <p:spPr bwMode="auto">
            <a:xfrm>
              <a:off x="1284" y="2132"/>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6" name="Line 1150"/>
            <p:cNvSpPr>
              <a:spLocks noChangeShapeType="1"/>
            </p:cNvSpPr>
            <p:nvPr/>
          </p:nvSpPr>
          <p:spPr bwMode="auto">
            <a:xfrm>
              <a:off x="2072" y="2271"/>
              <a:ext cx="41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7" name="Line 1151"/>
            <p:cNvSpPr>
              <a:spLocks noChangeShapeType="1"/>
            </p:cNvSpPr>
            <p:nvPr/>
          </p:nvSpPr>
          <p:spPr bwMode="auto">
            <a:xfrm>
              <a:off x="2165" y="2271"/>
              <a:ext cx="1" cy="4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8" name="Line 1152"/>
            <p:cNvSpPr>
              <a:spLocks noChangeShapeType="1"/>
            </p:cNvSpPr>
            <p:nvPr/>
          </p:nvSpPr>
          <p:spPr bwMode="auto">
            <a:xfrm>
              <a:off x="2489" y="2271"/>
              <a:ext cx="1" cy="4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29" name="Freeform 1153"/>
            <p:cNvSpPr>
              <a:spLocks/>
            </p:cNvSpPr>
            <p:nvPr/>
          </p:nvSpPr>
          <p:spPr bwMode="auto">
            <a:xfrm>
              <a:off x="1006" y="2317"/>
              <a:ext cx="186" cy="185"/>
            </a:xfrm>
            <a:custGeom>
              <a:avLst/>
              <a:gdLst>
                <a:gd name="T0" fmla="*/ 185 w 370"/>
                <a:gd name="T1" fmla="*/ 0 h 371"/>
                <a:gd name="T2" fmla="*/ 0 w 370"/>
                <a:gd name="T3" fmla="*/ 371 h 371"/>
                <a:gd name="T4" fmla="*/ 370 w 370"/>
                <a:gd name="T5" fmla="*/ 371 h 371"/>
                <a:gd name="T6" fmla="*/ 185 w 370"/>
                <a:gd name="T7" fmla="*/ 0 h 371"/>
              </a:gdLst>
              <a:ahLst/>
              <a:cxnLst>
                <a:cxn ang="0">
                  <a:pos x="T0" y="T1"/>
                </a:cxn>
                <a:cxn ang="0">
                  <a:pos x="T2" y="T3"/>
                </a:cxn>
                <a:cxn ang="0">
                  <a:pos x="T4" y="T5"/>
                </a:cxn>
                <a:cxn ang="0">
                  <a:pos x="T6" y="T7"/>
                </a:cxn>
              </a:cxnLst>
              <a:rect l="0" t="0" r="r" b="b"/>
              <a:pathLst>
                <a:path w="370" h="371">
                  <a:moveTo>
                    <a:pt x="185" y="0"/>
                  </a:moveTo>
                  <a:lnTo>
                    <a:pt x="0" y="371"/>
                  </a:lnTo>
                  <a:lnTo>
                    <a:pt x="370" y="371"/>
                  </a:lnTo>
                  <a:lnTo>
                    <a:pt x="185" y="0"/>
                  </a:lnTo>
                  <a:close/>
                </a:path>
              </a:pathLst>
            </a:custGeom>
            <a:solidFill>
              <a:srgbClr val="0000FF"/>
            </a:solidFill>
            <a:ln w="7938">
              <a:solidFill>
                <a:srgbClr val="000000"/>
              </a:solidFill>
              <a:prstDash val="solid"/>
              <a:round/>
              <a:headEnd/>
              <a:tailEnd/>
            </a:ln>
          </p:spPr>
          <p:txBody>
            <a:bodyPr/>
            <a:lstStyle/>
            <a:p>
              <a:endParaRPr lang="de-DE"/>
            </a:p>
          </p:txBody>
        </p:sp>
        <p:sp>
          <p:nvSpPr>
            <p:cNvPr id="179330" name="Freeform 1154"/>
            <p:cNvSpPr>
              <a:spLocks/>
            </p:cNvSpPr>
            <p:nvPr/>
          </p:nvSpPr>
          <p:spPr bwMode="auto">
            <a:xfrm>
              <a:off x="775" y="2317"/>
              <a:ext cx="185" cy="185"/>
            </a:xfrm>
            <a:custGeom>
              <a:avLst/>
              <a:gdLst>
                <a:gd name="T0" fmla="*/ 186 w 371"/>
                <a:gd name="T1" fmla="*/ 0 h 371"/>
                <a:gd name="T2" fmla="*/ 0 w 371"/>
                <a:gd name="T3" fmla="*/ 371 h 371"/>
                <a:gd name="T4" fmla="*/ 371 w 371"/>
                <a:gd name="T5" fmla="*/ 371 h 371"/>
                <a:gd name="T6" fmla="*/ 186 w 371"/>
                <a:gd name="T7" fmla="*/ 0 h 371"/>
              </a:gdLst>
              <a:ahLst/>
              <a:cxnLst>
                <a:cxn ang="0">
                  <a:pos x="T0" y="T1"/>
                </a:cxn>
                <a:cxn ang="0">
                  <a:pos x="T2" y="T3"/>
                </a:cxn>
                <a:cxn ang="0">
                  <a:pos x="T4" y="T5"/>
                </a:cxn>
                <a:cxn ang="0">
                  <a:pos x="T6" y="T7"/>
                </a:cxn>
              </a:cxnLst>
              <a:rect l="0" t="0" r="r" b="b"/>
              <a:pathLst>
                <a:path w="371" h="371">
                  <a:moveTo>
                    <a:pt x="186" y="0"/>
                  </a:moveTo>
                  <a:lnTo>
                    <a:pt x="0" y="371"/>
                  </a:lnTo>
                  <a:lnTo>
                    <a:pt x="371" y="371"/>
                  </a:lnTo>
                  <a:lnTo>
                    <a:pt x="186" y="0"/>
                  </a:lnTo>
                  <a:close/>
                </a:path>
              </a:pathLst>
            </a:custGeom>
            <a:solidFill>
              <a:srgbClr val="0000FF"/>
            </a:solidFill>
            <a:ln w="7938">
              <a:solidFill>
                <a:srgbClr val="000000"/>
              </a:solidFill>
              <a:prstDash val="solid"/>
              <a:round/>
              <a:headEnd/>
              <a:tailEnd/>
            </a:ln>
          </p:spPr>
          <p:txBody>
            <a:bodyPr/>
            <a:lstStyle/>
            <a:p>
              <a:endParaRPr lang="de-DE"/>
            </a:p>
          </p:txBody>
        </p:sp>
        <p:sp>
          <p:nvSpPr>
            <p:cNvPr id="179331" name="Freeform 1155"/>
            <p:cNvSpPr>
              <a:spLocks/>
            </p:cNvSpPr>
            <p:nvPr/>
          </p:nvSpPr>
          <p:spPr bwMode="auto">
            <a:xfrm>
              <a:off x="1377" y="2317"/>
              <a:ext cx="185" cy="185"/>
            </a:xfrm>
            <a:custGeom>
              <a:avLst/>
              <a:gdLst>
                <a:gd name="T0" fmla="*/ 186 w 371"/>
                <a:gd name="T1" fmla="*/ 0 h 371"/>
                <a:gd name="T2" fmla="*/ 0 w 371"/>
                <a:gd name="T3" fmla="*/ 371 h 371"/>
                <a:gd name="T4" fmla="*/ 371 w 371"/>
                <a:gd name="T5" fmla="*/ 371 h 371"/>
                <a:gd name="T6" fmla="*/ 186 w 371"/>
                <a:gd name="T7" fmla="*/ 0 h 371"/>
              </a:gdLst>
              <a:ahLst/>
              <a:cxnLst>
                <a:cxn ang="0">
                  <a:pos x="T0" y="T1"/>
                </a:cxn>
                <a:cxn ang="0">
                  <a:pos x="T2" y="T3"/>
                </a:cxn>
                <a:cxn ang="0">
                  <a:pos x="T4" y="T5"/>
                </a:cxn>
                <a:cxn ang="0">
                  <a:pos x="T6" y="T7"/>
                </a:cxn>
              </a:cxnLst>
              <a:rect l="0" t="0" r="r" b="b"/>
              <a:pathLst>
                <a:path w="371" h="371">
                  <a:moveTo>
                    <a:pt x="186" y="0"/>
                  </a:moveTo>
                  <a:lnTo>
                    <a:pt x="0" y="371"/>
                  </a:lnTo>
                  <a:lnTo>
                    <a:pt x="371" y="371"/>
                  </a:lnTo>
                  <a:lnTo>
                    <a:pt x="186" y="0"/>
                  </a:lnTo>
                  <a:close/>
                </a:path>
              </a:pathLst>
            </a:custGeom>
            <a:solidFill>
              <a:srgbClr val="0000FF"/>
            </a:solidFill>
            <a:ln w="7938">
              <a:solidFill>
                <a:srgbClr val="000000"/>
              </a:solidFill>
              <a:prstDash val="solid"/>
              <a:round/>
              <a:headEnd/>
              <a:tailEnd/>
            </a:ln>
          </p:spPr>
          <p:txBody>
            <a:bodyPr/>
            <a:lstStyle/>
            <a:p>
              <a:endParaRPr lang="de-DE"/>
            </a:p>
          </p:txBody>
        </p:sp>
        <p:sp>
          <p:nvSpPr>
            <p:cNvPr id="179332" name="Line 1156"/>
            <p:cNvSpPr>
              <a:spLocks noChangeShapeType="1"/>
            </p:cNvSpPr>
            <p:nvPr/>
          </p:nvSpPr>
          <p:spPr bwMode="auto">
            <a:xfrm>
              <a:off x="867"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3" name="Line 1157"/>
            <p:cNvSpPr>
              <a:spLocks noChangeShapeType="1"/>
            </p:cNvSpPr>
            <p:nvPr/>
          </p:nvSpPr>
          <p:spPr bwMode="auto">
            <a:xfrm>
              <a:off x="1099"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4" name="Line 1158"/>
            <p:cNvSpPr>
              <a:spLocks noChangeShapeType="1"/>
            </p:cNvSpPr>
            <p:nvPr/>
          </p:nvSpPr>
          <p:spPr bwMode="auto">
            <a:xfrm>
              <a:off x="1284"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5" name="Line 1159"/>
            <p:cNvSpPr>
              <a:spLocks noChangeShapeType="1"/>
            </p:cNvSpPr>
            <p:nvPr/>
          </p:nvSpPr>
          <p:spPr bwMode="auto">
            <a:xfrm>
              <a:off x="1470"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6" name="Line 1160"/>
            <p:cNvSpPr>
              <a:spLocks noChangeShapeType="1"/>
            </p:cNvSpPr>
            <p:nvPr/>
          </p:nvSpPr>
          <p:spPr bwMode="auto">
            <a:xfrm>
              <a:off x="1980"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7" name="Line 1161"/>
            <p:cNvSpPr>
              <a:spLocks noChangeShapeType="1"/>
            </p:cNvSpPr>
            <p:nvPr/>
          </p:nvSpPr>
          <p:spPr bwMode="auto">
            <a:xfrm>
              <a:off x="2165"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8" name="Line 1162"/>
            <p:cNvSpPr>
              <a:spLocks noChangeShapeType="1"/>
            </p:cNvSpPr>
            <p:nvPr/>
          </p:nvSpPr>
          <p:spPr bwMode="auto">
            <a:xfrm>
              <a:off x="2489"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39" name="Line 1163"/>
            <p:cNvSpPr>
              <a:spLocks noChangeShapeType="1"/>
            </p:cNvSpPr>
            <p:nvPr/>
          </p:nvSpPr>
          <p:spPr bwMode="auto">
            <a:xfrm>
              <a:off x="867" y="2595"/>
              <a:ext cx="603"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40" name="Oval 1164"/>
            <p:cNvSpPr>
              <a:spLocks noChangeArrowheads="1"/>
            </p:cNvSpPr>
            <p:nvPr/>
          </p:nvSpPr>
          <p:spPr bwMode="auto">
            <a:xfrm>
              <a:off x="867" y="2734"/>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41" name="Freeform 1165"/>
            <p:cNvSpPr>
              <a:spLocks/>
            </p:cNvSpPr>
            <p:nvPr/>
          </p:nvSpPr>
          <p:spPr bwMode="auto">
            <a:xfrm>
              <a:off x="1099" y="2734"/>
              <a:ext cx="185" cy="185"/>
            </a:xfrm>
            <a:custGeom>
              <a:avLst/>
              <a:gdLst>
                <a:gd name="T0" fmla="*/ 185 w 371"/>
                <a:gd name="T1" fmla="*/ 0 h 370"/>
                <a:gd name="T2" fmla="*/ 0 w 371"/>
                <a:gd name="T3" fmla="*/ 370 h 370"/>
                <a:gd name="T4" fmla="*/ 371 w 371"/>
                <a:gd name="T5" fmla="*/ 370 h 370"/>
                <a:gd name="T6" fmla="*/ 185 w 371"/>
                <a:gd name="T7" fmla="*/ 0 h 370"/>
              </a:gdLst>
              <a:ahLst/>
              <a:cxnLst>
                <a:cxn ang="0">
                  <a:pos x="T0" y="T1"/>
                </a:cxn>
                <a:cxn ang="0">
                  <a:pos x="T2" y="T3"/>
                </a:cxn>
                <a:cxn ang="0">
                  <a:pos x="T4" y="T5"/>
                </a:cxn>
                <a:cxn ang="0">
                  <a:pos x="T6" y="T7"/>
                </a:cxn>
              </a:cxnLst>
              <a:rect l="0" t="0" r="r" b="b"/>
              <a:pathLst>
                <a:path w="371" h="370">
                  <a:moveTo>
                    <a:pt x="185" y="0"/>
                  </a:moveTo>
                  <a:lnTo>
                    <a:pt x="0" y="370"/>
                  </a:lnTo>
                  <a:lnTo>
                    <a:pt x="371" y="370"/>
                  </a:lnTo>
                  <a:lnTo>
                    <a:pt x="185" y="0"/>
                  </a:lnTo>
                  <a:close/>
                </a:path>
              </a:pathLst>
            </a:custGeom>
            <a:solidFill>
              <a:srgbClr val="FFCC99"/>
            </a:solidFill>
            <a:ln w="7938">
              <a:solidFill>
                <a:srgbClr val="000000"/>
              </a:solidFill>
              <a:prstDash val="solid"/>
              <a:round/>
              <a:headEnd/>
              <a:tailEnd/>
            </a:ln>
          </p:spPr>
          <p:txBody>
            <a:bodyPr/>
            <a:lstStyle/>
            <a:p>
              <a:endParaRPr lang="de-DE"/>
            </a:p>
          </p:txBody>
        </p:sp>
        <p:sp>
          <p:nvSpPr>
            <p:cNvPr id="179342" name="Freeform 1166"/>
            <p:cNvSpPr>
              <a:spLocks/>
            </p:cNvSpPr>
            <p:nvPr/>
          </p:nvSpPr>
          <p:spPr bwMode="auto">
            <a:xfrm>
              <a:off x="1377" y="2780"/>
              <a:ext cx="185" cy="139"/>
            </a:xfrm>
            <a:custGeom>
              <a:avLst/>
              <a:gdLst>
                <a:gd name="T0" fmla="*/ 47 w 371"/>
                <a:gd name="T1" fmla="*/ 0 h 278"/>
                <a:gd name="T2" fmla="*/ 37 w 371"/>
                <a:gd name="T3" fmla="*/ 2 h 278"/>
                <a:gd name="T4" fmla="*/ 28 w 371"/>
                <a:gd name="T5" fmla="*/ 4 h 278"/>
                <a:gd name="T6" fmla="*/ 20 w 371"/>
                <a:gd name="T7" fmla="*/ 8 h 278"/>
                <a:gd name="T8" fmla="*/ 14 w 371"/>
                <a:gd name="T9" fmla="*/ 14 h 278"/>
                <a:gd name="T10" fmla="*/ 8 w 371"/>
                <a:gd name="T11" fmla="*/ 21 h 278"/>
                <a:gd name="T12" fmla="*/ 3 w 371"/>
                <a:gd name="T13" fmla="*/ 28 h 278"/>
                <a:gd name="T14" fmla="*/ 2 w 371"/>
                <a:gd name="T15" fmla="*/ 38 h 278"/>
                <a:gd name="T16" fmla="*/ 0 w 371"/>
                <a:gd name="T17" fmla="*/ 47 h 278"/>
                <a:gd name="T18" fmla="*/ 0 w 371"/>
                <a:gd name="T19" fmla="*/ 232 h 278"/>
                <a:gd name="T20" fmla="*/ 2 w 371"/>
                <a:gd name="T21" fmla="*/ 241 h 278"/>
                <a:gd name="T22" fmla="*/ 3 w 371"/>
                <a:gd name="T23" fmla="*/ 251 h 278"/>
                <a:gd name="T24" fmla="*/ 8 w 371"/>
                <a:gd name="T25" fmla="*/ 258 h 278"/>
                <a:gd name="T26" fmla="*/ 14 w 371"/>
                <a:gd name="T27" fmla="*/ 264 h 278"/>
                <a:gd name="T28" fmla="*/ 20 w 371"/>
                <a:gd name="T29" fmla="*/ 271 h 278"/>
                <a:gd name="T30" fmla="*/ 28 w 371"/>
                <a:gd name="T31" fmla="*/ 275 h 278"/>
                <a:gd name="T32" fmla="*/ 37 w 371"/>
                <a:gd name="T33" fmla="*/ 277 h 278"/>
                <a:gd name="T34" fmla="*/ 47 w 371"/>
                <a:gd name="T35" fmla="*/ 278 h 278"/>
                <a:gd name="T36" fmla="*/ 325 w 371"/>
                <a:gd name="T37" fmla="*/ 278 h 278"/>
                <a:gd name="T38" fmla="*/ 334 w 371"/>
                <a:gd name="T39" fmla="*/ 277 h 278"/>
                <a:gd name="T40" fmla="*/ 343 w 371"/>
                <a:gd name="T41" fmla="*/ 275 h 278"/>
                <a:gd name="T42" fmla="*/ 351 w 371"/>
                <a:gd name="T43" fmla="*/ 271 h 278"/>
                <a:gd name="T44" fmla="*/ 357 w 371"/>
                <a:gd name="T45" fmla="*/ 264 h 278"/>
                <a:gd name="T46" fmla="*/ 363 w 371"/>
                <a:gd name="T47" fmla="*/ 258 h 278"/>
                <a:gd name="T48" fmla="*/ 368 w 371"/>
                <a:gd name="T49" fmla="*/ 251 h 278"/>
                <a:gd name="T50" fmla="*/ 369 w 371"/>
                <a:gd name="T51" fmla="*/ 241 h 278"/>
                <a:gd name="T52" fmla="*/ 371 w 371"/>
                <a:gd name="T53" fmla="*/ 232 h 278"/>
                <a:gd name="T54" fmla="*/ 371 w 371"/>
                <a:gd name="T55" fmla="*/ 47 h 278"/>
                <a:gd name="T56" fmla="*/ 369 w 371"/>
                <a:gd name="T57" fmla="*/ 38 h 278"/>
                <a:gd name="T58" fmla="*/ 368 w 371"/>
                <a:gd name="T59" fmla="*/ 28 h 278"/>
                <a:gd name="T60" fmla="*/ 363 w 371"/>
                <a:gd name="T61" fmla="*/ 21 h 278"/>
                <a:gd name="T62" fmla="*/ 357 w 371"/>
                <a:gd name="T63" fmla="*/ 14 h 278"/>
                <a:gd name="T64" fmla="*/ 351 w 371"/>
                <a:gd name="T65" fmla="*/ 8 h 278"/>
                <a:gd name="T66" fmla="*/ 343 w 371"/>
                <a:gd name="T67" fmla="*/ 4 h 278"/>
                <a:gd name="T68" fmla="*/ 334 w 371"/>
                <a:gd name="T69" fmla="*/ 2 h 278"/>
                <a:gd name="T70" fmla="*/ 325 w 371"/>
                <a:gd name="T71" fmla="*/ 0 h 278"/>
                <a:gd name="T72" fmla="*/ 47 w 371"/>
                <a:gd name="T73"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1" h="278">
                  <a:moveTo>
                    <a:pt x="47" y="0"/>
                  </a:moveTo>
                  <a:lnTo>
                    <a:pt x="37" y="2"/>
                  </a:lnTo>
                  <a:lnTo>
                    <a:pt x="28" y="4"/>
                  </a:lnTo>
                  <a:lnTo>
                    <a:pt x="20" y="8"/>
                  </a:lnTo>
                  <a:lnTo>
                    <a:pt x="14" y="14"/>
                  </a:lnTo>
                  <a:lnTo>
                    <a:pt x="8" y="21"/>
                  </a:lnTo>
                  <a:lnTo>
                    <a:pt x="3" y="28"/>
                  </a:lnTo>
                  <a:lnTo>
                    <a:pt x="2" y="38"/>
                  </a:lnTo>
                  <a:lnTo>
                    <a:pt x="0" y="47"/>
                  </a:lnTo>
                  <a:lnTo>
                    <a:pt x="0" y="232"/>
                  </a:lnTo>
                  <a:lnTo>
                    <a:pt x="2" y="241"/>
                  </a:lnTo>
                  <a:lnTo>
                    <a:pt x="3" y="251"/>
                  </a:lnTo>
                  <a:lnTo>
                    <a:pt x="8" y="258"/>
                  </a:lnTo>
                  <a:lnTo>
                    <a:pt x="14" y="264"/>
                  </a:lnTo>
                  <a:lnTo>
                    <a:pt x="20" y="271"/>
                  </a:lnTo>
                  <a:lnTo>
                    <a:pt x="28" y="275"/>
                  </a:lnTo>
                  <a:lnTo>
                    <a:pt x="37" y="277"/>
                  </a:lnTo>
                  <a:lnTo>
                    <a:pt x="47" y="278"/>
                  </a:lnTo>
                  <a:lnTo>
                    <a:pt x="325" y="278"/>
                  </a:lnTo>
                  <a:lnTo>
                    <a:pt x="334" y="277"/>
                  </a:lnTo>
                  <a:lnTo>
                    <a:pt x="343" y="275"/>
                  </a:lnTo>
                  <a:lnTo>
                    <a:pt x="351" y="271"/>
                  </a:lnTo>
                  <a:lnTo>
                    <a:pt x="357" y="264"/>
                  </a:lnTo>
                  <a:lnTo>
                    <a:pt x="363" y="258"/>
                  </a:lnTo>
                  <a:lnTo>
                    <a:pt x="368" y="251"/>
                  </a:lnTo>
                  <a:lnTo>
                    <a:pt x="369" y="241"/>
                  </a:lnTo>
                  <a:lnTo>
                    <a:pt x="371" y="232"/>
                  </a:lnTo>
                  <a:lnTo>
                    <a:pt x="371" y="47"/>
                  </a:lnTo>
                  <a:lnTo>
                    <a:pt x="369" y="38"/>
                  </a:lnTo>
                  <a:lnTo>
                    <a:pt x="368" y="28"/>
                  </a:lnTo>
                  <a:lnTo>
                    <a:pt x="363" y="21"/>
                  </a:lnTo>
                  <a:lnTo>
                    <a:pt x="357" y="14"/>
                  </a:lnTo>
                  <a:lnTo>
                    <a:pt x="351" y="8"/>
                  </a:lnTo>
                  <a:lnTo>
                    <a:pt x="343" y="4"/>
                  </a:lnTo>
                  <a:lnTo>
                    <a:pt x="334" y="2"/>
                  </a:lnTo>
                  <a:lnTo>
                    <a:pt x="325" y="0"/>
                  </a:lnTo>
                  <a:lnTo>
                    <a:pt x="47" y="0"/>
                  </a:lnTo>
                  <a:close/>
                </a:path>
              </a:pathLst>
            </a:custGeom>
            <a:solidFill>
              <a:srgbClr val="FFCC99"/>
            </a:solidFill>
            <a:ln w="7938">
              <a:solidFill>
                <a:srgbClr val="000000"/>
              </a:solidFill>
              <a:prstDash val="solid"/>
              <a:round/>
              <a:headEnd/>
              <a:tailEnd/>
            </a:ln>
          </p:spPr>
          <p:txBody>
            <a:bodyPr/>
            <a:lstStyle/>
            <a:p>
              <a:endParaRPr lang="de-DE"/>
            </a:p>
          </p:txBody>
        </p:sp>
        <p:sp>
          <p:nvSpPr>
            <p:cNvPr id="179343" name="Line 1167"/>
            <p:cNvSpPr>
              <a:spLocks noChangeShapeType="1"/>
            </p:cNvSpPr>
            <p:nvPr/>
          </p:nvSpPr>
          <p:spPr bwMode="auto">
            <a:xfrm>
              <a:off x="960" y="2595"/>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44" name="Line 1168"/>
            <p:cNvSpPr>
              <a:spLocks noChangeShapeType="1"/>
            </p:cNvSpPr>
            <p:nvPr/>
          </p:nvSpPr>
          <p:spPr bwMode="auto">
            <a:xfrm>
              <a:off x="1192" y="2595"/>
              <a:ext cx="1" cy="13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45" name="Line 1169"/>
            <p:cNvSpPr>
              <a:spLocks noChangeShapeType="1"/>
            </p:cNvSpPr>
            <p:nvPr/>
          </p:nvSpPr>
          <p:spPr bwMode="auto">
            <a:xfrm>
              <a:off x="1423" y="2595"/>
              <a:ext cx="1" cy="18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46" name="Oval 1170"/>
            <p:cNvSpPr>
              <a:spLocks noChangeArrowheads="1"/>
            </p:cNvSpPr>
            <p:nvPr/>
          </p:nvSpPr>
          <p:spPr bwMode="auto">
            <a:xfrm>
              <a:off x="1887" y="2317"/>
              <a:ext cx="186" cy="186"/>
            </a:xfrm>
            <a:prstGeom prst="ellipse">
              <a:avLst/>
            </a:prstGeom>
            <a:solidFill>
              <a:srgbClr val="0000FF"/>
            </a:solidFill>
            <a:ln w="7938">
              <a:solidFill>
                <a:srgbClr val="000000"/>
              </a:solidFill>
              <a:round/>
              <a:headEnd/>
              <a:tailEnd/>
            </a:ln>
          </p:spPr>
          <p:txBody>
            <a:bodyPr/>
            <a:lstStyle/>
            <a:p>
              <a:endParaRPr lang="de-DE"/>
            </a:p>
          </p:txBody>
        </p:sp>
        <p:sp>
          <p:nvSpPr>
            <p:cNvPr id="179347" name="Oval 1171"/>
            <p:cNvSpPr>
              <a:spLocks noChangeArrowheads="1"/>
            </p:cNvSpPr>
            <p:nvPr/>
          </p:nvSpPr>
          <p:spPr bwMode="auto">
            <a:xfrm>
              <a:off x="2582" y="2317"/>
              <a:ext cx="186" cy="186"/>
            </a:xfrm>
            <a:prstGeom prst="ellipse">
              <a:avLst/>
            </a:prstGeom>
            <a:solidFill>
              <a:srgbClr val="0000FF"/>
            </a:solidFill>
            <a:ln w="7938">
              <a:solidFill>
                <a:srgbClr val="000000"/>
              </a:solidFill>
              <a:round/>
              <a:headEnd/>
              <a:tailEnd/>
            </a:ln>
          </p:spPr>
          <p:txBody>
            <a:bodyPr/>
            <a:lstStyle/>
            <a:p>
              <a:endParaRPr lang="de-DE"/>
            </a:p>
          </p:txBody>
        </p:sp>
        <p:sp>
          <p:nvSpPr>
            <p:cNvPr id="179348" name="Line 1172"/>
            <p:cNvSpPr>
              <a:spLocks noChangeShapeType="1"/>
            </p:cNvSpPr>
            <p:nvPr/>
          </p:nvSpPr>
          <p:spPr bwMode="auto">
            <a:xfrm>
              <a:off x="1980" y="2595"/>
              <a:ext cx="69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49" name="Line 1173"/>
            <p:cNvSpPr>
              <a:spLocks noChangeShapeType="1"/>
            </p:cNvSpPr>
            <p:nvPr/>
          </p:nvSpPr>
          <p:spPr bwMode="auto">
            <a:xfrm>
              <a:off x="2675" y="2502"/>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50" name="Oval 1174"/>
            <p:cNvSpPr>
              <a:spLocks noChangeArrowheads="1"/>
            </p:cNvSpPr>
            <p:nvPr/>
          </p:nvSpPr>
          <p:spPr bwMode="auto">
            <a:xfrm>
              <a:off x="2072" y="2780"/>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51" name="Oval 1175"/>
            <p:cNvSpPr>
              <a:spLocks noChangeArrowheads="1"/>
            </p:cNvSpPr>
            <p:nvPr/>
          </p:nvSpPr>
          <p:spPr bwMode="auto">
            <a:xfrm>
              <a:off x="1702" y="2780"/>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52" name="Oval 1176"/>
            <p:cNvSpPr>
              <a:spLocks noChangeArrowheads="1"/>
            </p:cNvSpPr>
            <p:nvPr/>
          </p:nvSpPr>
          <p:spPr bwMode="auto">
            <a:xfrm>
              <a:off x="2675" y="2780"/>
              <a:ext cx="186" cy="186"/>
            </a:xfrm>
            <a:prstGeom prst="ellipse">
              <a:avLst/>
            </a:prstGeom>
            <a:solidFill>
              <a:srgbClr val="FFCC99"/>
            </a:solidFill>
            <a:ln w="7938">
              <a:solidFill>
                <a:srgbClr val="000000"/>
              </a:solidFill>
              <a:round/>
              <a:headEnd/>
              <a:tailEnd/>
            </a:ln>
          </p:spPr>
          <p:txBody>
            <a:bodyPr/>
            <a:lstStyle/>
            <a:p>
              <a:endParaRPr lang="de-DE"/>
            </a:p>
          </p:txBody>
        </p:sp>
        <p:sp>
          <p:nvSpPr>
            <p:cNvPr id="179353" name="Freeform 1177"/>
            <p:cNvSpPr>
              <a:spLocks/>
            </p:cNvSpPr>
            <p:nvPr/>
          </p:nvSpPr>
          <p:spPr bwMode="auto">
            <a:xfrm>
              <a:off x="2489" y="2780"/>
              <a:ext cx="186" cy="185"/>
            </a:xfrm>
            <a:custGeom>
              <a:avLst/>
              <a:gdLst>
                <a:gd name="T0" fmla="*/ 185 w 371"/>
                <a:gd name="T1" fmla="*/ 0 h 371"/>
                <a:gd name="T2" fmla="*/ 0 w 371"/>
                <a:gd name="T3" fmla="*/ 371 h 371"/>
                <a:gd name="T4" fmla="*/ 371 w 371"/>
                <a:gd name="T5" fmla="*/ 371 h 371"/>
                <a:gd name="T6" fmla="*/ 185 w 371"/>
                <a:gd name="T7" fmla="*/ 0 h 371"/>
              </a:gdLst>
              <a:ahLst/>
              <a:cxnLst>
                <a:cxn ang="0">
                  <a:pos x="T0" y="T1"/>
                </a:cxn>
                <a:cxn ang="0">
                  <a:pos x="T2" y="T3"/>
                </a:cxn>
                <a:cxn ang="0">
                  <a:pos x="T4" y="T5"/>
                </a:cxn>
                <a:cxn ang="0">
                  <a:pos x="T6" y="T7"/>
                </a:cxn>
              </a:cxnLst>
              <a:rect l="0" t="0" r="r" b="b"/>
              <a:pathLst>
                <a:path w="371" h="371">
                  <a:moveTo>
                    <a:pt x="185" y="0"/>
                  </a:moveTo>
                  <a:lnTo>
                    <a:pt x="0" y="371"/>
                  </a:lnTo>
                  <a:lnTo>
                    <a:pt x="371" y="371"/>
                  </a:lnTo>
                  <a:lnTo>
                    <a:pt x="185" y="0"/>
                  </a:lnTo>
                  <a:close/>
                </a:path>
              </a:pathLst>
            </a:custGeom>
            <a:solidFill>
              <a:srgbClr val="FFCC99"/>
            </a:solidFill>
            <a:ln w="7938">
              <a:solidFill>
                <a:srgbClr val="000000"/>
              </a:solidFill>
              <a:prstDash val="solid"/>
              <a:round/>
              <a:headEnd/>
              <a:tailEnd/>
            </a:ln>
          </p:spPr>
          <p:txBody>
            <a:bodyPr/>
            <a:lstStyle/>
            <a:p>
              <a:endParaRPr lang="de-DE"/>
            </a:p>
          </p:txBody>
        </p:sp>
        <p:sp>
          <p:nvSpPr>
            <p:cNvPr id="179354" name="Freeform 1178"/>
            <p:cNvSpPr>
              <a:spLocks/>
            </p:cNvSpPr>
            <p:nvPr/>
          </p:nvSpPr>
          <p:spPr bwMode="auto">
            <a:xfrm>
              <a:off x="1887" y="2780"/>
              <a:ext cx="185" cy="185"/>
            </a:xfrm>
            <a:custGeom>
              <a:avLst/>
              <a:gdLst>
                <a:gd name="T0" fmla="*/ 185 w 371"/>
                <a:gd name="T1" fmla="*/ 0 h 371"/>
                <a:gd name="T2" fmla="*/ 0 w 371"/>
                <a:gd name="T3" fmla="*/ 371 h 371"/>
                <a:gd name="T4" fmla="*/ 371 w 371"/>
                <a:gd name="T5" fmla="*/ 371 h 371"/>
                <a:gd name="T6" fmla="*/ 185 w 371"/>
                <a:gd name="T7" fmla="*/ 0 h 371"/>
              </a:gdLst>
              <a:ahLst/>
              <a:cxnLst>
                <a:cxn ang="0">
                  <a:pos x="T0" y="T1"/>
                </a:cxn>
                <a:cxn ang="0">
                  <a:pos x="T2" y="T3"/>
                </a:cxn>
                <a:cxn ang="0">
                  <a:pos x="T4" y="T5"/>
                </a:cxn>
                <a:cxn ang="0">
                  <a:pos x="T6" y="T7"/>
                </a:cxn>
              </a:cxnLst>
              <a:rect l="0" t="0" r="r" b="b"/>
              <a:pathLst>
                <a:path w="371" h="371">
                  <a:moveTo>
                    <a:pt x="185" y="0"/>
                  </a:moveTo>
                  <a:lnTo>
                    <a:pt x="0" y="371"/>
                  </a:lnTo>
                  <a:lnTo>
                    <a:pt x="371" y="371"/>
                  </a:lnTo>
                  <a:lnTo>
                    <a:pt x="185" y="0"/>
                  </a:lnTo>
                  <a:close/>
                </a:path>
              </a:pathLst>
            </a:custGeom>
            <a:solidFill>
              <a:srgbClr val="FFCC99"/>
            </a:solidFill>
            <a:ln w="7938">
              <a:solidFill>
                <a:srgbClr val="000000"/>
              </a:solidFill>
              <a:prstDash val="solid"/>
              <a:round/>
              <a:headEnd/>
              <a:tailEnd/>
            </a:ln>
          </p:spPr>
          <p:txBody>
            <a:bodyPr/>
            <a:lstStyle/>
            <a:p>
              <a:endParaRPr lang="de-DE"/>
            </a:p>
          </p:txBody>
        </p:sp>
        <p:sp>
          <p:nvSpPr>
            <p:cNvPr id="179355" name="Line 1179"/>
            <p:cNvSpPr>
              <a:spLocks noChangeShapeType="1"/>
            </p:cNvSpPr>
            <p:nvPr/>
          </p:nvSpPr>
          <p:spPr bwMode="auto">
            <a:xfrm>
              <a:off x="2072" y="2595"/>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56" name="Line 1180"/>
            <p:cNvSpPr>
              <a:spLocks noChangeShapeType="1"/>
            </p:cNvSpPr>
            <p:nvPr/>
          </p:nvSpPr>
          <p:spPr bwMode="auto">
            <a:xfrm>
              <a:off x="1794" y="2688"/>
              <a:ext cx="37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57" name="Line 1181"/>
            <p:cNvSpPr>
              <a:spLocks noChangeShapeType="1"/>
            </p:cNvSpPr>
            <p:nvPr/>
          </p:nvSpPr>
          <p:spPr bwMode="auto">
            <a:xfrm>
              <a:off x="1794"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58" name="Line 1182"/>
            <p:cNvSpPr>
              <a:spLocks noChangeShapeType="1"/>
            </p:cNvSpPr>
            <p:nvPr/>
          </p:nvSpPr>
          <p:spPr bwMode="auto">
            <a:xfrm>
              <a:off x="1980"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59" name="Line 1183"/>
            <p:cNvSpPr>
              <a:spLocks noChangeShapeType="1"/>
            </p:cNvSpPr>
            <p:nvPr/>
          </p:nvSpPr>
          <p:spPr bwMode="auto">
            <a:xfrm>
              <a:off x="2165"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60" name="Line 1184"/>
            <p:cNvSpPr>
              <a:spLocks noChangeShapeType="1"/>
            </p:cNvSpPr>
            <p:nvPr/>
          </p:nvSpPr>
          <p:spPr bwMode="auto">
            <a:xfrm>
              <a:off x="2628" y="2595"/>
              <a:ext cx="1" cy="9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61" name="Line 1185"/>
            <p:cNvSpPr>
              <a:spLocks noChangeShapeType="1"/>
            </p:cNvSpPr>
            <p:nvPr/>
          </p:nvSpPr>
          <p:spPr bwMode="auto">
            <a:xfrm>
              <a:off x="2582" y="2688"/>
              <a:ext cx="18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62" name="Line 1186"/>
            <p:cNvSpPr>
              <a:spLocks noChangeShapeType="1"/>
            </p:cNvSpPr>
            <p:nvPr/>
          </p:nvSpPr>
          <p:spPr bwMode="auto">
            <a:xfrm>
              <a:off x="2767"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63" name="Line 1187"/>
            <p:cNvSpPr>
              <a:spLocks noChangeShapeType="1"/>
            </p:cNvSpPr>
            <p:nvPr/>
          </p:nvSpPr>
          <p:spPr bwMode="auto">
            <a:xfrm>
              <a:off x="2582" y="2688"/>
              <a:ext cx="1" cy="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64" name="Rectangle 1188"/>
            <p:cNvSpPr>
              <a:spLocks noChangeArrowheads="1"/>
            </p:cNvSpPr>
            <p:nvPr/>
          </p:nvSpPr>
          <p:spPr bwMode="auto">
            <a:xfrm>
              <a:off x="3456" y="3614"/>
              <a:ext cx="881" cy="417"/>
            </a:xfrm>
            <a:prstGeom prst="rect">
              <a:avLst/>
            </a:prstGeom>
            <a:solidFill>
              <a:srgbClr val="FFFFFF"/>
            </a:solidFill>
            <a:ln w="8001">
              <a:solidFill>
                <a:srgbClr val="000000"/>
              </a:solidFill>
              <a:miter lim="800000"/>
              <a:headEnd/>
              <a:tailEnd/>
            </a:ln>
          </p:spPr>
          <p:txBody>
            <a:bodyPr/>
            <a:lstStyle/>
            <a:p>
              <a:pPr algn="ctr">
                <a:lnSpc>
                  <a:spcPct val="80000"/>
                </a:lnSpc>
              </a:pPr>
              <a:r>
                <a:rPr kumimoji="0" lang="de-DE" sz="1600">
                  <a:solidFill>
                    <a:schemeClr val="tx1"/>
                  </a:solidFill>
                </a:rPr>
                <a:t>Puerto Rico born</a:t>
              </a:r>
            </a:p>
            <a:p>
              <a:pPr algn="ctr">
                <a:lnSpc>
                  <a:spcPct val="80000"/>
                </a:lnSpc>
              </a:pPr>
              <a:r>
                <a:rPr kumimoji="0" lang="de-DE" sz="1600">
                  <a:solidFill>
                    <a:schemeClr val="tx1"/>
                  </a:solidFill>
                </a:rPr>
                <a:t>Migrant</a:t>
              </a:r>
              <a:endParaRPr kumimoji="0" lang="de-DE">
                <a:solidFill>
                  <a:schemeClr val="tx1"/>
                </a:solidFill>
              </a:endParaRPr>
            </a:p>
          </p:txBody>
        </p:sp>
        <p:sp>
          <p:nvSpPr>
            <p:cNvPr id="179365" name="Rectangle 1189"/>
            <p:cNvSpPr>
              <a:spLocks noChangeArrowheads="1"/>
            </p:cNvSpPr>
            <p:nvPr/>
          </p:nvSpPr>
          <p:spPr bwMode="auto">
            <a:xfrm>
              <a:off x="4242" y="3732"/>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66" name="Rectangle 1190"/>
            <p:cNvSpPr>
              <a:spLocks noChangeArrowheads="1"/>
            </p:cNvSpPr>
            <p:nvPr/>
          </p:nvSpPr>
          <p:spPr bwMode="auto">
            <a:xfrm>
              <a:off x="4139" y="3847"/>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67" name="Rectangle 1191"/>
            <p:cNvSpPr>
              <a:spLocks noChangeArrowheads="1"/>
            </p:cNvSpPr>
            <p:nvPr/>
          </p:nvSpPr>
          <p:spPr bwMode="auto">
            <a:xfrm>
              <a:off x="1933" y="1345"/>
              <a:ext cx="511" cy="186"/>
            </a:xfrm>
            <a:prstGeom prst="rect">
              <a:avLst/>
            </a:prstGeom>
            <a:solidFill>
              <a:srgbClr val="FFFFCC"/>
            </a:solidFill>
            <a:ln w="8001">
              <a:solidFill>
                <a:srgbClr val="000000"/>
              </a:solidFill>
              <a:miter lim="800000"/>
              <a:headEnd/>
              <a:tailEnd/>
            </a:ln>
          </p:spPr>
          <p:txBody>
            <a:bodyPr/>
            <a:lstStyle/>
            <a:p>
              <a:endParaRPr lang="de-DE"/>
            </a:p>
          </p:txBody>
        </p:sp>
        <p:sp>
          <p:nvSpPr>
            <p:cNvPr id="179368" name="Rectangle 1192"/>
            <p:cNvSpPr>
              <a:spLocks noChangeArrowheads="1"/>
            </p:cNvSpPr>
            <p:nvPr/>
          </p:nvSpPr>
          <p:spPr bwMode="auto">
            <a:xfrm>
              <a:off x="1982" y="1372"/>
              <a:ext cx="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Antonio</a:t>
              </a:r>
              <a:endParaRPr kumimoji="0" lang="de-DE">
                <a:solidFill>
                  <a:schemeClr val="tx1"/>
                </a:solidFill>
              </a:endParaRPr>
            </a:p>
          </p:txBody>
        </p:sp>
        <p:sp>
          <p:nvSpPr>
            <p:cNvPr id="179369" name="Rectangle 1193"/>
            <p:cNvSpPr>
              <a:spLocks noChangeArrowheads="1"/>
            </p:cNvSpPr>
            <p:nvPr/>
          </p:nvSpPr>
          <p:spPr bwMode="auto">
            <a:xfrm>
              <a:off x="2362" y="1372"/>
              <a:ext cx="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grpSp>
          <p:nvGrpSpPr>
            <p:cNvPr id="179370" name="Group 1194"/>
            <p:cNvGrpSpPr>
              <a:grpSpLocks/>
            </p:cNvGrpSpPr>
            <p:nvPr/>
          </p:nvGrpSpPr>
          <p:grpSpPr bwMode="auto">
            <a:xfrm>
              <a:off x="1749" y="1530"/>
              <a:ext cx="231" cy="370"/>
              <a:chOff x="1749" y="1530"/>
              <a:chExt cx="231" cy="370"/>
            </a:xfrm>
          </p:grpSpPr>
          <p:sp>
            <p:nvSpPr>
              <p:cNvPr id="179371" name="Line 1195"/>
              <p:cNvSpPr>
                <a:spLocks noChangeShapeType="1"/>
              </p:cNvSpPr>
              <p:nvPr/>
            </p:nvSpPr>
            <p:spPr bwMode="auto">
              <a:xfrm flipH="1">
                <a:off x="1773" y="1530"/>
                <a:ext cx="207" cy="33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72" name="Freeform 1196"/>
              <p:cNvSpPr>
                <a:spLocks/>
              </p:cNvSpPr>
              <p:nvPr/>
            </p:nvSpPr>
            <p:spPr bwMode="auto">
              <a:xfrm>
                <a:off x="1749" y="1844"/>
                <a:ext cx="48" cy="56"/>
              </a:xfrm>
              <a:custGeom>
                <a:avLst/>
                <a:gdLst>
                  <a:gd name="T0" fmla="*/ 10 w 96"/>
                  <a:gd name="T1" fmla="*/ 0 h 113"/>
                  <a:gd name="T2" fmla="*/ 0 w 96"/>
                  <a:gd name="T3" fmla="*/ 113 h 113"/>
                  <a:gd name="T4" fmla="*/ 96 w 96"/>
                  <a:gd name="T5" fmla="*/ 54 h 113"/>
                  <a:gd name="T6" fmla="*/ 10 w 96"/>
                  <a:gd name="T7" fmla="*/ 0 h 113"/>
                </a:gdLst>
                <a:ahLst/>
                <a:cxnLst>
                  <a:cxn ang="0">
                    <a:pos x="T0" y="T1"/>
                  </a:cxn>
                  <a:cxn ang="0">
                    <a:pos x="T2" y="T3"/>
                  </a:cxn>
                  <a:cxn ang="0">
                    <a:pos x="T4" y="T5"/>
                  </a:cxn>
                  <a:cxn ang="0">
                    <a:pos x="T6" y="T7"/>
                  </a:cxn>
                </a:cxnLst>
                <a:rect l="0" t="0" r="r" b="b"/>
                <a:pathLst>
                  <a:path w="96" h="113">
                    <a:moveTo>
                      <a:pt x="10" y="0"/>
                    </a:moveTo>
                    <a:lnTo>
                      <a:pt x="0" y="113"/>
                    </a:lnTo>
                    <a:lnTo>
                      <a:pt x="96" y="5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a:p>
            </p:txBody>
          </p:sp>
        </p:grpSp>
        <p:sp>
          <p:nvSpPr>
            <p:cNvPr id="179373" name="Rectangle 1197"/>
            <p:cNvSpPr>
              <a:spLocks noChangeArrowheads="1"/>
            </p:cNvSpPr>
            <p:nvPr/>
          </p:nvSpPr>
          <p:spPr bwMode="auto">
            <a:xfrm>
              <a:off x="4577" y="1213"/>
              <a:ext cx="799" cy="371"/>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First Generation</a:t>
              </a:r>
              <a:endParaRPr kumimoji="0" lang="de-DE">
                <a:solidFill>
                  <a:schemeClr val="tx1"/>
                </a:solidFill>
              </a:endParaRPr>
            </a:p>
          </p:txBody>
        </p:sp>
        <p:sp>
          <p:nvSpPr>
            <p:cNvPr id="179374" name="Rectangle 1198"/>
            <p:cNvSpPr>
              <a:spLocks noChangeArrowheads="1"/>
            </p:cNvSpPr>
            <p:nvPr/>
          </p:nvSpPr>
          <p:spPr bwMode="auto">
            <a:xfrm>
              <a:off x="5102" y="1141"/>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75" name="Rectangle 1199"/>
            <p:cNvSpPr>
              <a:spLocks noChangeArrowheads="1"/>
            </p:cNvSpPr>
            <p:nvPr/>
          </p:nvSpPr>
          <p:spPr bwMode="auto">
            <a:xfrm>
              <a:off x="5071" y="2715"/>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76" name="Rectangle 1200"/>
            <p:cNvSpPr>
              <a:spLocks noChangeArrowheads="1"/>
            </p:cNvSpPr>
            <p:nvPr/>
          </p:nvSpPr>
          <p:spPr bwMode="auto">
            <a:xfrm>
              <a:off x="5183" y="2866"/>
              <a:ext cx="3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77" name="Rectangle 1201"/>
            <p:cNvSpPr>
              <a:spLocks noChangeArrowheads="1"/>
            </p:cNvSpPr>
            <p:nvPr/>
          </p:nvSpPr>
          <p:spPr bwMode="auto">
            <a:xfrm>
              <a:off x="5096" y="2206"/>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78" name="Rectangle 1202"/>
            <p:cNvSpPr>
              <a:spLocks noChangeArrowheads="1"/>
            </p:cNvSpPr>
            <p:nvPr/>
          </p:nvSpPr>
          <p:spPr bwMode="auto">
            <a:xfrm>
              <a:off x="5183" y="2357"/>
              <a:ext cx="3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79" name="Rectangle 1203"/>
            <p:cNvSpPr>
              <a:spLocks noChangeArrowheads="1"/>
            </p:cNvSpPr>
            <p:nvPr/>
          </p:nvSpPr>
          <p:spPr bwMode="auto">
            <a:xfrm>
              <a:off x="5122" y="1697"/>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80" name="Rectangle 1204"/>
            <p:cNvSpPr>
              <a:spLocks noChangeArrowheads="1"/>
            </p:cNvSpPr>
            <p:nvPr/>
          </p:nvSpPr>
          <p:spPr bwMode="auto">
            <a:xfrm>
              <a:off x="5183" y="1848"/>
              <a:ext cx="3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a:solidFill>
                    <a:srgbClr val="000000"/>
                  </a:solidFill>
                </a:rPr>
                <a:t> </a:t>
              </a:r>
              <a:endParaRPr kumimoji="0" lang="de-DE">
                <a:solidFill>
                  <a:schemeClr val="tx1"/>
                </a:solidFill>
              </a:endParaRPr>
            </a:p>
          </p:txBody>
        </p:sp>
        <p:sp>
          <p:nvSpPr>
            <p:cNvPr id="179381" name="Oval 1205"/>
            <p:cNvSpPr>
              <a:spLocks noChangeArrowheads="1"/>
            </p:cNvSpPr>
            <p:nvPr/>
          </p:nvSpPr>
          <p:spPr bwMode="auto">
            <a:xfrm>
              <a:off x="728" y="3660"/>
              <a:ext cx="233" cy="232"/>
            </a:xfrm>
            <a:prstGeom prst="ellipse">
              <a:avLst/>
            </a:prstGeom>
            <a:solidFill>
              <a:srgbClr val="FFFF00"/>
            </a:solidFill>
            <a:ln w="7938">
              <a:solidFill>
                <a:srgbClr val="000000"/>
              </a:solidFill>
              <a:round/>
              <a:headEnd/>
              <a:tailEnd/>
            </a:ln>
          </p:spPr>
          <p:txBody>
            <a:bodyPr/>
            <a:lstStyle/>
            <a:p>
              <a:endParaRPr lang="de-DE"/>
            </a:p>
          </p:txBody>
        </p:sp>
        <p:sp>
          <p:nvSpPr>
            <p:cNvPr id="179382" name="Freeform 1206"/>
            <p:cNvSpPr>
              <a:spLocks/>
            </p:cNvSpPr>
            <p:nvPr/>
          </p:nvSpPr>
          <p:spPr bwMode="auto">
            <a:xfrm>
              <a:off x="728" y="3197"/>
              <a:ext cx="232" cy="231"/>
            </a:xfrm>
            <a:custGeom>
              <a:avLst/>
              <a:gdLst>
                <a:gd name="T0" fmla="*/ 231 w 463"/>
                <a:gd name="T1" fmla="*/ 0 h 463"/>
                <a:gd name="T2" fmla="*/ 0 w 463"/>
                <a:gd name="T3" fmla="*/ 463 h 463"/>
                <a:gd name="T4" fmla="*/ 463 w 463"/>
                <a:gd name="T5" fmla="*/ 463 h 463"/>
                <a:gd name="T6" fmla="*/ 231 w 463"/>
                <a:gd name="T7" fmla="*/ 0 h 463"/>
              </a:gdLst>
              <a:ahLst/>
              <a:cxnLst>
                <a:cxn ang="0">
                  <a:pos x="T0" y="T1"/>
                </a:cxn>
                <a:cxn ang="0">
                  <a:pos x="T2" y="T3"/>
                </a:cxn>
                <a:cxn ang="0">
                  <a:pos x="T4" y="T5"/>
                </a:cxn>
                <a:cxn ang="0">
                  <a:pos x="T6" y="T7"/>
                </a:cxn>
              </a:cxnLst>
              <a:rect l="0" t="0" r="r" b="b"/>
              <a:pathLst>
                <a:path w="463" h="463">
                  <a:moveTo>
                    <a:pt x="231" y="0"/>
                  </a:moveTo>
                  <a:lnTo>
                    <a:pt x="0" y="463"/>
                  </a:lnTo>
                  <a:lnTo>
                    <a:pt x="463" y="463"/>
                  </a:lnTo>
                  <a:lnTo>
                    <a:pt x="231" y="0"/>
                  </a:lnTo>
                  <a:close/>
                </a:path>
              </a:pathLst>
            </a:custGeom>
            <a:solidFill>
              <a:srgbClr val="FFFF00"/>
            </a:solidFill>
            <a:ln w="7938">
              <a:solidFill>
                <a:srgbClr val="000000"/>
              </a:solidFill>
              <a:prstDash val="solid"/>
              <a:round/>
              <a:headEnd/>
              <a:tailEnd/>
            </a:ln>
          </p:spPr>
          <p:txBody>
            <a:bodyPr/>
            <a:lstStyle/>
            <a:p>
              <a:endParaRPr lang="de-DE"/>
            </a:p>
          </p:txBody>
        </p:sp>
        <p:sp>
          <p:nvSpPr>
            <p:cNvPr id="179383" name="Rectangle 1207"/>
            <p:cNvSpPr>
              <a:spLocks noChangeArrowheads="1"/>
            </p:cNvSpPr>
            <p:nvPr/>
          </p:nvSpPr>
          <p:spPr bwMode="auto">
            <a:xfrm>
              <a:off x="1006" y="3243"/>
              <a:ext cx="511" cy="186"/>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female</a:t>
              </a:r>
            </a:p>
          </p:txBody>
        </p:sp>
        <p:sp>
          <p:nvSpPr>
            <p:cNvPr id="179384" name="Rectangle 1208"/>
            <p:cNvSpPr>
              <a:spLocks noChangeArrowheads="1"/>
            </p:cNvSpPr>
            <p:nvPr/>
          </p:nvSpPr>
          <p:spPr bwMode="auto">
            <a:xfrm>
              <a:off x="1437" y="3270"/>
              <a:ext cx="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b="1">
                  <a:solidFill>
                    <a:srgbClr val="000000"/>
                  </a:solidFill>
                </a:rPr>
                <a:t> </a:t>
              </a:r>
              <a:endParaRPr kumimoji="0" lang="de-DE">
                <a:solidFill>
                  <a:schemeClr val="tx1"/>
                </a:solidFill>
              </a:endParaRPr>
            </a:p>
          </p:txBody>
        </p:sp>
        <p:sp>
          <p:nvSpPr>
            <p:cNvPr id="179385" name="Rectangle 1209"/>
            <p:cNvSpPr>
              <a:spLocks noChangeArrowheads="1"/>
            </p:cNvSpPr>
            <p:nvPr/>
          </p:nvSpPr>
          <p:spPr bwMode="auto">
            <a:xfrm>
              <a:off x="1006" y="3706"/>
              <a:ext cx="573" cy="176"/>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male</a:t>
              </a:r>
            </a:p>
          </p:txBody>
        </p:sp>
        <p:sp>
          <p:nvSpPr>
            <p:cNvPr id="179386" name="Rectangle 1210"/>
            <p:cNvSpPr>
              <a:spLocks noChangeArrowheads="1"/>
            </p:cNvSpPr>
            <p:nvPr/>
          </p:nvSpPr>
          <p:spPr bwMode="auto">
            <a:xfrm>
              <a:off x="1522" y="3733"/>
              <a:ext cx="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600" b="1">
                  <a:solidFill>
                    <a:srgbClr val="000000"/>
                  </a:solidFill>
                </a:rPr>
                <a:t> </a:t>
              </a:r>
              <a:endParaRPr kumimoji="0" lang="de-DE">
                <a:solidFill>
                  <a:schemeClr val="tx1"/>
                </a:solidFill>
              </a:endParaRPr>
            </a:p>
          </p:txBody>
        </p:sp>
        <p:sp>
          <p:nvSpPr>
            <p:cNvPr id="179387" name="Line 1211"/>
            <p:cNvSpPr>
              <a:spLocks noChangeShapeType="1"/>
            </p:cNvSpPr>
            <p:nvPr/>
          </p:nvSpPr>
          <p:spPr bwMode="auto">
            <a:xfrm flipV="1">
              <a:off x="4482" y="789"/>
              <a:ext cx="1" cy="22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9388" name="Rectangle 1212"/>
            <p:cNvSpPr>
              <a:spLocks noChangeArrowheads="1"/>
            </p:cNvSpPr>
            <p:nvPr/>
          </p:nvSpPr>
          <p:spPr bwMode="auto">
            <a:xfrm>
              <a:off x="2536" y="3614"/>
              <a:ext cx="881" cy="417"/>
            </a:xfrm>
            <a:prstGeom prst="rect">
              <a:avLst/>
            </a:prstGeom>
            <a:solidFill>
              <a:srgbClr val="99CCFF"/>
            </a:solidFill>
            <a:ln w="8001">
              <a:solidFill>
                <a:srgbClr val="000000"/>
              </a:solidFill>
              <a:miter lim="800000"/>
              <a:headEnd/>
              <a:tailEnd/>
            </a:ln>
          </p:spPr>
          <p:txBody>
            <a:bodyPr/>
            <a:lstStyle/>
            <a:p>
              <a:pPr algn="ctr">
                <a:lnSpc>
                  <a:spcPct val="80000"/>
                </a:lnSpc>
              </a:pPr>
              <a:r>
                <a:rPr kumimoji="0" lang="de-DE" sz="1600">
                  <a:solidFill>
                    <a:schemeClr val="tx1"/>
                  </a:solidFill>
                </a:rPr>
                <a:t>USA born</a:t>
              </a:r>
            </a:p>
            <a:p>
              <a:pPr algn="ctr">
                <a:lnSpc>
                  <a:spcPct val="80000"/>
                </a:lnSpc>
              </a:pPr>
              <a:r>
                <a:rPr kumimoji="0" lang="de-DE" sz="1600">
                  <a:solidFill>
                    <a:schemeClr val="tx1"/>
                  </a:solidFill>
                </a:rPr>
                <a:t>Emigrant</a:t>
              </a:r>
            </a:p>
            <a:p>
              <a:pPr algn="ctr">
                <a:lnSpc>
                  <a:spcPct val="80000"/>
                </a:lnSpc>
              </a:pPr>
              <a:r>
                <a:rPr kumimoji="0" lang="de-DE" sz="1600">
                  <a:solidFill>
                    <a:schemeClr val="tx1"/>
                  </a:solidFill>
                </a:rPr>
                <a:t>USA-MEX</a:t>
              </a:r>
              <a:endParaRPr kumimoji="0" lang="de-DE">
                <a:solidFill>
                  <a:schemeClr val="tx1"/>
                </a:solidFill>
              </a:endParaRPr>
            </a:p>
          </p:txBody>
        </p:sp>
        <p:sp>
          <p:nvSpPr>
            <p:cNvPr id="179389" name="Rectangle 1213"/>
            <p:cNvSpPr>
              <a:spLocks noChangeArrowheads="1"/>
            </p:cNvSpPr>
            <p:nvPr/>
          </p:nvSpPr>
          <p:spPr bwMode="auto">
            <a:xfrm>
              <a:off x="4390" y="3614"/>
              <a:ext cx="881" cy="417"/>
            </a:xfrm>
            <a:prstGeom prst="rect">
              <a:avLst/>
            </a:prstGeom>
            <a:solidFill>
              <a:srgbClr val="CC99FF"/>
            </a:solidFill>
            <a:ln w="7938">
              <a:solidFill>
                <a:srgbClr val="000000"/>
              </a:solidFill>
              <a:miter lim="800000"/>
              <a:headEnd/>
              <a:tailEnd/>
            </a:ln>
          </p:spPr>
          <p:txBody>
            <a:bodyPr/>
            <a:lstStyle/>
            <a:p>
              <a:pPr algn="ctr"/>
              <a:r>
                <a:rPr kumimoji="0" lang="de-DE" sz="1600">
                  <a:solidFill>
                    <a:schemeClr val="tx1"/>
                  </a:solidFill>
                </a:rPr>
                <a:t>USA born</a:t>
              </a:r>
            </a:p>
            <a:p>
              <a:pPr algn="ctr"/>
              <a:r>
                <a:rPr kumimoji="0" lang="de-DE" sz="1600">
                  <a:solidFill>
                    <a:schemeClr val="tx1"/>
                  </a:solidFill>
                </a:rPr>
                <a:t>Transmigrant</a:t>
              </a:r>
              <a:endParaRPr kumimoji="0" lang="de-DE">
                <a:solidFill>
                  <a:schemeClr val="tx1"/>
                </a:solidFill>
              </a:endParaRPr>
            </a:p>
          </p:txBody>
        </p:sp>
        <p:sp>
          <p:nvSpPr>
            <p:cNvPr id="179390" name="Rectangle 1214"/>
            <p:cNvSpPr>
              <a:spLocks noChangeArrowheads="1"/>
            </p:cNvSpPr>
            <p:nvPr/>
          </p:nvSpPr>
          <p:spPr bwMode="auto">
            <a:xfrm>
              <a:off x="4984" y="3774"/>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391" name="Rectangle 1215"/>
            <p:cNvSpPr>
              <a:spLocks noChangeArrowheads="1"/>
            </p:cNvSpPr>
            <p:nvPr/>
          </p:nvSpPr>
          <p:spPr bwMode="auto">
            <a:xfrm>
              <a:off x="5194" y="3907"/>
              <a:ext cx="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de-DE" sz="1500">
                  <a:solidFill>
                    <a:srgbClr val="000000"/>
                  </a:solidFill>
                </a:rPr>
                <a:t> </a:t>
              </a:r>
              <a:endParaRPr kumimoji="0" lang="de-DE">
                <a:solidFill>
                  <a:schemeClr val="tx1"/>
                </a:solidFill>
              </a:endParaRPr>
            </a:p>
          </p:txBody>
        </p:sp>
        <p:sp>
          <p:nvSpPr>
            <p:cNvPr id="179392" name="Rectangle 1216"/>
            <p:cNvSpPr>
              <a:spLocks noChangeArrowheads="1"/>
            </p:cNvSpPr>
            <p:nvPr/>
          </p:nvSpPr>
          <p:spPr bwMode="auto">
            <a:xfrm>
              <a:off x="4577" y="1693"/>
              <a:ext cx="799" cy="371"/>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Second Generation</a:t>
              </a:r>
              <a:endParaRPr kumimoji="0" lang="de-DE">
                <a:solidFill>
                  <a:schemeClr val="tx1"/>
                </a:solidFill>
              </a:endParaRPr>
            </a:p>
          </p:txBody>
        </p:sp>
        <p:sp>
          <p:nvSpPr>
            <p:cNvPr id="179393" name="Rectangle 1217"/>
            <p:cNvSpPr>
              <a:spLocks noChangeArrowheads="1"/>
            </p:cNvSpPr>
            <p:nvPr/>
          </p:nvSpPr>
          <p:spPr bwMode="auto">
            <a:xfrm>
              <a:off x="4577" y="2173"/>
              <a:ext cx="799" cy="371"/>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Third Generation</a:t>
              </a:r>
              <a:endParaRPr kumimoji="0" lang="de-DE">
                <a:solidFill>
                  <a:schemeClr val="tx1"/>
                </a:solidFill>
              </a:endParaRPr>
            </a:p>
          </p:txBody>
        </p:sp>
        <p:sp>
          <p:nvSpPr>
            <p:cNvPr id="179394" name="Rectangle 1218"/>
            <p:cNvSpPr>
              <a:spLocks noChangeArrowheads="1"/>
            </p:cNvSpPr>
            <p:nvPr/>
          </p:nvSpPr>
          <p:spPr bwMode="auto">
            <a:xfrm>
              <a:off x="4577" y="2640"/>
              <a:ext cx="799" cy="371"/>
            </a:xfrm>
            <a:prstGeom prst="rect">
              <a:avLst/>
            </a:prstGeom>
            <a:solidFill>
              <a:srgbClr val="FFFF00"/>
            </a:solidFill>
            <a:ln w="7938">
              <a:solidFill>
                <a:srgbClr val="000000"/>
              </a:solidFill>
              <a:miter lim="800000"/>
              <a:headEnd/>
              <a:tailEnd/>
            </a:ln>
          </p:spPr>
          <p:txBody>
            <a:bodyPr/>
            <a:lstStyle/>
            <a:p>
              <a:pPr algn="ctr">
                <a:lnSpc>
                  <a:spcPct val="80000"/>
                </a:lnSpc>
              </a:pPr>
              <a:r>
                <a:rPr kumimoji="0" lang="de-DE" sz="1800">
                  <a:solidFill>
                    <a:schemeClr val="tx1"/>
                  </a:solidFill>
                </a:rPr>
                <a:t>Fourth Generation</a:t>
              </a:r>
              <a:endParaRPr kumimoji="0" lang="de-DE">
                <a:solidFill>
                  <a:schemeClr val="tx1"/>
                </a:solidFill>
              </a:endParaRPr>
            </a:p>
          </p:txBody>
        </p:sp>
      </p:grpSp>
      <p:sp>
        <p:nvSpPr>
          <p:cNvPr id="179395" name="Text Box 1219"/>
          <p:cNvSpPr txBox="1">
            <a:spLocks noChangeArrowheads="1"/>
          </p:cNvSpPr>
          <p:nvPr/>
        </p:nvSpPr>
        <p:spPr bwMode="auto">
          <a:xfrm rot="8604">
            <a:off x="4068319" y="6386805"/>
            <a:ext cx="4376737" cy="30480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de-DE" sz="1400" dirty="0" err="1"/>
              <a:t>Worked</a:t>
            </a:r>
            <a:r>
              <a:rPr kumimoji="0" lang="de-DE" sz="1400" dirty="0"/>
              <a:t> out </a:t>
            </a:r>
            <a:r>
              <a:rPr kumimoji="0" lang="de-DE" sz="1400" dirty="0" err="1"/>
              <a:t>by</a:t>
            </a:r>
            <a:r>
              <a:rPr kumimoji="0" lang="de-DE" sz="1400" dirty="0"/>
              <a:t> Fernando Herrera, </a:t>
            </a:r>
            <a:r>
              <a:rPr kumimoji="0" lang="de-DE" sz="1400" dirty="0" err="1"/>
              <a:t>adapted</a:t>
            </a:r>
            <a:r>
              <a:rPr kumimoji="0" lang="de-DE" sz="1400" dirty="0"/>
              <a:t> </a:t>
            </a:r>
            <a:r>
              <a:rPr kumimoji="0" lang="de-DE" sz="1400" dirty="0" err="1"/>
              <a:t>by</a:t>
            </a:r>
            <a:r>
              <a:rPr kumimoji="0" lang="de-DE" sz="1400" dirty="0"/>
              <a:t> Ludger Pries</a:t>
            </a:r>
          </a:p>
        </p:txBody>
      </p:sp>
      <p:sp>
        <p:nvSpPr>
          <p:cNvPr id="2" name="Foliennummernplatzhalter 1"/>
          <p:cNvSpPr>
            <a:spLocks noGrp="1"/>
          </p:cNvSpPr>
          <p:nvPr>
            <p:ph type="sldNum" sz="quarter" idx="12"/>
          </p:nvPr>
        </p:nvSpPr>
        <p:spPr/>
        <p:txBody>
          <a:bodyPr/>
          <a:lstStyle/>
          <a:p>
            <a:fld id="{6C6AE60A-B69C-4790-82F7-3882EDF23186}" type="slidenum">
              <a:rPr lang="en-GB" noProof="0" smtClean="0"/>
              <a:pPr/>
              <a:t>32</a:t>
            </a:fld>
            <a:endParaRPr lang="en-GB" noProof="0"/>
          </a:p>
        </p:txBody>
      </p:sp>
    </p:spTree>
    <p:extLst>
      <p:ext uri="{BB962C8B-B14F-4D97-AF65-F5344CB8AC3E}">
        <p14:creationId xmlns:p14="http://schemas.microsoft.com/office/powerpoint/2010/main" val="1999357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9208"/>
                                        </p:tgtEl>
                                        <p:attrNameLst>
                                          <p:attrName>style.visibility</p:attrName>
                                        </p:attrNameLst>
                                      </p:cBhvr>
                                      <p:to>
                                        <p:strVal val="visible"/>
                                      </p:to>
                                    </p:set>
                                    <p:animEffect transition="in" filter="wipe(left)">
                                      <p:cBhvr>
                                        <p:cTn id="7" dur="500"/>
                                        <p:tgtEl>
                                          <p:spTgt spid="17920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9395"/>
                                        </p:tgtEl>
                                        <p:attrNameLst>
                                          <p:attrName>style.visibility</p:attrName>
                                        </p:attrNameLst>
                                      </p:cBhvr>
                                      <p:to>
                                        <p:strVal val="visible"/>
                                      </p:to>
                                    </p:set>
                                    <p:animEffect transition="in" filter="wipe(down)">
                                      <p:cBhvr>
                                        <p:cTn id="11" dur="500"/>
                                        <p:tgtEl>
                                          <p:spTgt spid="17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9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Pries, Ludger 2004: 4</a:t>
            </a:r>
            <a:endParaRPr lang="en-GB"/>
          </a:p>
        </p:txBody>
      </p:sp>
      <p:pic>
        <p:nvPicPr>
          <p:cNvPr id="6" name="Inhaltsplatzhalter 5"/>
          <p:cNvPicPr>
            <a:picLocks noGrp="1" noChangeAspect="1"/>
          </p:cNvPicPr>
          <p:nvPr>
            <p:ph idx="1"/>
          </p:nvPr>
        </p:nvPicPr>
        <p:blipFill>
          <a:blip r:embed="rId3"/>
          <a:stretch>
            <a:fillRect/>
          </a:stretch>
        </p:blipFill>
        <p:spPr>
          <a:xfrm>
            <a:off x="1544724" y="1557338"/>
            <a:ext cx="6054551" cy="4568825"/>
          </a:xfrm>
          <a:prstGeom prst="rect">
            <a:avLst/>
          </a:prstGeom>
        </p:spPr>
      </p:pic>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33</a:t>
            </a:fld>
            <a:endParaRPr lang="en-GB" dirty="0"/>
          </a:p>
        </p:txBody>
      </p:sp>
      <p:sp>
        <p:nvSpPr>
          <p:cNvPr id="5" name="Textplatzhalt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37363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192689"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normAutofit fontScale="77500" lnSpcReduction="20000"/>
          </a:bodyPr>
          <a:lstStyle/>
          <a:p>
            <a:pPr marL="0" indent="0">
              <a:buNone/>
            </a:pPr>
            <a:r>
              <a:rPr lang="en-US" smtClean="0"/>
              <a:t>Transnational families</a:t>
            </a:r>
          </a:p>
          <a:p>
            <a:r>
              <a:rPr lang="en-US" smtClean="0"/>
              <a:t>Modern technology enables families to deal with geographical </a:t>
            </a:r>
            <a:r>
              <a:rPr lang="en-US"/>
              <a:t>distance </a:t>
            </a:r>
            <a:r>
              <a:rPr lang="en-US" smtClean="0"/>
              <a:t>and diminish the negative effects of geographical dispersion. Transnational families like other families exchange different forms of solidarity such as:</a:t>
            </a:r>
          </a:p>
          <a:p>
            <a:pPr lvl="1"/>
            <a:r>
              <a:rPr lang="en-US" smtClean="0"/>
              <a:t>Financial solidarity,</a:t>
            </a:r>
            <a:endParaRPr lang="en-US"/>
          </a:p>
          <a:p>
            <a:pPr lvl="1"/>
            <a:r>
              <a:rPr lang="en-US"/>
              <a:t>emotional </a:t>
            </a:r>
            <a:r>
              <a:rPr lang="en-US" smtClean="0"/>
              <a:t>support</a:t>
            </a:r>
          </a:p>
          <a:p>
            <a:pPr lvl="1"/>
            <a:r>
              <a:rPr lang="en-US" smtClean="0"/>
              <a:t>practical assistance, and</a:t>
            </a:r>
          </a:p>
          <a:p>
            <a:pPr lvl="1"/>
            <a:r>
              <a:rPr lang="en-US" smtClean="0"/>
              <a:t>The coordination and delegation of support</a:t>
            </a:r>
          </a:p>
          <a:p>
            <a:pPr marL="0" indent="0">
              <a:buNone/>
            </a:pPr>
            <a:endParaRPr lang="en-US"/>
          </a:p>
          <a:p>
            <a:pPr marL="0" indent="0">
              <a:buNone/>
            </a:pPr>
            <a:r>
              <a:rPr lang="en-US" smtClean="0"/>
              <a:t>What is lacking in transnational families is the personal</a:t>
            </a:r>
            <a:r>
              <a:rPr lang="en-US"/>
              <a:t> </a:t>
            </a:r>
            <a:r>
              <a:rPr lang="en-US" smtClean="0"/>
              <a:t>solidarity as well as shared accommodation and housing.</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34</a:t>
            </a:fld>
            <a:endParaRPr lang="en-GB" dirty="0"/>
          </a:p>
        </p:txBody>
      </p:sp>
      <p:sp>
        <p:nvSpPr>
          <p:cNvPr id="5" name="Textplatzhalter 4"/>
          <p:cNvSpPr>
            <a:spLocks noGrp="1"/>
          </p:cNvSpPr>
          <p:nvPr>
            <p:ph type="body" sz="quarter" idx="13"/>
          </p:nvPr>
        </p:nvSpPr>
        <p:spPr/>
        <p:txBody>
          <a:bodyPr/>
          <a:lstStyle/>
          <a:p>
            <a:r>
              <a:rPr lang="en-GB" smtClean="0"/>
              <a:t>My family tree</a:t>
            </a:r>
            <a:endParaRPr lang="en-GB"/>
          </a:p>
        </p:txBody>
      </p:sp>
    </p:spTree>
    <p:extLst>
      <p:ext uri="{BB962C8B-B14F-4D97-AF65-F5344CB8AC3E}">
        <p14:creationId xmlns:p14="http://schemas.microsoft.com/office/powerpoint/2010/main" val="302871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solidFill>
                  <a:srgbClr val="FFC000"/>
                </a:solidFill>
              </a:rPr>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35</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472173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264697"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lstStyle/>
          <a:p>
            <a:pPr>
              <a:buNone/>
            </a:pPr>
            <a:r>
              <a:rPr lang="en-GB"/>
              <a:t>	</a:t>
            </a:r>
            <a:endParaRPr lang="en-GB" smtClean="0"/>
          </a:p>
          <a:p>
            <a:r>
              <a:rPr lang="en-GB" smtClean="0"/>
              <a:t>A </a:t>
            </a:r>
            <a:r>
              <a:rPr lang="en-GB"/>
              <a:t>network consists of a group of actors sharing specific interpersonal bonds. </a:t>
            </a:r>
            <a:endParaRPr lang="de-DE"/>
          </a:p>
          <a:p>
            <a:pPr>
              <a:buNone/>
            </a:pPr>
            <a:r>
              <a:rPr lang="de-DE" sz="1800"/>
              <a:t>	(Thomas Schweitzer, 1988 adapted)</a:t>
            </a:r>
            <a:endParaRPr lang="en-GB" sz="1800"/>
          </a:p>
          <a:p>
            <a:endParaRPr lang="en-GB" smtClean="0"/>
          </a:p>
          <a:p>
            <a:r>
              <a:rPr lang="en-GB" smtClean="0"/>
              <a:t>Reading this definition in which way do you think can families be considered as networks?</a:t>
            </a:r>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36</a:t>
            </a:fld>
            <a:endParaRPr lang="en-GB" dirty="0"/>
          </a:p>
        </p:txBody>
      </p:sp>
      <p:sp>
        <p:nvSpPr>
          <p:cNvPr id="5" name="Textplatzhalter 4"/>
          <p:cNvSpPr>
            <a:spLocks noGrp="1"/>
          </p:cNvSpPr>
          <p:nvPr>
            <p:ph type="body" sz="quarter" idx="13"/>
          </p:nvPr>
        </p:nvSpPr>
        <p:spPr/>
        <p:txBody>
          <a:bodyPr/>
          <a:lstStyle/>
          <a:p>
            <a:r>
              <a:rPr lang="en-GB" smtClean="0"/>
              <a:t>Families as networks</a:t>
            </a:r>
            <a:endParaRPr lang="en-GB"/>
          </a:p>
        </p:txBody>
      </p:sp>
    </p:spTree>
    <p:extLst>
      <p:ext uri="{BB962C8B-B14F-4D97-AF65-F5344CB8AC3E}">
        <p14:creationId xmlns:p14="http://schemas.microsoft.com/office/powerpoint/2010/main" val="2324987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6264697" cy="669162"/>
          </a:xfrm>
        </p:spPr>
        <p:txBody>
          <a:bodyPr/>
          <a:lstStyle/>
          <a:p>
            <a:r>
              <a:rPr lang="en-GB" smtClean="0"/>
              <a:t>Families and family diversity</a:t>
            </a:r>
            <a:endParaRPr lang="en-GB"/>
          </a:p>
        </p:txBody>
      </p:sp>
      <p:sp>
        <p:nvSpPr>
          <p:cNvPr id="3" name="Inhaltsplatzhalter 2"/>
          <p:cNvSpPr>
            <a:spLocks noGrp="1"/>
          </p:cNvSpPr>
          <p:nvPr>
            <p:ph idx="1"/>
          </p:nvPr>
        </p:nvSpPr>
        <p:spPr/>
        <p:txBody>
          <a:bodyPr>
            <a:normAutofit lnSpcReduction="10000"/>
          </a:bodyPr>
          <a:lstStyle/>
          <a:p>
            <a:pPr marL="0" indent="0">
              <a:buNone/>
            </a:pPr>
            <a:r>
              <a:rPr lang="en-GB" smtClean="0"/>
              <a:t>Task</a:t>
            </a:r>
          </a:p>
          <a:p>
            <a:r>
              <a:rPr lang="en-GB" smtClean="0"/>
              <a:t>Go back to your family tree</a:t>
            </a:r>
          </a:p>
          <a:p>
            <a:r>
              <a:rPr lang="en-GB" smtClean="0"/>
              <a:t>Think of the family members you communicate with a lot, often and at times. Indicate this by underlining the persons in question. A thick underline means intense contact and a thin underline little contact.</a:t>
            </a:r>
          </a:p>
          <a:p>
            <a:r>
              <a:rPr lang="en-GB" smtClean="0"/>
              <a:t>Use a different colour to indicate people you can ask for emotional and financial support.</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37</a:t>
            </a:fld>
            <a:endParaRPr lang="en-GB" dirty="0"/>
          </a:p>
        </p:txBody>
      </p:sp>
      <p:sp>
        <p:nvSpPr>
          <p:cNvPr id="5" name="Textplatzhalter 4"/>
          <p:cNvSpPr>
            <a:spLocks noGrp="1"/>
          </p:cNvSpPr>
          <p:nvPr>
            <p:ph type="body" sz="quarter" idx="13"/>
          </p:nvPr>
        </p:nvSpPr>
        <p:spPr/>
        <p:txBody>
          <a:bodyPr/>
          <a:lstStyle/>
          <a:p>
            <a:r>
              <a:rPr lang="en-GB" smtClean="0"/>
              <a:t>Families as networks</a:t>
            </a:r>
            <a:endParaRPr lang="en-GB"/>
          </a:p>
        </p:txBody>
      </p:sp>
    </p:spTree>
    <p:extLst>
      <p:ext uri="{BB962C8B-B14F-4D97-AF65-F5344CB8AC3E}">
        <p14:creationId xmlns:p14="http://schemas.microsoft.com/office/powerpoint/2010/main" val="736916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solidFill>
                  <a:srgbClr val="FFC000"/>
                </a:solidFill>
              </a:rPr>
              <a:t>Take away messages</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38</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674757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Take away message</a:t>
            </a:r>
            <a:endParaRPr lang="de-DE" dirty="0"/>
          </a:p>
        </p:txBody>
      </p:sp>
      <p:sp>
        <p:nvSpPr>
          <p:cNvPr id="3" name="Inhaltsplatzhalter 2"/>
          <p:cNvSpPr>
            <a:spLocks noGrp="1"/>
          </p:cNvSpPr>
          <p:nvPr>
            <p:ph idx="1"/>
          </p:nvPr>
        </p:nvSpPr>
        <p:spPr/>
        <p:txBody>
          <a:bodyPr>
            <a:normAutofit/>
          </a:bodyPr>
          <a:lstStyle/>
          <a:p>
            <a:pPr marL="0" indent="0">
              <a:buNone/>
            </a:pPr>
            <a:r>
              <a:rPr lang="en-US"/>
              <a:t>A family tree can help…</a:t>
            </a:r>
          </a:p>
          <a:p>
            <a:r>
              <a:rPr lang="en-US"/>
              <a:t>us to understand our system of social relations and that of others and</a:t>
            </a:r>
          </a:p>
          <a:p>
            <a:r>
              <a:rPr lang="en-US" smtClean="0"/>
              <a:t>the </a:t>
            </a:r>
            <a:r>
              <a:rPr lang="en-US"/>
              <a:t>implications our family relations have in our day to day </a:t>
            </a:r>
            <a:r>
              <a:rPr lang="en-US" smtClean="0"/>
              <a:t>interactions and</a:t>
            </a:r>
          </a:p>
          <a:p>
            <a:r>
              <a:rPr lang="en-US" smtClean="0"/>
              <a:t>Shows the diversity of families within a society</a:t>
            </a:r>
            <a:endParaRPr lang="en-US"/>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39</a:t>
            </a:fld>
            <a:endParaRPr lang="en-GB" noProof="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176525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solidFill>
                  <a:srgbClr val="FFC000"/>
                </a:solidFill>
              </a:rPr>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420683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solidFill>
                  <a:srgbClr val="FFC000"/>
                </a:solidFill>
              </a:rPr>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40</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145125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Reflection questions</a:t>
            </a:r>
            <a:endParaRPr lang="de-DE" dirty="0"/>
          </a:p>
        </p:txBody>
      </p:sp>
      <p:sp>
        <p:nvSpPr>
          <p:cNvPr id="3" name="Inhaltsplatzhalter 2"/>
          <p:cNvSpPr>
            <a:spLocks noGrp="1"/>
          </p:cNvSpPr>
          <p:nvPr>
            <p:ph idx="1"/>
          </p:nvPr>
        </p:nvSpPr>
        <p:spPr/>
        <p:txBody>
          <a:bodyPr>
            <a:normAutofit/>
          </a:bodyPr>
          <a:lstStyle/>
          <a:p>
            <a:pPr marL="0" indent="0">
              <a:buNone/>
            </a:pPr>
            <a:r>
              <a:rPr lang="en-US" dirty="0" smtClean="0"/>
              <a:t>Why is it useful to </a:t>
            </a:r>
            <a:r>
              <a:rPr lang="en-US" smtClean="0"/>
              <a:t>draw and compare family trees?</a:t>
            </a:r>
          </a:p>
          <a:p>
            <a:pPr marL="0" indent="0">
              <a:buNone/>
            </a:pPr>
            <a:r>
              <a:rPr lang="en-US" smtClean="0"/>
              <a:t>What are some of the differences and commponalities we may experience with regard to size, structure, strengths of ties?</a:t>
            </a:r>
          </a:p>
          <a:p>
            <a:pPr marL="0" indent="0">
              <a:buNone/>
            </a:pPr>
            <a:r>
              <a:rPr lang="en-US" smtClean="0"/>
              <a:t>In which ways are family important and relevant in a person’s life?</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41</a:t>
            </a:fld>
            <a:endParaRPr lang="en-GB" noProof="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715253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Reflection</a:t>
            </a:r>
            <a:endParaRPr lang="en-GB"/>
          </a:p>
        </p:txBody>
      </p:sp>
      <p:sp>
        <p:nvSpPr>
          <p:cNvPr id="3" name="Inhaltsplatzhalter 2"/>
          <p:cNvSpPr>
            <a:spLocks noGrp="1"/>
          </p:cNvSpPr>
          <p:nvPr>
            <p:ph idx="1"/>
          </p:nvPr>
        </p:nvSpPr>
        <p:spPr/>
        <p:txBody>
          <a:bodyPr/>
          <a:lstStyle/>
          <a:p>
            <a:pPr marL="0" indent="0">
              <a:buNone/>
            </a:pPr>
            <a:r>
              <a:rPr lang="en-GB" smtClean="0"/>
              <a:t>Case study</a:t>
            </a:r>
          </a:p>
          <a:p>
            <a:r>
              <a:rPr lang="en-GB" smtClean="0"/>
              <a:t>Read the case study about Aris and InSun and note down where you discover differences in family values and the challenges this may bring about.</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42</a:t>
            </a:fld>
            <a:endParaRPr lang="en-GB" dirty="0"/>
          </a:p>
        </p:txBody>
      </p:sp>
      <p:sp>
        <p:nvSpPr>
          <p:cNvPr id="5" name="Textplatzhalt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85156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solidFill>
                  <a:srgbClr val="FFC000"/>
                </a:solidFill>
              </a:rPr>
              <a:t>Task</a:t>
            </a:r>
            <a:endParaRPr lang="en-US">
              <a:solidFill>
                <a:srgbClr val="FFC000"/>
              </a:solidFill>
            </a:endParaRPr>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43</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489918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Task</a:t>
            </a:r>
            <a:endParaRPr lang="en-GB"/>
          </a:p>
        </p:txBody>
      </p:sp>
      <p:sp>
        <p:nvSpPr>
          <p:cNvPr id="3" name="Inhaltsplatzhalter 2"/>
          <p:cNvSpPr>
            <a:spLocks noGrp="1"/>
          </p:cNvSpPr>
          <p:nvPr>
            <p:ph idx="1"/>
          </p:nvPr>
        </p:nvSpPr>
        <p:spPr/>
        <p:txBody>
          <a:bodyPr/>
          <a:lstStyle/>
          <a:p>
            <a:r>
              <a:rPr lang="en-GB" smtClean="0"/>
              <a:t>Polish up your family tree</a:t>
            </a:r>
          </a:p>
          <a:p>
            <a:r>
              <a:rPr lang="en-GB" smtClean="0"/>
              <a:t>Write a short report of half a page about basic differences and commonalities you experienced comparing family trees.</a:t>
            </a:r>
          </a:p>
          <a:p>
            <a:pPr lvl="1"/>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44</a:t>
            </a:fld>
            <a:endParaRPr lang="en-GB" dirty="0"/>
          </a:p>
        </p:txBody>
      </p:sp>
      <p:sp>
        <p:nvSpPr>
          <p:cNvPr id="5" name="Textplatzhalt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076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Task</a:t>
            </a:r>
            <a:endParaRPr lang="en-GB"/>
          </a:p>
        </p:txBody>
      </p:sp>
      <p:sp>
        <p:nvSpPr>
          <p:cNvPr id="3" name="Inhaltsplatzhalter 2"/>
          <p:cNvSpPr>
            <a:spLocks noGrp="1"/>
          </p:cNvSpPr>
          <p:nvPr>
            <p:ph idx="1"/>
          </p:nvPr>
        </p:nvSpPr>
        <p:spPr/>
        <p:txBody>
          <a:bodyPr>
            <a:normAutofit fontScale="92500"/>
          </a:bodyPr>
          <a:lstStyle/>
          <a:p>
            <a:pPr marL="0" indent="0">
              <a:buNone/>
            </a:pPr>
            <a:r>
              <a:rPr lang="en-US" smtClean="0"/>
              <a:t>RM</a:t>
            </a:r>
          </a:p>
          <a:p>
            <a:pPr marL="0" indent="0">
              <a:buNone/>
            </a:pPr>
            <a:r>
              <a:rPr lang="en-US" smtClean="0"/>
              <a:t>Read </a:t>
            </a:r>
            <a:r>
              <a:rPr lang="en-US" dirty="0" smtClean="0"/>
              <a:t>the text: Migrant voices - A tale of many cities – Living and working in Ypejhú, Buenos Aires and Madrid and in writing answer the following questions</a:t>
            </a:r>
          </a:p>
          <a:p>
            <a:r>
              <a:rPr lang="en-US" dirty="0" smtClean="0"/>
              <a:t>What makes it difficult to distinguish between a household and a </a:t>
            </a:r>
            <a:r>
              <a:rPr lang="en-US" smtClean="0"/>
              <a:t>family?</a:t>
            </a:r>
          </a:p>
          <a:p>
            <a:r>
              <a:rPr lang="en-US" smtClean="0"/>
              <a:t>What are reasons for her mobility and how does she manage to keep in touch with her family?</a:t>
            </a:r>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45</a:t>
            </a:fld>
            <a:endParaRPr lang="en-GB" dirty="0"/>
          </a:p>
        </p:txBody>
      </p:sp>
      <p:sp>
        <p:nvSpPr>
          <p:cNvPr id="5" name="Textplatzhalter 4"/>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348088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4" y="259508"/>
            <a:ext cx="8136906" cy="669162"/>
          </a:xfrm>
        </p:spPr>
        <p:txBody>
          <a:bodyPr/>
          <a:lstStyle/>
          <a:p>
            <a:r>
              <a:rPr lang="de-DE" smtClean="0"/>
              <a:t>Task</a:t>
            </a:r>
            <a:endParaRPr lang="de-DE"/>
          </a:p>
        </p:txBody>
      </p:sp>
      <p:sp>
        <p:nvSpPr>
          <p:cNvPr id="3" name="Inhaltsplatzhalter 2"/>
          <p:cNvSpPr>
            <a:spLocks noGrp="1"/>
          </p:cNvSpPr>
          <p:nvPr>
            <p:ph idx="1"/>
          </p:nvPr>
        </p:nvSpPr>
        <p:spPr/>
        <p:txBody>
          <a:bodyPr>
            <a:normAutofit fontScale="77500" lnSpcReduction="20000"/>
          </a:bodyPr>
          <a:lstStyle/>
          <a:p>
            <a:r>
              <a:rPr lang="de-DE" smtClean="0"/>
              <a:t>Read the text on Transnational families by Coface and in particularly the third chapter on transnational life. </a:t>
            </a:r>
          </a:p>
          <a:p>
            <a:r>
              <a:rPr lang="de-DE" smtClean="0"/>
              <a:t>Answer the following questions in writing:</a:t>
            </a:r>
          </a:p>
          <a:p>
            <a:pPr lvl="1"/>
            <a:r>
              <a:rPr lang="de-DE" smtClean="0"/>
              <a:t>What are some of the central changes which take place when household members migrate?</a:t>
            </a:r>
          </a:p>
          <a:p>
            <a:pPr lvl="1"/>
            <a:r>
              <a:rPr lang="de-DE" smtClean="0"/>
              <a:t>Why does research considers that the negatively affects can be mitigate through modern communication technologies?</a:t>
            </a:r>
          </a:p>
          <a:p>
            <a:r>
              <a:rPr lang="de-DE" smtClean="0"/>
              <a:t>What are some of the short term and long term effects involving children?</a:t>
            </a:r>
          </a:p>
          <a:p>
            <a:r>
              <a:rPr lang="de-DE" smtClean="0"/>
              <a:t>Source of text </a:t>
            </a:r>
            <a:r>
              <a:rPr lang="en-GB" smtClean="0">
                <a:hlinkClick r:id="rId2" invalidUrl="http://coface-eu.org/en/upload/03_Policies_WG1/2012 COFACE position on Transnational Families en.pdf"/>
              </a:rPr>
              <a:t>http</a:t>
            </a:r>
            <a:r>
              <a:rPr lang="en-GB">
                <a:hlinkClick r:id="rId3" invalidUrl="http://coface-eu.org/en/upload/03_Policies_WG1/2012 COFACE position on Transnational Families en.pdf"/>
              </a:rPr>
              <a:t>://coface-eu.org/en/upload/03_Policies_WG1/2012%20COFACE%20position%20on%20Transnational%20Families%20en.pdf</a:t>
            </a:r>
            <a:r>
              <a:rPr lang="en-GB"/>
              <a:t>. (</a:t>
            </a:r>
            <a:r>
              <a:rPr lang="en-GB" smtClean="0"/>
              <a:t>04.04.2016)</a:t>
            </a:r>
            <a:endParaRPr lang="de-DE"/>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46</a:t>
            </a:fld>
            <a:endParaRPr lang="en-GB" dirty="0"/>
          </a:p>
        </p:txBody>
      </p:sp>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47957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t>Aims and learning </a:t>
            </a:r>
            <a:r>
              <a:rPr lang="en-US" smtClean="0"/>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solidFill>
                  <a:srgbClr val="FFC000"/>
                </a:solidFill>
              </a:rPr>
              <a:t>Sources</a:t>
            </a:r>
            <a:endParaRPr lang="en-US" dirty="0" smtClean="0">
              <a:solidFill>
                <a:srgbClr val="FFC000"/>
              </a:solidFill>
            </a:endParaRPr>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47</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3710457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mtClean="0"/>
              <a:t>Sources</a:t>
            </a:r>
            <a:endParaRPr lang="en-GB"/>
          </a:p>
        </p:txBody>
      </p:sp>
      <p:sp>
        <p:nvSpPr>
          <p:cNvPr id="3" name="Inhaltsplatzhalter 2"/>
          <p:cNvSpPr>
            <a:spLocks noGrp="1"/>
          </p:cNvSpPr>
          <p:nvPr>
            <p:ph idx="1"/>
          </p:nvPr>
        </p:nvSpPr>
        <p:spPr/>
        <p:txBody>
          <a:bodyPr>
            <a:normAutofit fontScale="62500" lnSpcReduction="20000"/>
          </a:bodyPr>
          <a:lstStyle/>
          <a:p>
            <a:r>
              <a:rPr lang="en-GB"/>
              <a:t>Coface (Confederation of family organisation in the European Union) 2012. Transnational families and the impact of economic migration on families</a:t>
            </a:r>
            <a:r>
              <a:rPr lang="en-GB" smtClean="0"/>
              <a:t>. Brussels </a:t>
            </a:r>
            <a:r>
              <a:rPr lang="en-GB" smtClean="0">
                <a:hlinkClick r:id="rId3" invalidUrl="http://coface-eu.org/en/upload/03_Policies_WG1/2012 COFACE position on Transnational Families en.pdf"/>
              </a:rPr>
              <a:t>http</a:t>
            </a:r>
            <a:r>
              <a:rPr lang="en-GB">
                <a:hlinkClick r:id="rId4" invalidUrl="http://coface-eu.org/en/upload/03_Policies_WG1/2012 COFACE position on Transnational Families en.pdf"/>
              </a:rPr>
              <a:t>://coface-eu.org/en/upload/03_Policies_WG1/2012%20COFACE%20position%20on%20Transnational%20Families%20en.pdf</a:t>
            </a:r>
            <a:r>
              <a:rPr lang="en-GB" smtClean="0"/>
              <a:t>. (04.04.2016)</a:t>
            </a:r>
          </a:p>
          <a:p>
            <a:r>
              <a:rPr lang="en-GB" smtClean="0"/>
              <a:t>Haralambos, Michael, Martin Holbron &amp; Robin Heald. 2000. Sociology: themes and perspectives. London: Collins</a:t>
            </a:r>
          </a:p>
          <a:p>
            <a:r>
              <a:rPr lang="en-GB" smtClean="0"/>
              <a:t>Iken, Adelheid 1999. Women-headed Households in Souther Namibia. Frankfurt: Iko-Verlag für Interkulturelle Kommunikation/ Gamsberg Macmillan.</a:t>
            </a:r>
            <a:endParaRPr lang="en-GB"/>
          </a:p>
          <a:p>
            <a:r>
              <a:rPr lang="de-DE" smtClean="0"/>
              <a:t>Pries, Ludger 2004. Integration </a:t>
            </a:r>
            <a:r>
              <a:rPr lang="de-DE"/>
              <a:t>als Raumentwicklung - Soziale Räume als </a:t>
            </a:r>
            <a:r>
              <a:rPr lang="de-DE" smtClean="0"/>
              <a:t>Identifikationsräume. </a:t>
            </a:r>
            <a:r>
              <a:rPr lang="en-GB" smtClean="0">
                <a:hlinkClick r:id="rId5"/>
              </a:rPr>
              <a:t>http</a:t>
            </a:r>
            <a:r>
              <a:rPr lang="en-GB">
                <a:hlinkClick r:id="rId5"/>
              </a:rPr>
              <a:t>://</a:t>
            </a:r>
            <a:r>
              <a:rPr lang="en-GB" smtClean="0">
                <a:hlinkClick r:id="rId5"/>
              </a:rPr>
              <a:t>134.147.141.194/pdf/publ-2004_lp_integrationalsraumentwicklung.pdf</a:t>
            </a:r>
            <a:r>
              <a:rPr lang="en-GB" smtClean="0"/>
              <a:t> (04.04.2016)</a:t>
            </a:r>
            <a:endParaRPr lang="en-GB"/>
          </a:p>
          <a:p>
            <a:r>
              <a:rPr lang="en-GB" smtClean="0"/>
              <a:t>Statistisches </a:t>
            </a:r>
            <a:r>
              <a:rPr lang="en-GB"/>
              <a:t>Amt für Hamburg und Schleswig-Holstein 2014. Statistik informiert… Nr. IX/2014. </a:t>
            </a:r>
            <a:r>
              <a:rPr lang="en-GB">
                <a:hlinkClick r:id="rId6"/>
              </a:rPr>
              <a:t>https://</a:t>
            </a:r>
            <a:r>
              <a:rPr lang="en-GB" smtClean="0">
                <a:hlinkClick r:id="rId6"/>
              </a:rPr>
              <a:t>www.statistik-nord.de/fileadmin/Dokumente/Statistik_informiert_SPEZIAL/SI_SPEZIAL_IX_2014_komplett.pdf</a:t>
            </a:r>
            <a:r>
              <a:rPr lang="en-GB" smtClean="0"/>
              <a:t> (5.5.2016)</a:t>
            </a:r>
            <a:endParaRPr lang="en-GB"/>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48</a:t>
            </a:fld>
            <a:endParaRPr lang="en-GB" dirty="0"/>
          </a:p>
        </p:txBody>
      </p:sp>
      <p:sp>
        <p:nvSpPr>
          <p:cNvPr id="5" name="Textplatzhalt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53604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Sources</a:t>
            </a:r>
            <a:endParaRPr lang="de-DE" dirty="0"/>
          </a:p>
        </p:txBody>
      </p:sp>
      <p:sp>
        <p:nvSpPr>
          <p:cNvPr id="3" name="Inhaltsplatzhalter 2"/>
          <p:cNvSpPr>
            <a:spLocks noGrp="1"/>
          </p:cNvSpPr>
          <p:nvPr>
            <p:ph idx="1"/>
          </p:nvPr>
        </p:nvSpPr>
        <p:spPr/>
        <p:txBody>
          <a:bodyPr>
            <a:normAutofit/>
          </a:bodyPr>
          <a:lstStyle/>
          <a:p>
            <a:r>
              <a:rPr lang="de-DE" dirty="0" smtClean="0"/>
              <a:t>The </a:t>
            </a:r>
            <a:r>
              <a:rPr lang="de-DE" dirty="0" err="1" smtClean="0"/>
              <a:t>university</a:t>
            </a:r>
            <a:r>
              <a:rPr lang="de-DE" dirty="0" smtClean="0"/>
              <a:t> </a:t>
            </a:r>
            <a:r>
              <a:rPr lang="de-DE" dirty="0" err="1" smtClean="0"/>
              <a:t>of</a:t>
            </a:r>
            <a:r>
              <a:rPr lang="de-DE" dirty="0" smtClean="0"/>
              <a:t> </a:t>
            </a:r>
            <a:r>
              <a:rPr lang="de-DE" dirty="0" err="1" smtClean="0"/>
              <a:t>Manitoba</a:t>
            </a:r>
            <a:r>
              <a:rPr lang="de-DE" dirty="0" smtClean="0"/>
              <a:t> </a:t>
            </a:r>
            <a:r>
              <a:rPr lang="de-DE" dirty="0" err="1" smtClean="0"/>
              <a:t>provides</a:t>
            </a:r>
            <a:r>
              <a:rPr lang="de-DE" dirty="0" smtClean="0"/>
              <a:t> an easy </a:t>
            </a:r>
            <a:r>
              <a:rPr lang="de-DE" dirty="0" err="1" smtClean="0"/>
              <a:t>to</a:t>
            </a:r>
            <a:r>
              <a:rPr lang="de-DE" dirty="0" smtClean="0"/>
              <a:t> </a:t>
            </a:r>
            <a:r>
              <a:rPr lang="de-DE" dirty="0" err="1" smtClean="0"/>
              <a:t>understand</a:t>
            </a:r>
            <a:r>
              <a:rPr lang="de-DE" dirty="0" smtClean="0"/>
              <a:t> </a:t>
            </a:r>
            <a:r>
              <a:rPr lang="de-DE" dirty="0" err="1" smtClean="0"/>
              <a:t>tutorial</a:t>
            </a:r>
            <a:r>
              <a:rPr lang="de-DE" dirty="0" smtClean="0"/>
              <a:t> </a:t>
            </a:r>
            <a:r>
              <a:rPr lang="de-DE" dirty="0" err="1" smtClean="0"/>
              <a:t>about</a:t>
            </a:r>
            <a:r>
              <a:rPr lang="de-DE" dirty="0" smtClean="0"/>
              <a:t> </a:t>
            </a:r>
            <a:r>
              <a:rPr lang="de-DE" dirty="0" err="1" smtClean="0"/>
              <a:t>kinship</a:t>
            </a:r>
            <a:r>
              <a:rPr lang="de-DE" dirty="0" smtClean="0"/>
              <a:t> </a:t>
            </a:r>
            <a:r>
              <a:rPr lang="de-DE" dirty="0" err="1" smtClean="0"/>
              <a:t>systems</a:t>
            </a:r>
            <a:r>
              <a:rPr lang="de-DE" dirty="0" smtClean="0"/>
              <a:t> in </a:t>
            </a:r>
            <a:r>
              <a:rPr lang="de-DE" dirty="0" err="1" smtClean="0"/>
              <a:t>general</a:t>
            </a:r>
            <a:r>
              <a:rPr lang="de-DE" dirty="0" smtClean="0"/>
              <a:t> but also different </a:t>
            </a:r>
            <a:r>
              <a:rPr lang="de-DE" dirty="0" err="1" smtClean="0"/>
              <a:t>kinship</a:t>
            </a:r>
            <a:r>
              <a:rPr lang="de-DE" dirty="0" smtClean="0"/>
              <a:t> </a:t>
            </a:r>
            <a:r>
              <a:rPr lang="de-DE" dirty="0" err="1" smtClean="0"/>
              <a:t>systems</a:t>
            </a:r>
            <a:r>
              <a:rPr lang="de-DE" dirty="0" smtClean="0"/>
              <a:t> </a:t>
            </a:r>
            <a:r>
              <a:rPr lang="de-DE" dirty="0" err="1" smtClean="0"/>
              <a:t>and</a:t>
            </a:r>
            <a:r>
              <a:rPr lang="de-DE" dirty="0" smtClean="0"/>
              <a:t> </a:t>
            </a:r>
            <a:r>
              <a:rPr lang="de-DE" dirty="0" err="1" smtClean="0"/>
              <a:t>the</a:t>
            </a:r>
            <a:r>
              <a:rPr lang="de-DE" dirty="0" smtClean="0"/>
              <a:t> </a:t>
            </a:r>
            <a:r>
              <a:rPr lang="de-DE" dirty="0" err="1" smtClean="0"/>
              <a:t>implication</a:t>
            </a:r>
            <a:r>
              <a:rPr lang="de-DE" dirty="0" smtClean="0"/>
              <a:t> </a:t>
            </a:r>
            <a:r>
              <a:rPr lang="de-DE" dirty="0" err="1" smtClean="0"/>
              <a:t>these</a:t>
            </a:r>
            <a:r>
              <a:rPr lang="de-DE" dirty="0" smtClean="0"/>
              <a:t> </a:t>
            </a:r>
            <a:r>
              <a:rPr lang="de-DE" dirty="0" err="1" smtClean="0"/>
              <a:t>have</a:t>
            </a:r>
            <a:r>
              <a:rPr lang="de-DE" dirty="0" smtClean="0"/>
              <a:t> on </a:t>
            </a:r>
            <a:r>
              <a:rPr lang="de-DE" dirty="0" err="1" smtClean="0"/>
              <a:t>relationships</a:t>
            </a:r>
            <a:r>
              <a:rPr lang="de-DE" dirty="0" smtClean="0"/>
              <a:t>.</a:t>
            </a:r>
          </a:p>
          <a:p>
            <a:r>
              <a:rPr lang="de-DE" dirty="0" smtClean="0">
                <a:hlinkClick r:id="rId2"/>
              </a:rPr>
              <a:t>http</a:t>
            </a:r>
            <a:r>
              <a:rPr lang="de-DE" dirty="0">
                <a:hlinkClick r:id="rId2"/>
              </a:rPr>
              <a:t>://umanitoba.ca/faculties/arts/anthropology/tutor/fundamentals</a:t>
            </a:r>
            <a:r>
              <a:rPr lang="de-DE" dirty="0" smtClean="0">
                <a:hlinkClick r:id="rId2"/>
              </a:rPr>
              <a:t>/</a:t>
            </a:r>
            <a:endParaRPr lang="de-DE" dirty="0" smtClean="0"/>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49</a:t>
            </a:fld>
            <a:endParaRPr lang="en-GB" noProof="0"/>
          </a:p>
        </p:txBody>
      </p:sp>
      <p:sp>
        <p:nvSpPr>
          <p:cNvPr id="6" name="Textplatzhalter 5"/>
          <p:cNvSpPr>
            <a:spLocks noGrp="1"/>
          </p:cNvSpPr>
          <p:nvPr>
            <p:ph type="body" sz="quarter" idx="13"/>
          </p:nvPr>
        </p:nvSpPr>
        <p:spPr/>
        <p:txBody>
          <a:bodyPr/>
          <a:lstStyle/>
          <a:p>
            <a:r>
              <a:rPr lang="de-DE" dirty="0" err="1" smtClean="0"/>
              <a:t>To</a:t>
            </a:r>
            <a:r>
              <a:rPr lang="de-DE" dirty="0" smtClean="0"/>
              <a:t> </a:t>
            </a:r>
            <a:r>
              <a:rPr lang="de-DE" dirty="0" err="1" smtClean="0"/>
              <a:t>read</a:t>
            </a:r>
            <a:r>
              <a:rPr lang="de-DE" dirty="0" smtClean="0"/>
              <a:t> on…</a:t>
            </a:r>
            <a:endParaRPr lang="de-DE" dirty="0"/>
          </a:p>
        </p:txBody>
      </p:sp>
    </p:spTree>
    <p:extLst>
      <p:ext uri="{BB962C8B-B14F-4D97-AF65-F5344CB8AC3E}">
        <p14:creationId xmlns:p14="http://schemas.microsoft.com/office/powerpoint/2010/main" val="181503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I</a:t>
            </a:r>
            <a:r>
              <a:rPr lang="de-DE" smtClean="0"/>
              <a:t>ntroduction</a:t>
            </a:r>
            <a:endParaRPr lang="de-DE" dirty="0"/>
          </a:p>
        </p:txBody>
      </p:sp>
      <p:sp>
        <p:nvSpPr>
          <p:cNvPr id="3" name="Inhaltsplatzhalter 2"/>
          <p:cNvSpPr>
            <a:spLocks noGrp="1"/>
          </p:cNvSpPr>
          <p:nvPr>
            <p:ph idx="1"/>
          </p:nvPr>
        </p:nvSpPr>
        <p:spPr/>
        <p:txBody>
          <a:bodyPr>
            <a:normAutofit/>
          </a:bodyPr>
          <a:lstStyle/>
          <a:p>
            <a:pPr marL="0" indent="0">
              <a:buNone/>
            </a:pPr>
            <a:r>
              <a:rPr lang="de-DE" smtClean="0"/>
              <a:t>When </a:t>
            </a:r>
            <a:r>
              <a:rPr lang="de-DE" dirty="0" err="1" smtClean="0"/>
              <a:t>you</a:t>
            </a:r>
            <a:r>
              <a:rPr lang="de-DE" dirty="0" smtClean="0"/>
              <a:t> </a:t>
            </a:r>
            <a:r>
              <a:rPr lang="de-DE" dirty="0" err="1" smtClean="0"/>
              <a:t>think</a:t>
            </a:r>
            <a:r>
              <a:rPr lang="de-DE" dirty="0" smtClean="0"/>
              <a:t> </a:t>
            </a:r>
            <a:r>
              <a:rPr lang="de-DE" dirty="0" err="1" smtClean="0"/>
              <a:t>about</a:t>
            </a:r>
            <a:r>
              <a:rPr lang="de-DE" dirty="0" smtClean="0"/>
              <a:t> </a:t>
            </a:r>
            <a:r>
              <a:rPr lang="de-DE" dirty="0" err="1" smtClean="0"/>
              <a:t>your</a:t>
            </a:r>
            <a:r>
              <a:rPr lang="de-DE" dirty="0" smtClean="0"/>
              <a:t> </a:t>
            </a:r>
            <a:r>
              <a:rPr lang="de-DE" dirty="0" err="1" smtClean="0"/>
              <a:t>family</a:t>
            </a:r>
            <a:r>
              <a:rPr lang="de-DE" dirty="0" smtClean="0"/>
              <a:t>, </a:t>
            </a:r>
            <a:r>
              <a:rPr lang="de-DE" dirty="0" err="1" smtClean="0"/>
              <a:t>what</a:t>
            </a:r>
            <a:r>
              <a:rPr lang="de-DE" dirty="0" smtClean="0"/>
              <a:t> </a:t>
            </a:r>
            <a:r>
              <a:rPr lang="de-DE" dirty="0" err="1" smtClean="0"/>
              <a:t>comes</a:t>
            </a:r>
            <a:r>
              <a:rPr lang="de-DE" dirty="0" smtClean="0"/>
              <a:t> </a:t>
            </a:r>
            <a:r>
              <a:rPr lang="de-DE" dirty="0" err="1" smtClean="0"/>
              <a:t>into</a:t>
            </a:r>
            <a:r>
              <a:rPr lang="de-DE" dirty="0" smtClean="0"/>
              <a:t> </a:t>
            </a:r>
            <a:r>
              <a:rPr lang="de-DE" err="1" smtClean="0"/>
              <a:t>your</a:t>
            </a:r>
            <a:r>
              <a:rPr lang="de-DE" smtClean="0"/>
              <a:t> mind? In </a:t>
            </a:r>
            <a:r>
              <a:rPr lang="de-DE" dirty="0" err="1" smtClean="0"/>
              <a:t>other</a:t>
            </a:r>
            <a:r>
              <a:rPr lang="de-DE" dirty="0" smtClean="0"/>
              <a:t> </a:t>
            </a:r>
            <a:r>
              <a:rPr lang="de-DE" dirty="0" err="1" smtClean="0"/>
              <a:t>words</a:t>
            </a:r>
            <a:r>
              <a:rPr lang="de-DE" dirty="0" smtClean="0"/>
              <a:t> </a:t>
            </a:r>
            <a:r>
              <a:rPr lang="de-DE" dirty="0" err="1" smtClean="0"/>
              <a:t>what</a:t>
            </a:r>
            <a:r>
              <a:rPr lang="de-DE" dirty="0" smtClean="0"/>
              <a:t> do </a:t>
            </a:r>
            <a:r>
              <a:rPr lang="de-DE" dirty="0" err="1" smtClean="0"/>
              <a:t>you</a:t>
            </a:r>
            <a:r>
              <a:rPr lang="de-DE" dirty="0" smtClean="0"/>
              <a:t> </a:t>
            </a:r>
            <a:r>
              <a:rPr lang="de-DE" dirty="0" err="1" smtClean="0"/>
              <a:t>associate</a:t>
            </a:r>
            <a:r>
              <a:rPr lang="de-DE" dirty="0" smtClean="0"/>
              <a:t> </a:t>
            </a:r>
            <a:r>
              <a:rPr lang="de-DE" dirty="0" err="1" smtClean="0"/>
              <a:t>with</a:t>
            </a:r>
            <a:r>
              <a:rPr lang="de-DE" dirty="0" smtClean="0"/>
              <a:t> </a:t>
            </a:r>
            <a:r>
              <a:rPr lang="de-DE" dirty="0" err="1" smtClean="0"/>
              <a:t>your</a:t>
            </a:r>
            <a:r>
              <a:rPr lang="de-DE" dirty="0" smtClean="0"/>
              <a:t> </a:t>
            </a:r>
            <a:r>
              <a:rPr lang="de-DE" dirty="0" err="1" smtClean="0"/>
              <a:t>family</a:t>
            </a:r>
            <a:r>
              <a:rPr lang="de-DE" dirty="0" smtClean="0"/>
              <a:t>?</a:t>
            </a:r>
          </a:p>
          <a:p>
            <a:r>
              <a:rPr lang="de-DE" smtClean="0"/>
              <a:t>Take </a:t>
            </a:r>
            <a:r>
              <a:rPr lang="de-DE" dirty="0" smtClean="0"/>
              <a:t>a </a:t>
            </a:r>
            <a:r>
              <a:rPr lang="de-DE" dirty="0" err="1" smtClean="0"/>
              <a:t>piece</a:t>
            </a:r>
            <a:r>
              <a:rPr lang="de-DE" dirty="0" smtClean="0"/>
              <a:t> </a:t>
            </a:r>
            <a:r>
              <a:rPr lang="de-DE" dirty="0" err="1" smtClean="0"/>
              <a:t>of</a:t>
            </a:r>
            <a:r>
              <a:rPr lang="de-DE" dirty="0" smtClean="0"/>
              <a:t> </a:t>
            </a:r>
            <a:r>
              <a:rPr lang="de-DE" dirty="0" err="1" smtClean="0"/>
              <a:t>paper</a:t>
            </a:r>
            <a:r>
              <a:rPr lang="de-DE" dirty="0" smtClean="0"/>
              <a:t> </a:t>
            </a:r>
            <a:r>
              <a:rPr lang="de-DE" dirty="0" err="1" smtClean="0"/>
              <a:t>and</a:t>
            </a:r>
            <a:r>
              <a:rPr lang="de-DE" dirty="0" smtClean="0"/>
              <a:t> </a:t>
            </a:r>
            <a:r>
              <a:rPr lang="de-DE" dirty="0" err="1" smtClean="0"/>
              <a:t>note</a:t>
            </a:r>
            <a:r>
              <a:rPr lang="de-DE" dirty="0" smtClean="0"/>
              <a:t> down </a:t>
            </a:r>
            <a:r>
              <a:rPr lang="de-DE" err="1" smtClean="0"/>
              <a:t>five</a:t>
            </a:r>
            <a:r>
              <a:rPr lang="de-DE" smtClean="0"/>
              <a:t> short sentences or terms </a:t>
            </a:r>
            <a:r>
              <a:rPr lang="de-DE" dirty="0" err="1" smtClean="0"/>
              <a:t>you</a:t>
            </a:r>
            <a:r>
              <a:rPr lang="de-DE" dirty="0" smtClean="0"/>
              <a:t> link </a:t>
            </a:r>
            <a:r>
              <a:rPr lang="de-DE" dirty="0" err="1" smtClean="0"/>
              <a:t>to</a:t>
            </a:r>
            <a:r>
              <a:rPr lang="de-DE" dirty="0" smtClean="0"/>
              <a:t> </a:t>
            </a:r>
            <a:r>
              <a:rPr lang="de-DE" dirty="0" err="1" smtClean="0"/>
              <a:t>your</a:t>
            </a:r>
            <a:r>
              <a:rPr lang="de-DE" dirty="0" smtClean="0"/>
              <a:t> </a:t>
            </a:r>
            <a:r>
              <a:rPr lang="de-DE" dirty="0" err="1" smtClean="0"/>
              <a:t>family</a:t>
            </a:r>
            <a:r>
              <a:rPr lang="de-DE" dirty="0" smtClean="0"/>
              <a:t>.</a:t>
            </a:r>
          </a:p>
          <a:p>
            <a:r>
              <a:rPr lang="de-DE" dirty="0" err="1" smtClean="0"/>
              <a:t>You</a:t>
            </a:r>
            <a:r>
              <a:rPr lang="de-DE" dirty="0" smtClean="0"/>
              <a:t> </a:t>
            </a:r>
            <a:r>
              <a:rPr lang="de-DE" dirty="0" err="1" smtClean="0"/>
              <a:t>have</a:t>
            </a:r>
            <a:r>
              <a:rPr lang="de-DE" dirty="0" smtClean="0"/>
              <a:t> </a:t>
            </a:r>
            <a:r>
              <a:rPr lang="de-DE" dirty="0" err="1" smtClean="0"/>
              <a:t>three</a:t>
            </a:r>
            <a:r>
              <a:rPr lang="de-DE" dirty="0" smtClean="0"/>
              <a:t> </a:t>
            </a:r>
            <a:r>
              <a:rPr lang="de-DE" dirty="0" err="1" smtClean="0"/>
              <a:t>minutes</a:t>
            </a:r>
            <a:r>
              <a:rPr lang="de-DE" dirty="0" smtClean="0"/>
              <a:t> </a:t>
            </a:r>
            <a:r>
              <a:rPr lang="de-DE" dirty="0" err="1" smtClean="0"/>
              <a:t>to</a:t>
            </a:r>
            <a:r>
              <a:rPr lang="de-DE" dirty="0" smtClean="0"/>
              <a:t> do </a:t>
            </a:r>
            <a:r>
              <a:rPr lang="de-DE" err="1" smtClean="0"/>
              <a:t>that</a:t>
            </a:r>
            <a:r>
              <a:rPr lang="de-DE" smtClean="0"/>
              <a:t>.</a:t>
            </a:r>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5</a:t>
            </a:fld>
            <a:endParaRPr lang="en-GB" dirty="0"/>
          </a:p>
        </p:txBody>
      </p:sp>
      <p:sp>
        <p:nvSpPr>
          <p:cNvPr id="5" name="Textplatzhalter 4"/>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107735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I</a:t>
            </a:r>
            <a:r>
              <a:rPr lang="de-DE" smtClean="0"/>
              <a:t>ntroduction</a:t>
            </a:r>
            <a:endParaRPr lang="de-DE"/>
          </a:p>
        </p:txBody>
      </p:sp>
      <p:sp>
        <p:nvSpPr>
          <p:cNvPr id="3" name="Inhaltsplatzhalter 2"/>
          <p:cNvSpPr>
            <a:spLocks noGrp="1"/>
          </p:cNvSpPr>
          <p:nvPr>
            <p:ph idx="1"/>
          </p:nvPr>
        </p:nvSpPr>
        <p:spPr/>
        <p:txBody>
          <a:bodyPr/>
          <a:lstStyle/>
          <a:p>
            <a:pPr marL="0" indent="0">
              <a:buNone/>
            </a:pPr>
            <a:r>
              <a:rPr lang="de-DE" smtClean="0"/>
              <a:t>What others have noted down:</a:t>
            </a:r>
          </a:p>
          <a:p>
            <a:pPr marL="0" indent="0">
              <a:buNone/>
            </a:pPr>
            <a:endParaRPr lang="de-DE"/>
          </a:p>
        </p:txBody>
      </p:sp>
      <p:sp>
        <p:nvSpPr>
          <p:cNvPr id="4" name="Foliennummernplatzhalter 3"/>
          <p:cNvSpPr>
            <a:spLocks noGrp="1"/>
          </p:cNvSpPr>
          <p:nvPr>
            <p:ph type="sldNum" sz="quarter" idx="12"/>
          </p:nvPr>
        </p:nvSpPr>
        <p:spPr/>
        <p:txBody>
          <a:bodyPr/>
          <a:lstStyle/>
          <a:p>
            <a:endParaRPr lang="en-GB" smtClean="0"/>
          </a:p>
          <a:p>
            <a:fld id="{6C6AE60A-B69C-4790-82F7-3882EDF23186}" type="slidenum">
              <a:rPr lang="en-GB" smtClean="0"/>
              <a:pPr/>
              <a:t>6</a:t>
            </a:fld>
            <a:endParaRPr lang="en-GB" dirty="0"/>
          </a:p>
        </p:txBody>
      </p:sp>
      <p:sp>
        <p:nvSpPr>
          <p:cNvPr id="5" name="Textplatzhalter 4"/>
          <p:cNvSpPr>
            <a:spLocks noGrp="1"/>
          </p:cNvSpPr>
          <p:nvPr>
            <p:ph type="body" sz="quarter" idx="13"/>
          </p:nvPr>
        </p:nvSpPr>
        <p:spPr/>
        <p:txBody>
          <a:bodyPr/>
          <a:lstStyle/>
          <a:p>
            <a:endParaRPr lang="de-DE"/>
          </a:p>
        </p:txBody>
      </p:sp>
      <p:sp>
        <p:nvSpPr>
          <p:cNvPr id="6" name="Ovale Legende 5"/>
          <p:cNvSpPr/>
          <p:nvPr/>
        </p:nvSpPr>
        <p:spPr>
          <a:xfrm>
            <a:off x="971600" y="2444695"/>
            <a:ext cx="1584176" cy="1488361"/>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1259632" y="2852936"/>
            <a:ext cx="1080120" cy="646331"/>
          </a:xfrm>
          <a:prstGeom prst="rect">
            <a:avLst/>
          </a:prstGeom>
          <a:noFill/>
        </p:spPr>
        <p:txBody>
          <a:bodyPr wrap="square" rtlCol="0">
            <a:spAutoFit/>
          </a:bodyPr>
          <a:lstStyle/>
          <a:p>
            <a:r>
              <a:rPr lang="en-US" dirty="0" smtClean="0"/>
              <a:t>Love and security</a:t>
            </a:r>
            <a:endParaRPr lang="en-US" dirty="0"/>
          </a:p>
        </p:txBody>
      </p:sp>
      <p:sp>
        <p:nvSpPr>
          <p:cNvPr id="8" name="Wolkenförmige Legende 7"/>
          <p:cNvSpPr/>
          <p:nvPr/>
        </p:nvSpPr>
        <p:spPr>
          <a:xfrm>
            <a:off x="3563888" y="2852936"/>
            <a:ext cx="2160240" cy="1296144"/>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4067944" y="3188875"/>
            <a:ext cx="1224136" cy="646331"/>
          </a:xfrm>
          <a:prstGeom prst="rect">
            <a:avLst/>
          </a:prstGeom>
          <a:noFill/>
        </p:spPr>
        <p:txBody>
          <a:bodyPr wrap="square" rtlCol="0">
            <a:spAutoFit/>
          </a:bodyPr>
          <a:lstStyle/>
          <a:p>
            <a:r>
              <a:rPr lang="de-DE" smtClean="0"/>
              <a:t>Noise and stress</a:t>
            </a:r>
            <a:endParaRPr lang="de-DE"/>
          </a:p>
        </p:txBody>
      </p:sp>
      <p:sp>
        <p:nvSpPr>
          <p:cNvPr id="10" name="Ovale Legende 9"/>
          <p:cNvSpPr/>
          <p:nvPr/>
        </p:nvSpPr>
        <p:spPr>
          <a:xfrm rot="17875014">
            <a:off x="3273623" y="4372762"/>
            <a:ext cx="1520040" cy="2213640"/>
          </a:xfrm>
          <a:prstGeom prst="wedgeEllipseCallout">
            <a:avLst>
              <a:gd name="adj1" fmla="val -17054"/>
              <a:gd name="adj2" fmla="val 608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rot="2262048">
            <a:off x="3171596" y="5003565"/>
            <a:ext cx="1584176" cy="923330"/>
          </a:xfrm>
          <a:prstGeom prst="rect">
            <a:avLst/>
          </a:prstGeom>
          <a:noFill/>
        </p:spPr>
        <p:txBody>
          <a:bodyPr wrap="square" rtlCol="0">
            <a:spAutoFit/>
          </a:bodyPr>
          <a:lstStyle/>
          <a:p>
            <a:r>
              <a:rPr lang="en-US" dirty="0" smtClean="0"/>
              <a:t>My parents, brothers and sisters</a:t>
            </a:r>
            <a:endParaRPr lang="en-US" dirty="0"/>
          </a:p>
        </p:txBody>
      </p:sp>
      <p:sp>
        <p:nvSpPr>
          <p:cNvPr id="12" name="Wolkenförmige Legende 11"/>
          <p:cNvSpPr/>
          <p:nvPr/>
        </p:nvSpPr>
        <p:spPr>
          <a:xfrm rot="19335801">
            <a:off x="826160" y="3644863"/>
            <a:ext cx="2495220" cy="1639502"/>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rPr>
              <a:t>They don‘t question, they are there for me!</a:t>
            </a:r>
            <a:endParaRPr lang="de-DE">
              <a:solidFill>
                <a:schemeClr val="tx1"/>
              </a:solidFill>
            </a:endParaRPr>
          </a:p>
        </p:txBody>
      </p:sp>
      <p:sp>
        <p:nvSpPr>
          <p:cNvPr id="13" name="Abgerundete rechteckige Legende 12"/>
          <p:cNvSpPr/>
          <p:nvPr/>
        </p:nvSpPr>
        <p:spPr>
          <a:xfrm rot="2926389">
            <a:off x="6218341" y="2139743"/>
            <a:ext cx="1584176" cy="172364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p:cNvSpPr txBox="1"/>
          <p:nvPr/>
        </p:nvSpPr>
        <p:spPr>
          <a:xfrm rot="19261750">
            <a:off x="6102210" y="2452200"/>
            <a:ext cx="1800200" cy="923330"/>
          </a:xfrm>
          <a:prstGeom prst="rect">
            <a:avLst/>
          </a:prstGeom>
          <a:noFill/>
        </p:spPr>
        <p:txBody>
          <a:bodyPr wrap="square" rtlCol="0">
            <a:spAutoFit/>
          </a:bodyPr>
          <a:lstStyle/>
          <a:p>
            <a:r>
              <a:rPr lang="de-DE" smtClean="0"/>
              <a:t>They expect me to take over the family business</a:t>
            </a:r>
            <a:endParaRPr lang="de-DE"/>
          </a:p>
        </p:txBody>
      </p:sp>
      <p:sp>
        <p:nvSpPr>
          <p:cNvPr id="15" name="Abgerundete rechteckige Legende 14"/>
          <p:cNvSpPr/>
          <p:nvPr/>
        </p:nvSpPr>
        <p:spPr>
          <a:xfrm>
            <a:off x="5367494" y="4464614"/>
            <a:ext cx="1796794" cy="1268642"/>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5580112" y="4615561"/>
            <a:ext cx="1224136" cy="923330"/>
          </a:xfrm>
          <a:prstGeom prst="rect">
            <a:avLst/>
          </a:prstGeom>
          <a:noFill/>
        </p:spPr>
        <p:txBody>
          <a:bodyPr wrap="square" rtlCol="0">
            <a:spAutoFit/>
          </a:bodyPr>
          <a:lstStyle/>
          <a:p>
            <a:r>
              <a:rPr lang="de-DE" smtClean="0"/>
              <a:t>They support my studies</a:t>
            </a:r>
            <a:endParaRPr lang="de-DE"/>
          </a:p>
        </p:txBody>
      </p:sp>
      <p:sp>
        <p:nvSpPr>
          <p:cNvPr id="17" name="Legende mit Linie 2 (Rahmen und Markierungsleiste) 16"/>
          <p:cNvSpPr/>
          <p:nvPr/>
        </p:nvSpPr>
        <p:spPr>
          <a:xfrm>
            <a:off x="2915816" y="2005051"/>
            <a:ext cx="1584176" cy="1063909"/>
          </a:xfrm>
          <a:prstGeom prst="accentBorderCallout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t>They</a:t>
            </a:r>
            <a:endParaRPr lang="de-DE"/>
          </a:p>
        </p:txBody>
      </p:sp>
      <p:sp>
        <p:nvSpPr>
          <p:cNvPr id="18" name="Textfeld 17"/>
          <p:cNvSpPr txBox="1"/>
          <p:nvPr/>
        </p:nvSpPr>
        <p:spPr>
          <a:xfrm>
            <a:off x="3022951" y="2078235"/>
            <a:ext cx="1081873" cy="923330"/>
          </a:xfrm>
          <a:prstGeom prst="rect">
            <a:avLst/>
          </a:prstGeom>
          <a:noFill/>
        </p:spPr>
        <p:txBody>
          <a:bodyPr wrap="square" rtlCol="0">
            <a:spAutoFit/>
          </a:bodyPr>
          <a:lstStyle/>
          <a:p>
            <a:r>
              <a:rPr lang="de-DE" smtClean="0"/>
              <a:t>They taught me a lot</a:t>
            </a:r>
            <a:endParaRPr lang="de-DE"/>
          </a:p>
        </p:txBody>
      </p:sp>
    </p:spTree>
    <p:extLst>
      <p:ext uri="{BB962C8B-B14F-4D97-AF65-F5344CB8AC3E}">
        <p14:creationId xmlns:p14="http://schemas.microsoft.com/office/powerpoint/2010/main" val="126540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5" y="188069"/>
            <a:ext cx="5940000" cy="792659"/>
          </a:xfrm>
        </p:spPr>
        <p:txBody>
          <a:bodyPr/>
          <a:lstStyle/>
          <a:p>
            <a:r>
              <a:rPr lang="en-GB" smtClean="0"/>
              <a:t>Introduction</a:t>
            </a:r>
            <a:endParaRPr lang="en-GB" dirty="0"/>
          </a:p>
        </p:txBody>
      </p:sp>
      <p:sp>
        <p:nvSpPr>
          <p:cNvPr id="3" name="Inhaltsplatzhalter 2"/>
          <p:cNvSpPr>
            <a:spLocks noGrp="1"/>
          </p:cNvSpPr>
          <p:nvPr>
            <p:ph idx="1"/>
          </p:nvPr>
        </p:nvSpPr>
        <p:spPr/>
        <p:txBody>
          <a:bodyPr>
            <a:normAutofit fontScale="85000" lnSpcReduction="10000"/>
          </a:bodyPr>
          <a:lstStyle/>
          <a:p>
            <a:pPr marL="0" indent="0">
              <a:buNone/>
            </a:pPr>
            <a:r>
              <a:rPr lang="de-DE" dirty="0"/>
              <a:t>F</a:t>
            </a:r>
            <a:r>
              <a:rPr lang="de-DE" dirty="0" smtClean="0"/>
              <a:t>amily </a:t>
            </a:r>
            <a:r>
              <a:rPr lang="de-DE" dirty="0" err="1" smtClean="0"/>
              <a:t>values</a:t>
            </a:r>
            <a:r>
              <a:rPr lang="de-DE" dirty="0" smtClean="0"/>
              <a:t> </a:t>
            </a:r>
            <a:r>
              <a:rPr lang="de-DE" dirty="0" err="1" smtClean="0"/>
              <a:t>are</a:t>
            </a:r>
            <a:r>
              <a:rPr lang="de-DE" dirty="0" smtClean="0"/>
              <a:t> </a:t>
            </a:r>
            <a:r>
              <a:rPr lang="de-DE" dirty="0" err="1" smtClean="0"/>
              <a:t>reflected</a:t>
            </a:r>
            <a:r>
              <a:rPr lang="de-DE" dirty="0" smtClean="0"/>
              <a:t> </a:t>
            </a:r>
            <a:r>
              <a:rPr lang="de-DE" dirty="0"/>
              <a:t>in </a:t>
            </a:r>
            <a:r>
              <a:rPr lang="de-DE" dirty="0" err="1" smtClean="0"/>
              <a:t>the</a:t>
            </a:r>
            <a:r>
              <a:rPr lang="de-DE" dirty="0" smtClean="0"/>
              <a:t> </a:t>
            </a:r>
            <a:r>
              <a:rPr lang="de-DE" dirty="0" err="1" smtClean="0"/>
              <a:t>meaning</a:t>
            </a:r>
            <a:r>
              <a:rPr lang="de-DE" dirty="0" smtClean="0"/>
              <a:t> </a:t>
            </a:r>
            <a:r>
              <a:rPr lang="de-DE" dirty="0" err="1" smtClean="0"/>
              <a:t>somebody</a:t>
            </a:r>
            <a:r>
              <a:rPr lang="de-DE" dirty="0" smtClean="0"/>
              <a:t> </a:t>
            </a:r>
            <a:r>
              <a:rPr lang="de-DE" dirty="0" err="1" smtClean="0"/>
              <a:t>attaches</a:t>
            </a:r>
            <a:r>
              <a:rPr lang="de-DE" dirty="0" smtClean="0"/>
              <a:t> </a:t>
            </a:r>
            <a:r>
              <a:rPr lang="de-DE" dirty="0" err="1" smtClean="0"/>
              <a:t>to</a:t>
            </a:r>
            <a:r>
              <a:rPr lang="de-DE" dirty="0" smtClean="0"/>
              <a:t> </a:t>
            </a:r>
            <a:r>
              <a:rPr lang="de-DE" dirty="0" err="1" smtClean="0"/>
              <a:t>the</a:t>
            </a:r>
            <a:r>
              <a:rPr lang="de-DE" dirty="0" smtClean="0"/>
              <a:t> </a:t>
            </a:r>
            <a:r>
              <a:rPr lang="de-DE" dirty="0" err="1" smtClean="0"/>
              <a:t>family</a:t>
            </a:r>
            <a:r>
              <a:rPr lang="de-DE" dirty="0" smtClean="0"/>
              <a:t>. Watch </a:t>
            </a:r>
            <a:r>
              <a:rPr lang="de-DE" dirty="0" err="1" smtClean="0"/>
              <a:t>the</a:t>
            </a:r>
            <a:r>
              <a:rPr lang="de-DE" dirty="0" smtClean="0"/>
              <a:t> </a:t>
            </a:r>
            <a:r>
              <a:rPr lang="de-DE" dirty="0" err="1" smtClean="0"/>
              <a:t>video</a:t>
            </a:r>
            <a:r>
              <a:rPr lang="de-DE" dirty="0" smtClean="0"/>
              <a:t> </a:t>
            </a:r>
            <a:r>
              <a:rPr lang="de-DE" dirty="0" err="1" smtClean="0"/>
              <a:t>sequence</a:t>
            </a:r>
            <a:r>
              <a:rPr lang="de-DE" dirty="0" smtClean="0"/>
              <a:t> </a:t>
            </a:r>
            <a:r>
              <a:rPr lang="de-DE" dirty="0" err="1" smtClean="0"/>
              <a:t>and</a:t>
            </a:r>
            <a:r>
              <a:rPr lang="de-DE" dirty="0" smtClean="0"/>
              <a:t> </a:t>
            </a:r>
            <a:r>
              <a:rPr lang="de-DE" dirty="0" err="1" smtClean="0"/>
              <a:t>note</a:t>
            </a:r>
            <a:r>
              <a:rPr lang="de-DE" dirty="0" smtClean="0"/>
              <a:t> down </a:t>
            </a:r>
            <a:r>
              <a:rPr lang="de-DE" dirty="0" err="1" smtClean="0"/>
              <a:t>what</a:t>
            </a:r>
            <a:r>
              <a:rPr lang="de-DE" dirty="0" smtClean="0"/>
              <a:t> </a:t>
            </a:r>
            <a:r>
              <a:rPr lang="de-DE" dirty="0" err="1" smtClean="0"/>
              <a:t>people</a:t>
            </a:r>
            <a:r>
              <a:rPr lang="de-DE" dirty="0" smtClean="0"/>
              <a:t> </a:t>
            </a:r>
            <a:r>
              <a:rPr lang="de-DE" dirty="0" err="1" smtClean="0"/>
              <a:t>across</a:t>
            </a:r>
            <a:r>
              <a:rPr lang="de-DE" dirty="0" smtClean="0"/>
              <a:t> </a:t>
            </a:r>
            <a:r>
              <a:rPr lang="de-DE" dirty="0" err="1" smtClean="0"/>
              <a:t>the</a:t>
            </a:r>
            <a:r>
              <a:rPr lang="de-DE" dirty="0" smtClean="0"/>
              <a:t> </a:t>
            </a:r>
            <a:r>
              <a:rPr lang="de-DE" dirty="0" err="1" smtClean="0"/>
              <a:t>world</a:t>
            </a:r>
            <a:r>
              <a:rPr lang="de-DE" dirty="0" smtClean="0"/>
              <a:t> </a:t>
            </a:r>
            <a:r>
              <a:rPr lang="de-DE" dirty="0" err="1" smtClean="0"/>
              <a:t>say</a:t>
            </a:r>
            <a:r>
              <a:rPr lang="de-DE" dirty="0" smtClean="0"/>
              <a:t> </a:t>
            </a:r>
            <a:r>
              <a:rPr lang="de-DE" dirty="0" err="1" smtClean="0"/>
              <a:t>about</a:t>
            </a:r>
            <a:r>
              <a:rPr lang="de-DE" dirty="0" smtClean="0"/>
              <a:t> </a:t>
            </a:r>
            <a:r>
              <a:rPr lang="de-DE" dirty="0" err="1" smtClean="0"/>
              <a:t>their</a:t>
            </a:r>
            <a:r>
              <a:rPr lang="de-DE" dirty="0" smtClean="0"/>
              <a:t> </a:t>
            </a:r>
            <a:r>
              <a:rPr lang="de-DE" dirty="0" err="1" smtClean="0"/>
              <a:t>family</a:t>
            </a:r>
            <a:r>
              <a:rPr lang="de-DE" dirty="0" smtClean="0"/>
              <a:t> </a:t>
            </a:r>
            <a:r>
              <a:rPr lang="de-DE" dirty="0" err="1" smtClean="0"/>
              <a:t>and</a:t>
            </a:r>
            <a:r>
              <a:rPr lang="de-DE" dirty="0" smtClean="0"/>
              <a:t> </a:t>
            </a:r>
            <a:r>
              <a:rPr lang="de-DE" dirty="0" err="1" smtClean="0"/>
              <a:t>what</a:t>
            </a:r>
            <a:r>
              <a:rPr lang="de-DE" dirty="0" smtClean="0"/>
              <a:t> </a:t>
            </a:r>
            <a:r>
              <a:rPr lang="de-DE" dirty="0" err="1" smtClean="0"/>
              <a:t>the</a:t>
            </a:r>
            <a:r>
              <a:rPr lang="de-DE" dirty="0" smtClean="0"/>
              <a:t> </a:t>
            </a:r>
            <a:r>
              <a:rPr lang="de-DE" dirty="0" err="1" smtClean="0"/>
              <a:t>family</a:t>
            </a:r>
            <a:r>
              <a:rPr lang="de-DE" dirty="0" smtClean="0"/>
              <a:t> </a:t>
            </a:r>
            <a:r>
              <a:rPr lang="de-DE" dirty="0" err="1" smtClean="0"/>
              <a:t>means</a:t>
            </a:r>
            <a:r>
              <a:rPr lang="de-DE" dirty="0" smtClean="0"/>
              <a:t> </a:t>
            </a:r>
            <a:r>
              <a:rPr lang="de-DE" err="1" smtClean="0"/>
              <a:t>to</a:t>
            </a:r>
            <a:r>
              <a:rPr lang="de-DE" smtClean="0"/>
              <a:t> them.</a:t>
            </a:r>
            <a:endParaRPr lang="de-DE" dirty="0" smtClean="0"/>
          </a:p>
          <a:p>
            <a:pPr marL="0" indent="0">
              <a:buNone/>
            </a:pPr>
            <a:endParaRPr lang="de-DE" dirty="0"/>
          </a:p>
          <a:p>
            <a:pPr marL="0" indent="0">
              <a:buNone/>
            </a:pPr>
            <a:r>
              <a:rPr lang="en-GB" dirty="0" smtClean="0"/>
              <a:t>The following sequence is from the project by </a:t>
            </a:r>
            <a:r>
              <a:rPr lang="en-GB" dirty="0" err="1" smtClean="0"/>
              <a:t>Yann</a:t>
            </a:r>
            <a:r>
              <a:rPr lang="en-GB" dirty="0" smtClean="0"/>
              <a:t> </a:t>
            </a:r>
            <a:r>
              <a:rPr lang="en-GB" dirty="0" err="1" smtClean="0"/>
              <a:t>Arthus-Bertrant</a:t>
            </a:r>
            <a:r>
              <a:rPr lang="en-GB" dirty="0" smtClean="0"/>
              <a:t> and Good Planet called ‘6 milliards </a:t>
            </a:r>
            <a:r>
              <a:rPr lang="en-GB" dirty="0" err="1" smtClean="0"/>
              <a:t>d’autres</a:t>
            </a:r>
            <a:r>
              <a:rPr lang="en-GB" dirty="0" smtClean="0"/>
              <a:t>’ </a:t>
            </a:r>
            <a:r>
              <a:rPr lang="de-DE" dirty="0">
                <a:hlinkClick r:id="rId3" tooltip="http://www.7billionothers.org"/>
              </a:rPr>
              <a:t>http://www.7billionothers.org</a:t>
            </a:r>
            <a:endParaRPr lang="en-GB" dirty="0" smtClean="0"/>
          </a:p>
          <a:p>
            <a:r>
              <a:rPr lang="en-GB" dirty="0" smtClean="0"/>
              <a:t>Watch the short sequence about family </a:t>
            </a:r>
            <a:r>
              <a:rPr lang="en-GB" dirty="0" smtClean="0">
                <a:hlinkClick r:id="rId4"/>
              </a:rPr>
              <a:t>http://www.youtube.com/watch?v=SSmRuAWRbFA&amp;feature=related</a:t>
            </a:r>
            <a:endParaRPr lang="en-GB" dirty="0" smtClean="0"/>
          </a:p>
          <a:p>
            <a:endParaRPr lang="en-GB" dirty="0" smtClean="0"/>
          </a:p>
          <a:p>
            <a:endParaRPr lang="en-GB" dirty="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7</a:t>
            </a:fld>
            <a:endParaRPr lang="en-GB" noProof="0"/>
          </a:p>
        </p:txBody>
      </p:sp>
      <p:sp>
        <p:nvSpPr>
          <p:cNvPr id="6" name="Textplatzhalter 5"/>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5087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a:t>
            </a:r>
            <a:r>
              <a:rPr lang="en-GB" smtClean="0"/>
              <a:t>ntroduction</a:t>
            </a:r>
            <a:endParaRPr lang="en-GB" dirty="0"/>
          </a:p>
        </p:txBody>
      </p:sp>
      <p:sp>
        <p:nvSpPr>
          <p:cNvPr id="3" name="Inhaltsplatzhalter 2"/>
          <p:cNvSpPr>
            <a:spLocks noGrp="1"/>
          </p:cNvSpPr>
          <p:nvPr>
            <p:ph idx="1"/>
          </p:nvPr>
        </p:nvSpPr>
        <p:spPr/>
        <p:txBody>
          <a:bodyPr>
            <a:normAutofit lnSpcReduction="10000"/>
          </a:bodyPr>
          <a:lstStyle/>
          <a:p>
            <a:pPr marL="0" indent="0">
              <a:buNone/>
            </a:pPr>
            <a:r>
              <a:rPr lang="en-GB" smtClean="0"/>
              <a:t>Other associations </a:t>
            </a:r>
            <a:r>
              <a:rPr lang="en-GB" dirty="0" smtClean="0"/>
              <a:t>with family and families:</a:t>
            </a:r>
          </a:p>
          <a:p>
            <a:r>
              <a:rPr lang="en-GB" smtClean="0"/>
              <a:t>A place where you can rest</a:t>
            </a:r>
          </a:p>
          <a:p>
            <a:r>
              <a:rPr lang="en-GB" smtClean="0"/>
              <a:t>First try to learn to love</a:t>
            </a:r>
          </a:p>
          <a:p>
            <a:r>
              <a:rPr lang="en-GB" smtClean="0"/>
              <a:t>Two contradictory forces, security and prison</a:t>
            </a:r>
          </a:p>
          <a:p>
            <a:r>
              <a:rPr lang="en-GB" smtClean="0"/>
              <a:t>Family to help them</a:t>
            </a:r>
          </a:p>
          <a:p>
            <a:r>
              <a:rPr lang="en-GB" smtClean="0"/>
              <a:t>Not necessarily blood relatives</a:t>
            </a:r>
          </a:p>
          <a:p>
            <a:r>
              <a:rPr lang="en-GB" smtClean="0"/>
              <a:t>Everything you may have</a:t>
            </a:r>
          </a:p>
          <a:p>
            <a:r>
              <a:rPr lang="en-GB" smtClean="0"/>
              <a:t>…</a:t>
            </a:r>
            <a:endParaRPr lang="en-GB" dirty="0"/>
          </a:p>
        </p:txBody>
      </p:sp>
      <p:sp>
        <p:nvSpPr>
          <p:cNvPr id="4" name="Foliennummernplatzhalter 3"/>
          <p:cNvSpPr>
            <a:spLocks noGrp="1"/>
          </p:cNvSpPr>
          <p:nvPr>
            <p:ph type="sldNum" sz="quarter" idx="12"/>
          </p:nvPr>
        </p:nvSpPr>
        <p:spPr/>
        <p:txBody>
          <a:bodyPr/>
          <a:lstStyle/>
          <a:p>
            <a:endParaRPr lang="en-GB" dirty="0" smtClean="0"/>
          </a:p>
          <a:p>
            <a:fld id="{6C6AE60A-B69C-4790-82F7-3882EDF23186}" type="slidenum">
              <a:rPr lang="en-GB" smtClean="0"/>
              <a:pPr/>
              <a:t>8</a:t>
            </a:fld>
            <a:endParaRPr lang="en-GB" dirty="0"/>
          </a:p>
        </p:txBody>
      </p:sp>
      <p:sp>
        <p:nvSpPr>
          <p:cNvPr id="5" name="Textplatzhalter 4"/>
          <p:cNvSpPr>
            <a:spLocks noGrp="1"/>
          </p:cNvSpPr>
          <p:nvPr>
            <p:ph type="body" sz="quarter" idx="13"/>
          </p:nvPr>
        </p:nvSpPr>
        <p:spPr/>
        <p:txBody>
          <a:bodyPr/>
          <a:lstStyle/>
          <a:p>
            <a:endParaRPr lang="en-GB" dirty="0"/>
          </a:p>
        </p:txBody>
      </p:sp>
    </p:spTree>
    <p:extLst>
      <p:ext uri="{BB962C8B-B14F-4D97-AF65-F5344CB8AC3E}">
        <p14:creationId xmlns:p14="http://schemas.microsoft.com/office/powerpoint/2010/main" val="39509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Topics</a:t>
            </a:r>
            <a:endParaRPr lang="de-DE" dirty="0"/>
          </a:p>
        </p:txBody>
      </p:sp>
      <p:sp>
        <p:nvSpPr>
          <p:cNvPr id="3" name="Inhaltsplatzhalter 2"/>
          <p:cNvSpPr>
            <a:spLocks noGrp="1"/>
          </p:cNvSpPr>
          <p:nvPr>
            <p:ph idx="1"/>
          </p:nvPr>
        </p:nvSpPr>
        <p:spPr/>
        <p:txBody>
          <a:bodyPr>
            <a:normAutofit fontScale="85000" lnSpcReduction="20000"/>
          </a:bodyPr>
          <a:lstStyle/>
          <a:p>
            <a:pPr lvl="0"/>
            <a:r>
              <a:rPr lang="en-US" smtClean="0"/>
              <a:t>Introduction</a:t>
            </a:r>
          </a:p>
          <a:p>
            <a:r>
              <a:rPr lang="en-US">
                <a:solidFill>
                  <a:srgbClr val="FFC000"/>
                </a:solidFill>
              </a:rPr>
              <a:t>Aims and learning </a:t>
            </a:r>
            <a:r>
              <a:rPr lang="en-US" smtClean="0">
                <a:solidFill>
                  <a:srgbClr val="FFC000"/>
                </a:solidFill>
              </a:rPr>
              <a:t>objectives</a:t>
            </a:r>
          </a:p>
          <a:p>
            <a:pPr lvl="0"/>
            <a:r>
              <a:rPr lang="en-US" smtClean="0"/>
              <a:t>Families and family diversity</a:t>
            </a:r>
          </a:p>
          <a:p>
            <a:pPr lvl="1"/>
            <a:r>
              <a:rPr lang="en-US" smtClean="0"/>
              <a:t>Families</a:t>
            </a:r>
          </a:p>
          <a:p>
            <a:pPr lvl="1"/>
            <a:r>
              <a:rPr lang="en-US" smtClean="0"/>
              <a:t>Family and kinship</a:t>
            </a:r>
          </a:p>
          <a:p>
            <a:pPr lvl="1"/>
            <a:r>
              <a:rPr lang="en-US" smtClean="0"/>
              <a:t>My family tree</a:t>
            </a:r>
            <a:endParaRPr lang="en-US" dirty="0" smtClean="0"/>
          </a:p>
          <a:p>
            <a:pPr lvl="1"/>
            <a:r>
              <a:rPr lang="en-US" smtClean="0"/>
              <a:t>Families as networks</a:t>
            </a:r>
          </a:p>
          <a:p>
            <a:r>
              <a:rPr lang="en-US" smtClean="0"/>
              <a:t>Take away message</a:t>
            </a:r>
          </a:p>
          <a:p>
            <a:r>
              <a:rPr lang="en-US" smtClean="0"/>
              <a:t>Reflection questions</a:t>
            </a:r>
          </a:p>
          <a:p>
            <a:r>
              <a:rPr lang="en-US" smtClean="0"/>
              <a:t>Task</a:t>
            </a:r>
            <a:endParaRPr lang="en-US"/>
          </a:p>
          <a:p>
            <a:r>
              <a:rPr lang="en-US" smtClean="0"/>
              <a:t>Sources</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en-GB" noProof="0" smtClean="0"/>
              <a:pPr/>
              <a:t>9</a:t>
            </a:fld>
            <a:endParaRPr lang="en-GB" noProof="0" dirty="0"/>
          </a:p>
        </p:txBody>
      </p:sp>
      <p:sp>
        <p:nvSpPr>
          <p:cNvPr id="6" name="Textplatzhalter 5"/>
          <p:cNvSpPr>
            <a:spLocks noGrp="1"/>
          </p:cNvSpPr>
          <p:nvPr>
            <p:ph type="body" sz="quarter" idx="13"/>
          </p:nvPr>
        </p:nvSpPr>
        <p:spPr/>
        <p:txBody>
          <a:bodyPr/>
          <a:lstStyle/>
          <a:p>
            <a:endParaRPr lang="de-DE" dirty="0"/>
          </a:p>
        </p:txBody>
      </p:sp>
    </p:spTree>
    <p:extLst>
      <p:ext uri="{BB962C8B-B14F-4D97-AF65-F5344CB8AC3E}">
        <p14:creationId xmlns:p14="http://schemas.microsoft.com/office/powerpoint/2010/main" val="29309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Vorlage Iken (4)">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 Iken (4)</Template>
  <TotalTime>0</TotalTime>
  <Words>3692</Words>
  <Application>Microsoft Macintosh PowerPoint</Application>
  <PresentationFormat>Bildschirmpräsentation (4:3)</PresentationFormat>
  <Paragraphs>585</Paragraphs>
  <Slides>49</Slides>
  <Notes>18</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49</vt:i4>
      </vt:variant>
    </vt:vector>
  </HeadingPairs>
  <TitlesOfParts>
    <vt:vector size="57" baseType="lpstr">
      <vt:lpstr>Calibri</vt:lpstr>
      <vt:lpstr>FrutigerNext LT Medium</vt:lpstr>
      <vt:lpstr>HAW Frutiger Next Regular</vt:lpstr>
      <vt:lpstr>MS Mincho</vt:lpstr>
      <vt:lpstr>Times New Roman</vt:lpstr>
      <vt:lpstr>Wingdings</vt:lpstr>
      <vt:lpstr>Arial</vt:lpstr>
      <vt:lpstr>Vorlage Iken (4)</vt:lpstr>
      <vt:lpstr>Lead-in</vt:lpstr>
      <vt:lpstr>PowerPoint-Präsentation</vt:lpstr>
      <vt:lpstr>Topics</vt:lpstr>
      <vt:lpstr>Topics</vt:lpstr>
      <vt:lpstr>Introduction</vt:lpstr>
      <vt:lpstr>Introduction</vt:lpstr>
      <vt:lpstr>Introduction</vt:lpstr>
      <vt:lpstr>Introduction</vt:lpstr>
      <vt:lpstr>Topics</vt:lpstr>
      <vt:lpstr>Aims and learning outcomes</vt:lpstr>
      <vt:lpstr>Aims and learning outcomes</vt:lpstr>
      <vt:lpstr>Topics</vt:lpstr>
      <vt:lpstr>Topics</vt:lpstr>
      <vt:lpstr>Families and family diversity</vt:lpstr>
      <vt:lpstr>Families and family diversity</vt:lpstr>
      <vt:lpstr>Topics</vt:lpstr>
      <vt:lpstr>Families and family diversity</vt:lpstr>
      <vt:lpstr>Families and family diversity</vt:lpstr>
      <vt:lpstr>PowerPoint-Präsentation</vt:lpstr>
      <vt:lpstr>PowerPoint-Präsentation</vt:lpstr>
      <vt:lpstr>Families and family diversity</vt:lpstr>
      <vt:lpstr>Families and family diversity</vt:lpstr>
      <vt:lpstr>Topics</vt:lpstr>
      <vt:lpstr>Families and family diversity</vt:lpstr>
      <vt:lpstr>Families and family diversity</vt:lpstr>
      <vt:lpstr>Families and family diversity</vt:lpstr>
      <vt:lpstr>Families and family diversity</vt:lpstr>
      <vt:lpstr>Families and family diversity</vt:lpstr>
      <vt:lpstr>Families and family diversity</vt:lpstr>
      <vt:lpstr>Families and family diversity</vt:lpstr>
      <vt:lpstr>Families and family diversity</vt:lpstr>
      <vt:lpstr>PowerPoint-Präsentation</vt:lpstr>
      <vt:lpstr>Pries, Ludger 2004: 4</vt:lpstr>
      <vt:lpstr>Families and family diversity</vt:lpstr>
      <vt:lpstr>Topics</vt:lpstr>
      <vt:lpstr>Families and family diversity</vt:lpstr>
      <vt:lpstr>Families and family diversity</vt:lpstr>
      <vt:lpstr>Topics</vt:lpstr>
      <vt:lpstr>Take away message</vt:lpstr>
      <vt:lpstr>Topics</vt:lpstr>
      <vt:lpstr>Reflection questions</vt:lpstr>
      <vt:lpstr>Reflection</vt:lpstr>
      <vt:lpstr>Topics</vt:lpstr>
      <vt:lpstr>Task</vt:lpstr>
      <vt:lpstr>Task</vt:lpstr>
      <vt:lpstr>Task</vt:lpstr>
      <vt:lpstr>Topics</vt:lpstr>
      <vt:lpstr>Sources</vt:lpstr>
      <vt:lpstr>Sources</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haw</dc:creator>
  <cp:lastModifiedBy>Jakob Kopczynski</cp:lastModifiedBy>
  <cp:revision>205</cp:revision>
  <cp:lastPrinted>2014-09-08T04:16:12Z</cp:lastPrinted>
  <dcterms:created xsi:type="dcterms:W3CDTF">2011-03-14T07:44:17Z</dcterms:created>
  <dcterms:modified xsi:type="dcterms:W3CDTF">2016-05-19T13:33:05Z</dcterms:modified>
</cp:coreProperties>
</file>