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.jpeg" ContentType="image/jpeg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Webseiten sind oft viel größer als das, was man sieht</a:t>
            </a:r>
          </a:p>
          <a:p>
            <a:pPr/>
            <a:r>
              <a:t>Hintergrundprozesse, die die Nutzung erst richtig möglich machen </a:t>
            </a:r>
          </a:p>
          <a:p>
            <a:pPr/>
            <a:r>
              <a:t>Beispiel Amazon: </a:t>
            </a:r>
          </a:p>
          <a:p>
            <a:pPr/>
            <a:r>
              <a:t>	Bevor Kunde Bestellen kann müssen Aktuelle Angebote erfasst und geladen werden</a:t>
            </a:r>
          </a:p>
          <a:p>
            <a:pPr/>
            <a:r>
              <a:t>	Wenn der Kunde dann bestellt muss das Warenhaus über Lieferung Informiert werden</a:t>
            </a:r>
          </a:p>
          <a:p>
            <a:pPr/>
          </a:p>
          <a:p>
            <a:pPr/>
            <a:r>
              <a:t>&gt; Hintergrundprozesse überall benötigt wo die Website Dynamisch und Interaktiv ist</a:t>
            </a:r>
          </a:p>
          <a:p>
            <a:pPr/>
            <a:r>
              <a:t>Dynamische bedeutet:</a:t>
            </a:r>
          </a:p>
          <a:p>
            <a:pPr/>
            <a:r>
              <a:t>angezeigten Daten sich von Zeit zu Zeit ändern </a:t>
            </a:r>
          </a:p>
          <a:p>
            <a:pPr/>
            <a:r>
              <a:t>oder anhand von einer Eingabe des Benutzers andere Daten präsentiert </a:t>
            </a:r>
          </a:p>
          <a:p>
            <a:pPr/>
          </a:p>
          <a:p>
            <a:pPr/>
            <a:r>
              <a:t>Schulwebsite braucht auch Hintergrundprozesse, z. B.:</a:t>
            </a:r>
          </a:p>
          <a:p>
            <a:pPr/>
            <a:r>
              <a:t>Es müssen alle Blogeinträge geladen werden, die verfügbar sind</a:t>
            </a:r>
          </a:p>
          <a:p>
            <a:pPr/>
            <a:r>
              <a:t>Wenn Ein Blogeintrag ausgewählt wurde: Muss der Text zum Blogeintrag mit Bildern angezeigt werden</a:t>
            </a:r>
          </a:p>
          <a:p>
            <a:pPr/>
          </a:p>
          <a:p>
            <a:pPr/>
            <a:r>
              <a:t>- Anforderungen und Rahmenbedingungen an Hintergrundprozesse</a:t>
            </a:r>
          </a:p>
          <a:p>
            <a:pPr/>
            <a:r>
              <a:t>- Folgender Teil beschäftigt mit Planung und Umsetzung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7" name="Shape 3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übernimmt diese Aufgabe </a:t>
            </a:r>
          </a:p>
          <a:p>
            <a:pPr/>
            <a:r>
              <a:t>stellt Anfragen an die API für dynamische Daten im Hintergrund </a:t>
            </a:r>
          </a:p>
          <a:p>
            <a:pPr/>
            <a:r>
              <a:t>Verarbeitet die Daten </a:t>
            </a:r>
          </a:p>
          <a:p>
            <a:pPr/>
            <a:r>
              <a:t>Befüllung von Platzhaltern -&gt; Einsetzten in des Titels in Platzhalter beim Blogeintrag</a:t>
            </a:r>
          </a:p>
          <a:p>
            <a:pPr/>
            <a:r>
              <a:t>Hinzufügen von Daten in Listen -&gt; Beispielsweise die Liste Verfügbarer Blogeinträge</a:t>
            </a:r>
          </a:p>
          <a:p>
            <a:pPr/>
            <a:r>
              <a:t>Dynamisches Design ist nötig für Unterschiedliche Datenmengen </a:t>
            </a:r>
          </a:p>
          <a:p>
            <a:pPr/>
            <a:r>
              <a:t>Bedeutet: Design muss egal mit welcher Anzahl an Einträgen gut Aussehen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Eine Webseite ist auf Technischer Ebene nur ein Textdokument </a:t>
            </a:r>
          </a:p>
          <a:p>
            <a:pPr/>
            <a:r>
              <a:t>Ähnlich wie ein Word Dokument nur eine Datei</a:t>
            </a:r>
          </a:p>
          <a:p>
            <a:pPr/>
            <a:r>
              <a:t>Struktur: HTML (Hyper Text Markup Language)</a:t>
            </a:r>
          </a:p>
          <a:p>
            <a:pPr/>
            <a:r>
              <a:t>Beschreibt den Aufbau der Webseite </a:t>
            </a:r>
          </a:p>
          <a:p>
            <a:pPr/>
          </a:p>
          <a:p>
            <a:pPr/>
            <a:r>
              <a:t>Möglich: Interaktive Programme einbauen</a:t>
            </a:r>
          </a:p>
          <a:p>
            <a:pPr/>
            <a:r>
              <a:t>mit Javascript </a:t>
            </a:r>
          </a:p>
          <a:p>
            <a:pPr/>
            <a:r>
              <a:t>Zum Beispiel Animationen oder Aktionen auf Knopfdruck</a:t>
            </a:r>
          </a:p>
          <a:p>
            <a:pPr/>
            <a:r>
              <a:t>Kann Struktur Verändern; Anzeige Verändern</a:t>
            </a:r>
          </a:p>
          <a:p>
            <a:pPr/>
            <a:r>
              <a:t>Beschreibt das Verhalten der Webseite</a:t>
            </a:r>
          </a:p>
          <a:p>
            <a:pPr/>
          </a:p>
          <a:p>
            <a:pPr/>
            <a:r>
              <a:t>Beide Komponenten werden vom Programm mit dem man die Webseite aufruft Interpretiert und Ausgeführt </a:t>
            </a:r>
          </a:p>
          <a:p>
            <a:pPr/>
          </a:p>
          <a:p>
            <a:pPr/>
            <a:r>
              <a:t>Diese Beiden Komponenten können Inhalte nicht Dynamisch Präsentieren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Dynamische Webseite besteht aus 2 Seiten: Client und Server</a:t>
            </a:r>
          </a:p>
          <a:p>
            <a:pPr/>
            <a:r>
              <a:t>Zusammenwirken der Seiten macht Erlebnis möglich</a:t>
            </a:r>
          </a:p>
          <a:p>
            <a:pPr/>
          </a:p>
          <a:p>
            <a:pPr/>
            <a:r>
              <a:t>Zusammenwirken am Beispiel einer Anfrage:</a:t>
            </a:r>
          </a:p>
          <a:p>
            <a:pPr/>
            <a:r>
              <a:t>Wenn Nutzer Website aufruft: Stellt Anfrage an den Webserver, wo Webseite ist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Webserver Verarbeitet Anfrage und sendet Webseite oder anderen Daten zurück</a:t>
            </a:r>
          </a:p>
          <a:p>
            <a:pPr/>
            <a:r>
              <a:t>Diese Verarbeitung der Anfrage kann Dynamisch Programmiert werden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Erst nach Senden der Webseite können Clientseitige Hintergrundprozesse ausgeführt werden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Webseite muss:</a:t>
            </a:r>
          </a:p>
          <a:p>
            <a:pPr/>
            <a:r>
              <a:t>Sicher: Nur Personen mit Berechtigung können Inhalte erstellen und bearbeiten </a:t>
            </a:r>
          </a:p>
          <a:p>
            <a:pPr/>
            <a:r>
              <a:t>Anders wie das bei google und der Bezeichnung unserer Schule war</a:t>
            </a:r>
          </a:p>
          <a:p>
            <a:pPr/>
            <a:r>
              <a:t>-&gt; Benutzersystem mit Überprüfung </a:t>
            </a:r>
          </a:p>
          <a:p>
            <a:pPr/>
            <a:r>
              <a:t>Langfristig Speichern von Daten: </a:t>
            </a:r>
          </a:p>
          <a:p>
            <a:pPr/>
            <a:r>
              <a:t>-&gt; Dynamisches Speichern und Öffentliche Wiederaufrufbarkeit von Informationen (Blogeinträge; Bilder)</a:t>
            </a:r>
          </a:p>
          <a:p>
            <a:pPr/>
            <a:r>
              <a:t>Schnell: Ladezeiten und Bedienung</a:t>
            </a:r>
          </a:p>
          <a:p>
            <a:pPr/>
            <a:r>
              <a:t>Wenn Webseite zu langsam ist: Schlechtes Benutzererlebnis </a:t>
            </a:r>
          </a:p>
          <a:p>
            <a:pPr/>
          </a:p>
          <a:p>
            <a:pPr/>
            <a:r>
              <a:t>Rahmenbedingungen der Webseite:</a:t>
            </a:r>
          </a:p>
          <a:p>
            <a:pPr/>
            <a:r>
              <a:t>Server: Begrenzte Menge an Speicherplatz + Leistung </a:t>
            </a:r>
          </a:p>
          <a:p>
            <a:pPr/>
            <a:r>
              <a:t>~ Sparsame Nutzung der Ressourcen</a:t>
            </a:r>
          </a:p>
          <a:p>
            <a:pPr/>
            <a:r>
              <a:t>-&gt; Funktionen müssen effizient sein</a:t>
            </a:r>
          </a:p>
          <a:p>
            <a:pPr/>
            <a:r>
              <a:t>Host Spezifiziert Software</a:t>
            </a:r>
          </a:p>
          <a:p>
            <a:pPr/>
            <a:r>
              <a:t>Apache als Webserver Software</a:t>
            </a:r>
          </a:p>
          <a:p>
            <a:pPr/>
            <a:r>
              <a:t>Erwähnte Verarbeitung der Anfrage vor dem Senden </a:t>
            </a:r>
          </a:p>
          <a:p>
            <a:pPr/>
            <a:r>
              <a:t>MySql als Programm zur Speicherung von Daten</a:t>
            </a:r>
          </a:p>
          <a:p>
            <a:pPr/>
            <a:r>
              <a:t>&gt;&gt; Diese Systeme wurden Vorgegeben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Viele Unterprogramme können auf Client und auf Serverseite ausgeführt werden</a:t>
            </a:r>
          </a:p>
          <a:p>
            <a:pPr/>
            <a:r>
              <a:t>Clientseite: Javascript -&gt; Wird während der Nutzung ausgeführt; </a:t>
            </a:r>
          </a:p>
          <a:p>
            <a:pPr/>
            <a:r>
              <a:t>Gesamter Code für Client Sichtbar</a:t>
            </a:r>
          </a:p>
          <a:p>
            <a:pPr/>
          </a:p>
          <a:p>
            <a:pPr/>
            <a:r>
              <a:t>Serverseite: PHP -&gt; Code für Benutzer Unsichtbar</a:t>
            </a:r>
          </a:p>
          <a:p>
            <a:pPr/>
            <a:r>
              <a:t>Belastet Serverressourcen </a:t>
            </a:r>
          </a:p>
          <a:p>
            <a:pPr/>
          </a:p>
          <a:p>
            <a:pPr/>
            <a:r>
              <a:t>Zielkonflikt: Sicherheits vs Performance </a:t>
            </a:r>
          </a:p>
          <a:p>
            <a:pPr/>
            <a:r>
              <a:t>&gt; Entscheidung muss getroffen werden</a:t>
            </a:r>
          </a:p>
          <a:p>
            <a:pPr/>
          </a:p>
          <a:p>
            <a:pPr/>
            <a:r>
              <a:t>So viel auf Clientseite wie Möglich für Performance</a:t>
            </a:r>
          </a:p>
          <a:p>
            <a:pPr/>
            <a:r>
              <a:t>Wichtige/Kritische Funktionen auf Serverseite für Sicherheit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Datenbank zugriff Clientseitig oder Serverseitig</a:t>
            </a:r>
          </a:p>
          <a:p>
            <a:pPr/>
          </a:p>
          <a:p>
            <a:pPr/>
            <a:r>
              <a:t>Datenbank: Strukturierte Anordnung von Daten</a:t>
            </a:r>
          </a:p>
          <a:p>
            <a:pPr/>
            <a:r>
              <a:t>Datenbank läuft unabhängig vom Webserver</a:t>
            </a:r>
          </a:p>
          <a:p>
            <a:pPr/>
            <a:r>
              <a:t>Datenbank speichert alle dynamischen Daten der Webseite Bspsws. Die Blogeinträge</a:t>
            </a:r>
          </a:p>
          <a:p>
            <a:pPr/>
            <a:r>
              <a:t>Sie ist mit Allgemeinem Passwort Geschützt</a:t>
            </a:r>
          </a:p>
          <a:p>
            <a:pPr/>
            <a:r>
              <a:t>Jeder der Passwort hat kann beliebig verändern</a:t>
            </a:r>
          </a:p>
          <a:p>
            <a:pPr/>
          </a:p>
          <a:p>
            <a:pPr/>
            <a:r>
              <a:t>clientseitiger Datenbankzugriff deshalb schlecht</a:t>
            </a:r>
          </a:p>
          <a:p>
            <a:pPr/>
            <a:r>
              <a:t>&gt; Benutzer mit bösen Absichten kann Datenbankpasswort einsehen und Datenbank beliebig ändern</a:t>
            </a:r>
          </a:p>
          <a:p>
            <a:pPr/>
            <a:r>
              <a:t>Datenbankzugriff nur Indirekt</a:t>
            </a:r>
          </a:p>
          <a:p>
            <a:pPr/>
            <a:r>
              <a:t>PHP in der Mitte zur Sicherheit</a:t>
            </a:r>
          </a:p>
          <a:p>
            <a:pPr/>
            <a:r>
              <a:t>Autorisiert Benutzer mit Passwort</a:t>
            </a:r>
          </a:p>
          <a:p>
            <a:pPr/>
            <a:r>
              <a:t>Einheit aus PHP und Datenbank nennt man auch API</a:t>
            </a:r>
          </a:p>
          <a:p>
            <a:pPr/>
            <a:r>
              <a:t>Application Programming Interface -&gt; Eine Programmverbindung, die von Anderen Programmen aufgerufen werden kann</a:t>
            </a:r>
          </a:p>
          <a:p>
            <a:pPr/>
            <a:r>
              <a:t>-&gt; Daten Werden in einer Lesbaren Form zurückgegeben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4" name="Shape 3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Rückgabe: Für Computer gut Lesbar</a:t>
            </a:r>
          </a:p>
          <a:p>
            <a:pPr/>
            <a:r>
              <a:t>Hier sehen sie rückgabe von dem Server der Schulwebsite</a:t>
            </a:r>
          </a:p>
          <a:p>
            <a:pPr/>
            <a:r>
              <a:t>Kein Überblick für den normalen Benutzer</a:t>
            </a:r>
          </a:p>
          <a:p>
            <a:pPr/>
            <a:r>
              <a:t>Informationen für Menschen unmöglich erkenn und Aufrufbar</a:t>
            </a:r>
          </a:p>
          <a:p>
            <a:pPr/>
            <a:r>
              <a:t>-&gt; Muss weiter verarbeitet werden und vernünftig gezeigt zu werden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chüssel mit Lachsfrikadellen, Salat u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chüssel mit Pappardelle, Petersilienbutter, gerösteten Haselnüssen und geriebenem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:in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chüssel mit Pappardelle, Petersilienbutter, gerösteten Haselnüssen und geriebenem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Agenda-Themen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8. Technische Hintergrundprozes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sp>
        <p:nvSpPr>
          <p:cNvPr id="152" name="Notwendigkei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Notwendigkeit</a:t>
            </a:r>
          </a:p>
        </p:txBody>
      </p:sp>
      <p:grpSp>
        <p:nvGrpSpPr>
          <p:cNvPr id="155" name="Gruppe"/>
          <p:cNvGrpSpPr/>
          <p:nvPr/>
        </p:nvGrpSpPr>
        <p:grpSpPr>
          <a:xfrm>
            <a:off x="1479732" y="5280357"/>
            <a:ext cx="5919530" cy="2260025"/>
            <a:chOff x="0" y="0"/>
            <a:chExt cx="5919528" cy="2260024"/>
          </a:xfrm>
        </p:grpSpPr>
        <p:pic>
          <p:nvPicPr>
            <p:cNvPr id="153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919529" cy="182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Abb 12"/>
            <p:cNvSpPr/>
            <p:nvPr/>
          </p:nvSpPr>
          <p:spPr>
            <a:xfrm>
              <a:off x="2809182" y="2260024"/>
              <a:ext cx="10579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Abb 12</a:t>
              </a:r>
            </a:p>
          </p:txBody>
        </p:sp>
      </p:grpSp>
      <p:pic>
        <p:nvPicPr>
          <p:cNvPr id="156" name="Gruppe" descr="Grupp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79890" y="4287974"/>
            <a:ext cx="3024220" cy="302422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Verbindungslinie"/>
          <p:cNvSpPr/>
          <p:nvPr/>
        </p:nvSpPr>
        <p:spPr>
          <a:xfrm>
            <a:off x="7379067" y="5811167"/>
            <a:ext cx="3442438" cy="27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rgbClr val="3857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0" name="Verbindungslinie"/>
          <p:cNvSpPr/>
          <p:nvPr/>
        </p:nvSpPr>
        <p:spPr>
          <a:xfrm>
            <a:off x="13562449" y="5800083"/>
            <a:ext cx="52429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118"/>
                </a:moveTo>
                <a:cubicBezTo>
                  <a:pt x="7200" y="-5400"/>
                  <a:pt x="14400" y="-5373"/>
                  <a:pt x="21600" y="16200"/>
                </a:cubicBezTo>
              </a:path>
            </a:pathLst>
          </a:custGeom>
          <a:ln w="114300">
            <a:solidFill>
              <a:srgbClr val="38571A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61" name="Gruppe"/>
          <p:cNvGrpSpPr/>
          <p:nvPr/>
        </p:nvGrpSpPr>
        <p:grpSpPr>
          <a:xfrm>
            <a:off x="16191538" y="3527152"/>
            <a:ext cx="7955262" cy="4545864"/>
            <a:chOff x="0" y="0"/>
            <a:chExt cx="7955260" cy="4545863"/>
          </a:xfrm>
        </p:grpSpPr>
        <p:pic>
          <p:nvPicPr>
            <p:cNvPr id="15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7955261" cy="4545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" name="Abb 10"/>
            <p:cNvSpPr txBox="1"/>
            <p:nvPr/>
          </p:nvSpPr>
          <p:spPr>
            <a:xfrm>
              <a:off x="3633866" y="3620105"/>
              <a:ext cx="687529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Abb 10</a:t>
              </a:r>
            </a:p>
          </p:txBody>
        </p:sp>
      </p:grpSp>
      <p:pic>
        <p:nvPicPr>
          <p:cNvPr id="162" name="Gruppe" descr="Grupp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76064" y="8881482"/>
            <a:ext cx="3024220" cy="30242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chulwebseite"/>
          <p:cNvSpPr txBox="1"/>
          <p:nvPr/>
        </p:nvSpPr>
        <p:spPr>
          <a:xfrm>
            <a:off x="1819482" y="9989377"/>
            <a:ext cx="429919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Schulwebseite</a:t>
            </a:r>
          </a:p>
        </p:txBody>
      </p:sp>
      <p:grpSp>
        <p:nvGrpSpPr>
          <p:cNvPr id="166" name="Gruppe"/>
          <p:cNvGrpSpPr/>
          <p:nvPr/>
        </p:nvGrpSpPr>
        <p:grpSpPr>
          <a:xfrm>
            <a:off x="18457668" y="8481831"/>
            <a:ext cx="3423000" cy="3572013"/>
            <a:chOff x="0" y="0"/>
            <a:chExt cx="3422998" cy="3572011"/>
          </a:xfrm>
        </p:grpSpPr>
        <p:pic>
          <p:nvPicPr>
            <p:cNvPr id="164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310620" cy="33106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Abb 11"/>
            <p:cNvSpPr/>
            <p:nvPr/>
          </p:nvSpPr>
          <p:spPr>
            <a:xfrm>
              <a:off x="14566" y="3572011"/>
              <a:ext cx="340843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Abb 11</a:t>
              </a:r>
            </a:p>
          </p:txBody>
        </p:sp>
      </p:grpSp>
      <p:sp>
        <p:nvSpPr>
          <p:cNvPr id="171" name="Verbindungslinie"/>
          <p:cNvSpPr/>
          <p:nvPr/>
        </p:nvSpPr>
        <p:spPr>
          <a:xfrm>
            <a:off x="6118678" y="10393592"/>
            <a:ext cx="479906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rgbClr val="3857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2" name="Verbindungslinie"/>
          <p:cNvSpPr/>
          <p:nvPr/>
        </p:nvSpPr>
        <p:spPr>
          <a:xfrm>
            <a:off x="13658673" y="10353740"/>
            <a:ext cx="4812093" cy="31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rgbClr val="38571A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7"/>
      <p:bldP build="whole" bldLvl="1" animBg="1" rev="0" advAuto="0" spid="161" grpId="5"/>
      <p:bldP build="whole" bldLvl="1" animBg="1" rev="0" advAuto="0" spid="163" grpId="6"/>
      <p:bldP build="whole" bldLvl="1" animBg="1" rev="0" advAuto="0" spid="155" grpId="1"/>
      <p:bldP build="whole" bldLvl="1" animBg="1" rev="0" advAuto="0" spid="169" grpId="2"/>
      <p:bldP build="whole" bldLvl="1" animBg="1" rev="0" advAuto="0" spid="166" grpId="10"/>
      <p:bldP build="whole" bldLvl="1" animBg="1" rev="0" advAuto="0" spid="156" grpId="3"/>
      <p:bldP build="whole" bldLvl="1" animBg="1" rev="0" advAuto="0" spid="162" grpId="8"/>
      <p:bldP build="whole" bldLvl="1" animBg="1" rev="0" advAuto="0" spid="170" grpId="4"/>
      <p:bldP build="whole" bldLvl="1" animBg="1" rev="0" advAuto="0" spid="172" grpId="9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Aussehen einer API Rückgab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Aussehen einer API Rückgabe</a:t>
            </a:r>
          </a:p>
        </p:txBody>
      </p:sp>
      <p:sp>
        <p:nvSpPr>
          <p:cNvPr id="331" name="8. Technische Hintergrundprozes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pic>
        <p:nvPicPr>
          <p:cNvPr id="332" name="IMG_6042.jpeg" descr="IMG_604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753" y="4354983"/>
            <a:ext cx="23268494" cy="9120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lientseitige Hintergrundprozes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Clientseitige Hintergrundprozesse </a:t>
            </a:r>
          </a:p>
        </p:txBody>
      </p:sp>
      <p:sp>
        <p:nvSpPr>
          <p:cNvPr id="337" name="8. Technische Hintergrundprozes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pic>
        <p:nvPicPr>
          <p:cNvPr id="33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78466" y="5942042"/>
            <a:ext cx="4789836" cy="4789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71234" y="5963756"/>
            <a:ext cx="4560858" cy="4560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1287" y="6029889"/>
            <a:ext cx="4614142" cy="4614141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Verbindungslinie"/>
          <p:cNvSpPr/>
          <p:nvPr/>
        </p:nvSpPr>
        <p:spPr>
          <a:xfrm>
            <a:off x="4317464" y="6043797"/>
            <a:ext cx="4653771" cy="67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21600" y="15123"/>
                </a:moveTo>
                <a:cubicBezTo>
                  <a:pt x="13633" y="-5395"/>
                  <a:pt x="6433" y="-5034"/>
                  <a:pt x="0" y="16205"/>
                </a:cubicBezTo>
              </a:path>
            </a:pathLst>
          </a:custGeom>
          <a:ln w="114300">
            <a:solidFill>
              <a:srgbClr val="3857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4" name="Verbindungslinie"/>
          <p:cNvSpPr/>
          <p:nvPr/>
        </p:nvSpPr>
        <p:spPr>
          <a:xfrm>
            <a:off x="4416259" y="9739547"/>
            <a:ext cx="4554976" cy="642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8" fill="norm" stroke="1" extrusionOk="0">
                <a:moveTo>
                  <a:pt x="0" y="2993"/>
                </a:moveTo>
                <a:cubicBezTo>
                  <a:pt x="6413" y="21600"/>
                  <a:pt x="13613" y="20602"/>
                  <a:pt x="21600" y="0"/>
                </a:cubicBezTo>
              </a:path>
            </a:pathLst>
          </a:custGeom>
          <a:ln w="114300">
            <a:solidFill>
              <a:srgbClr val="0061FE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5" name="Verbindungslinie"/>
          <p:cNvSpPr/>
          <p:nvPr/>
        </p:nvSpPr>
        <p:spPr>
          <a:xfrm>
            <a:off x="13532091" y="8264410"/>
            <a:ext cx="6874194" cy="6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14300">
            <a:solidFill>
              <a:srgbClr val="3857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44" name="Abb 19"/>
          <p:cNvSpPr txBox="1"/>
          <p:nvPr/>
        </p:nvSpPr>
        <p:spPr>
          <a:xfrm>
            <a:off x="639032" y="10795491"/>
            <a:ext cx="3998653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Abb 19</a:t>
            </a:r>
          </a:p>
        </p:txBody>
      </p:sp>
      <p:sp>
        <p:nvSpPr>
          <p:cNvPr id="345" name="Abb 15"/>
          <p:cNvSpPr txBox="1"/>
          <p:nvPr/>
        </p:nvSpPr>
        <p:spPr>
          <a:xfrm>
            <a:off x="10825829" y="10795491"/>
            <a:ext cx="687528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Abb 15</a:t>
            </a:r>
          </a:p>
        </p:txBody>
      </p:sp>
      <p:sp>
        <p:nvSpPr>
          <p:cNvPr id="346" name="Abb 14"/>
          <p:cNvSpPr txBox="1"/>
          <p:nvPr/>
        </p:nvSpPr>
        <p:spPr>
          <a:xfrm>
            <a:off x="21629620" y="10795491"/>
            <a:ext cx="687528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Abb 14</a:t>
            </a:r>
          </a:p>
        </p:txBody>
      </p:sp>
      <p:sp>
        <p:nvSpPr>
          <p:cNvPr id="347" name="Dreieck"/>
          <p:cNvSpPr/>
          <p:nvPr/>
        </p:nvSpPr>
        <p:spPr>
          <a:xfrm rot="13994919">
            <a:off x="4128797" y="6507279"/>
            <a:ext cx="457198" cy="373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857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8" name="Dreieck"/>
          <p:cNvSpPr/>
          <p:nvPr/>
        </p:nvSpPr>
        <p:spPr>
          <a:xfrm rot="5421075">
            <a:off x="20065686" y="8151165"/>
            <a:ext cx="457198" cy="373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857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9" name="Dreieck"/>
          <p:cNvSpPr/>
          <p:nvPr/>
        </p:nvSpPr>
        <p:spPr>
          <a:xfrm rot="4072119">
            <a:off x="8706670" y="9580984"/>
            <a:ext cx="457198" cy="373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61F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0" name="Platzhalter befüllen"/>
          <p:cNvSpPr txBox="1"/>
          <p:nvPr/>
        </p:nvSpPr>
        <p:spPr>
          <a:xfrm>
            <a:off x="14662863" y="7670765"/>
            <a:ext cx="4312311" cy="647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38571A"/>
                </a:solidFill>
              </a:defRPr>
            </a:lvl1pPr>
          </a:lstStyle>
          <a:p>
            <a:pPr/>
            <a:r>
              <a:t>Platzhalter befüllen</a:t>
            </a:r>
          </a:p>
        </p:txBody>
      </p:sp>
      <p:sp>
        <p:nvSpPr>
          <p:cNvPr id="351" name="Anfrage"/>
          <p:cNvSpPr txBox="1"/>
          <p:nvPr/>
        </p:nvSpPr>
        <p:spPr>
          <a:xfrm>
            <a:off x="5601422" y="5231286"/>
            <a:ext cx="1893024" cy="647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38571A"/>
                </a:solidFill>
              </a:defRPr>
            </a:lvl1pPr>
          </a:lstStyle>
          <a:p>
            <a:pPr/>
            <a:r>
              <a:t>Anfrage</a:t>
            </a:r>
          </a:p>
        </p:txBody>
      </p:sp>
      <p:sp>
        <p:nvSpPr>
          <p:cNvPr id="352" name="Antwort"/>
          <p:cNvSpPr txBox="1"/>
          <p:nvPr/>
        </p:nvSpPr>
        <p:spPr>
          <a:xfrm>
            <a:off x="5601422" y="10615665"/>
            <a:ext cx="1893024" cy="659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3700">
                <a:solidFill>
                  <a:srgbClr val="0056D6"/>
                </a:solidFill>
              </a:defRPr>
            </a:lvl1pPr>
          </a:lstStyle>
          <a:p>
            <a:pPr/>
            <a:r>
              <a:t>Antwort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8"/>
      <p:bldP build="whole" bldLvl="1" animBg="1" rev="0" advAuto="0" spid="352" grpId="6"/>
      <p:bldP build="whole" bldLvl="1" animBg="1" rev="0" advAuto="0" spid="353" grpId="1"/>
      <p:bldP build="whole" bldLvl="1" animBg="1" rev="0" advAuto="0" spid="347" grpId="2"/>
      <p:bldP build="whole" bldLvl="1" animBg="1" rev="0" advAuto="0" spid="349" grpId="5"/>
      <p:bldP build="whole" bldLvl="1" animBg="1" rev="0" advAuto="0" spid="355" grpId="7"/>
      <p:bldP build="whole" bldLvl="1" animBg="1" rev="0" advAuto="0" spid="351" grpId="3"/>
      <p:bldP build="whole" bldLvl="1" animBg="1" rev="0" advAuto="0" spid="354" grpId="4"/>
      <p:bldP build="whole" bldLvl="1" animBg="1" rev="0" advAuto="0" spid="350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as ist eine Webseit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Was ist eine Webseite?</a:t>
            </a:r>
          </a:p>
        </p:txBody>
      </p:sp>
      <p:sp>
        <p:nvSpPr>
          <p:cNvPr id="177" name="8. Technische Hintergrundprozes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sp>
        <p:nvSpPr>
          <p:cNvPr id="178" name="Textdokument"/>
          <p:cNvSpPr/>
          <p:nvPr/>
        </p:nvSpPr>
        <p:spPr>
          <a:xfrm>
            <a:off x="952754" y="4454406"/>
            <a:ext cx="5331226" cy="690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Pfeil"/>
          <p:cNvSpPr/>
          <p:nvPr/>
        </p:nvSpPr>
        <p:spPr>
          <a:xfrm>
            <a:off x="6929694" y="6083186"/>
            <a:ext cx="6908152" cy="967303"/>
          </a:xfrm>
          <a:prstGeom prst="rightArrow">
            <a:avLst>
              <a:gd name="adj1" fmla="val 32000"/>
              <a:gd name="adj2" fmla="val 117255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88852" y="4454406"/>
            <a:ext cx="3413343" cy="3413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4296404" y="9014412"/>
            <a:ext cx="2313846" cy="2313845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}"/>
          <p:cNvSpPr txBox="1"/>
          <p:nvPr/>
        </p:nvSpPr>
        <p:spPr>
          <a:xfrm>
            <a:off x="17068744" y="2652302"/>
            <a:ext cx="2255495" cy="101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}</a:t>
            </a:r>
          </a:p>
        </p:txBody>
      </p:sp>
      <p:pic>
        <p:nvPicPr>
          <p:cNvPr id="183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836898" y="6164434"/>
            <a:ext cx="2858672" cy="297063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Pfeil"/>
          <p:cNvSpPr/>
          <p:nvPr/>
        </p:nvSpPr>
        <p:spPr>
          <a:xfrm>
            <a:off x="6929694" y="9825933"/>
            <a:ext cx="6908152" cy="967303"/>
          </a:xfrm>
          <a:prstGeom prst="rightArrow">
            <a:avLst>
              <a:gd name="adj1" fmla="val 32000"/>
              <a:gd name="adj2" fmla="val 117255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Abb 14"/>
          <p:cNvSpPr txBox="1"/>
          <p:nvPr/>
        </p:nvSpPr>
        <p:spPr>
          <a:xfrm>
            <a:off x="14524603" y="8020456"/>
            <a:ext cx="1341841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Abb 14</a:t>
            </a:r>
          </a:p>
        </p:txBody>
      </p:sp>
      <p:sp>
        <p:nvSpPr>
          <p:cNvPr id="186" name="Abb 15"/>
          <p:cNvSpPr txBox="1"/>
          <p:nvPr/>
        </p:nvSpPr>
        <p:spPr>
          <a:xfrm>
            <a:off x="14778091" y="11396580"/>
            <a:ext cx="1350408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Abb 15</a:t>
            </a:r>
          </a:p>
        </p:txBody>
      </p:sp>
      <p:sp>
        <p:nvSpPr>
          <p:cNvPr id="187" name="Abb 13"/>
          <p:cNvSpPr txBox="1"/>
          <p:nvPr/>
        </p:nvSpPr>
        <p:spPr>
          <a:xfrm>
            <a:off x="20601322" y="9438367"/>
            <a:ext cx="1221623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Abb 13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4"/>
      <p:bldP build="whole" bldLvl="1" animBg="1" rev="0" advAuto="0" spid="182" grpId="7"/>
      <p:bldP build="whole" bldLvl="1" animBg="1" rev="0" advAuto="0" spid="183" grpId="8"/>
      <p:bldP build="whole" bldLvl="1" animBg="1" rev="0" advAuto="0" spid="187" grpId="9"/>
      <p:bldP build="whole" bldLvl="1" animBg="1" rev="0" advAuto="0" spid="180" grpId="2"/>
      <p:bldP build="whole" bldLvl="1" animBg="1" rev="0" advAuto="0" spid="185" grpId="3"/>
      <p:bldP build="whole" bldLvl="1" animBg="1" rev="0" advAuto="0" spid="181" grpId="6"/>
      <p:bldP build="whole" bldLvl="1" animBg="1" rev="0" advAuto="0" spid="186" grpId="5"/>
      <p:bldP build="whole" bldLvl="1" animBg="1" rev="0" advAuto="0" spid="17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blauf einer Webanfr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Ablauf einer Webanfrage</a:t>
            </a:r>
          </a:p>
        </p:txBody>
      </p:sp>
      <p:sp>
        <p:nvSpPr>
          <p:cNvPr id="192" name="8. Technische Hintergrundprozesse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grpSp>
        <p:nvGrpSpPr>
          <p:cNvPr id="195" name="Gruppe"/>
          <p:cNvGrpSpPr/>
          <p:nvPr/>
        </p:nvGrpSpPr>
        <p:grpSpPr>
          <a:xfrm>
            <a:off x="2040771" y="5800083"/>
            <a:ext cx="3805467" cy="4385907"/>
            <a:chOff x="0" y="404215"/>
            <a:chExt cx="3805465" cy="4385905"/>
          </a:xfrm>
        </p:grpSpPr>
        <p:pic>
          <p:nvPicPr>
            <p:cNvPr id="193" name="Gruppe" descr="Grupp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984655"/>
              <a:ext cx="3805466" cy="380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Client"/>
            <p:cNvSpPr/>
            <p:nvPr/>
          </p:nvSpPr>
          <p:spPr>
            <a:xfrm>
              <a:off x="1021516" y="404215"/>
              <a:ext cx="17626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198" name="Gruppe"/>
          <p:cNvGrpSpPr/>
          <p:nvPr/>
        </p:nvGrpSpPr>
        <p:grpSpPr>
          <a:xfrm>
            <a:off x="15001449" y="6528074"/>
            <a:ext cx="4833635" cy="4521481"/>
            <a:chOff x="0" y="0"/>
            <a:chExt cx="4833634" cy="4521480"/>
          </a:xfrm>
        </p:grpSpPr>
        <p:pic>
          <p:nvPicPr>
            <p:cNvPr id="196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0927" y="0"/>
              <a:ext cx="4371780" cy="43717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Abb 16"/>
            <p:cNvSpPr txBox="1"/>
            <p:nvPr/>
          </p:nvSpPr>
          <p:spPr>
            <a:xfrm>
              <a:off x="0" y="3572897"/>
              <a:ext cx="4833635" cy="948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Abb 16</a:t>
              </a:r>
            </a:p>
          </p:txBody>
        </p:sp>
      </p:grpSp>
      <p:pic>
        <p:nvPicPr>
          <p:cNvPr id="199" name="Gruppe" descr="Grupp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21766" y="7276704"/>
            <a:ext cx="3024220" cy="302422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erver"/>
          <p:cNvSpPr txBox="1"/>
          <p:nvPr/>
        </p:nvSpPr>
        <p:spPr>
          <a:xfrm>
            <a:off x="18199174" y="5395868"/>
            <a:ext cx="276041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204" name="Verbindungslinie"/>
          <p:cNvSpPr/>
          <p:nvPr/>
        </p:nvSpPr>
        <p:spPr>
          <a:xfrm>
            <a:off x="6222336" y="5393305"/>
            <a:ext cx="9009826" cy="16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16201"/>
                </a:moveTo>
                <a:cubicBezTo>
                  <a:pt x="6535" y="-5268"/>
                  <a:pt x="13735" y="-5399"/>
                  <a:pt x="21600" y="15809"/>
                </a:cubicBezTo>
              </a:path>
            </a:pathLst>
          </a:custGeom>
          <a:ln w="63500">
            <a:solidFill>
              <a:srgbClr val="3857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2" name="Dreieck"/>
          <p:cNvSpPr/>
          <p:nvPr/>
        </p:nvSpPr>
        <p:spPr>
          <a:xfrm rot="7279806">
            <a:off x="15316973" y="6839640"/>
            <a:ext cx="330368" cy="599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857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HTTP Anfrage"/>
          <p:cNvSpPr txBox="1"/>
          <p:nvPr/>
        </p:nvSpPr>
        <p:spPr>
          <a:xfrm>
            <a:off x="9051304" y="4578841"/>
            <a:ext cx="3162453" cy="647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38571A"/>
                </a:solidFill>
              </a:defRPr>
            </a:lvl1pPr>
          </a:lstStyle>
          <a:p>
            <a:pPr/>
            <a:r>
              <a:t>HTTP Anfrage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3"/>
      <p:bldP build="whole" bldLvl="1" animBg="1" rev="0" advAuto="0" spid="202" grpId="2"/>
      <p:bldP build="whole" bldLvl="1" animBg="1" rev="0" advAuto="0" spid="20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blauf einer Webanfr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Ablauf einer Webanfrage</a:t>
            </a:r>
          </a:p>
        </p:txBody>
      </p:sp>
      <p:sp>
        <p:nvSpPr>
          <p:cNvPr id="209" name="8. Technische Hintergrundprozesse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grpSp>
        <p:nvGrpSpPr>
          <p:cNvPr id="212" name="Gruppe"/>
          <p:cNvGrpSpPr/>
          <p:nvPr/>
        </p:nvGrpSpPr>
        <p:grpSpPr>
          <a:xfrm>
            <a:off x="2040771" y="5800083"/>
            <a:ext cx="3805467" cy="4385907"/>
            <a:chOff x="0" y="404215"/>
            <a:chExt cx="3805465" cy="4385905"/>
          </a:xfrm>
        </p:grpSpPr>
        <p:pic>
          <p:nvPicPr>
            <p:cNvPr id="210" name="Gruppe" descr="Grupp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984655"/>
              <a:ext cx="3805466" cy="380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Client"/>
            <p:cNvSpPr/>
            <p:nvPr/>
          </p:nvSpPr>
          <p:spPr>
            <a:xfrm>
              <a:off x="1021516" y="404215"/>
              <a:ext cx="17626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215" name="Gruppe"/>
          <p:cNvGrpSpPr/>
          <p:nvPr/>
        </p:nvGrpSpPr>
        <p:grpSpPr>
          <a:xfrm>
            <a:off x="15048145" y="6519731"/>
            <a:ext cx="4833635" cy="4521482"/>
            <a:chOff x="0" y="0"/>
            <a:chExt cx="4833634" cy="4521480"/>
          </a:xfrm>
        </p:grpSpPr>
        <p:pic>
          <p:nvPicPr>
            <p:cNvPr id="213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0927" y="0"/>
              <a:ext cx="4371780" cy="43717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Abb  16"/>
            <p:cNvSpPr txBox="1"/>
            <p:nvPr/>
          </p:nvSpPr>
          <p:spPr>
            <a:xfrm>
              <a:off x="0" y="3572897"/>
              <a:ext cx="4833635" cy="948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Abb  16</a:t>
              </a:r>
            </a:p>
          </p:txBody>
        </p:sp>
      </p:grpSp>
      <p:pic>
        <p:nvPicPr>
          <p:cNvPr id="216" name="Gruppe" descr="Grupp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21766" y="7276704"/>
            <a:ext cx="3024220" cy="302422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erver"/>
          <p:cNvSpPr txBox="1"/>
          <p:nvPr/>
        </p:nvSpPr>
        <p:spPr>
          <a:xfrm>
            <a:off x="18199174" y="5395868"/>
            <a:ext cx="276041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Server</a:t>
            </a:r>
          </a:p>
        </p:txBody>
      </p:sp>
      <p:grpSp>
        <p:nvGrpSpPr>
          <p:cNvPr id="221" name="Gruppe"/>
          <p:cNvGrpSpPr/>
          <p:nvPr/>
        </p:nvGrpSpPr>
        <p:grpSpPr>
          <a:xfrm>
            <a:off x="6222336" y="4578841"/>
            <a:ext cx="9601548" cy="2857140"/>
            <a:chOff x="0" y="0"/>
            <a:chExt cx="9601546" cy="2857139"/>
          </a:xfrm>
        </p:grpSpPr>
        <p:sp>
          <p:nvSpPr>
            <p:cNvPr id="222" name="Verbindungslinie"/>
            <p:cNvSpPr/>
            <p:nvPr/>
          </p:nvSpPr>
          <p:spPr>
            <a:xfrm>
              <a:off x="0" y="814465"/>
              <a:ext cx="9259821" cy="174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5034"/>
                  </a:moveTo>
                  <a:cubicBezTo>
                    <a:pt x="6520" y="-5395"/>
                    <a:pt x="13720" y="-5005"/>
                    <a:pt x="21600" y="16205"/>
                  </a:cubicBezTo>
                </a:path>
              </a:pathLst>
            </a:custGeom>
            <a:noFill/>
            <a:ln w="63500" cap="flat">
              <a:solidFill>
                <a:srgbClr val="38571A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9" name="HTTP Anfrage"/>
            <p:cNvSpPr txBox="1"/>
            <p:nvPr/>
          </p:nvSpPr>
          <p:spPr>
            <a:xfrm>
              <a:off x="2828967" y="-1"/>
              <a:ext cx="3162453" cy="64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defRPr b="1" sz="3600">
                  <a:solidFill>
                    <a:srgbClr val="38571A"/>
                  </a:solidFill>
                </a:defRPr>
              </a:lvl1pPr>
            </a:lstStyle>
            <a:p>
              <a:pPr/>
              <a:r>
                <a:t>HTTP Anfrage</a:t>
              </a:r>
            </a:p>
          </p:txBody>
        </p:sp>
        <p:sp>
          <p:nvSpPr>
            <p:cNvPr id="220" name="Dreieck"/>
            <p:cNvSpPr/>
            <p:nvPr/>
          </p:nvSpPr>
          <p:spPr>
            <a:xfrm rot="7279806">
              <a:off x="9094637" y="2260799"/>
              <a:ext cx="330367" cy="599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8571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blauf einer Webanfr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Ablauf einer Webanfrage</a:t>
            </a:r>
          </a:p>
        </p:txBody>
      </p:sp>
      <p:sp>
        <p:nvSpPr>
          <p:cNvPr id="225" name="8. Technische Hintergrundprozesse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grpSp>
        <p:nvGrpSpPr>
          <p:cNvPr id="228" name="Gruppe"/>
          <p:cNvGrpSpPr/>
          <p:nvPr/>
        </p:nvGrpSpPr>
        <p:grpSpPr>
          <a:xfrm>
            <a:off x="2040771" y="5800083"/>
            <a:ext cx="3805467" cy="4385907"/>
            <a:chOff x="0" y="404215"/>
            <a:chExt cx="3805465" cy="4385905"/>
          </a:xfrm>
        </p:grpSpPr>
        <p:pic>
          <p:nvPicPr>
            <p:cNvPr id="226" name="Gruppe" descr="Grupp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984655"/>
              <a:ext cx="3805466" cy="380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Client"/>
            <p:cNvSpPr/>
            <p:nvPr/>
          </p:nvSpPr>
          <p:spPr>
            <a:xfrm>
              <a:off x="1021516" y="404215"/>
              <a:ext cx="17626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231" name="Gruppe"/>
          <p:cNvGrpSpPr/>
          <p:nvPr/>
        </p:nvGrpSpPr>
        <p:grpSpPr>
          <a:xfrm>
            <a:off x="15048145" y="6519731"/>
            <a:ext cx="4833635" cy="4521482"/>
            <a:chOff x="0" y="0"/>
            <a:chExt cx="4833634" cy="4521480"/>
          </a:xfrm>
        </p:grpSpPr>
        <p:pic>
          <p:nvPicPr>
            <p:cNvPr id="229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0927" y="0"/>
              <a:ext cx="4371780" cy="43717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Abb 16"/>
            <p:cNvSpPr txBox="1"/>
            <p:nvPr/>
          </p:nvSpPr>
          <p:spPr>
            <a:xfrm>
              <a:off x="0" y="3572897"/>
              <a:ext cx="4833635" cy="948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Abb 16</a:t>
              </a:r>
            </a:p>
          </p:txBody>
        </p:sp>
      </p:grpSp>
      <p:pic>
        <p:nvPicPr>
          <p:cNvPr id="232" name="Gruppe" descr="Grupp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21766" y="7276704"/>
            <a:ext cx="3024220" cy="302422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erver"/>
          <p:cNvSpPr txBox="1"/>
          <p:nvPr/>
        </p:nvSpPr>
        <p:spPr>
          <a:xfrm>
            <a:off x="18199174" y="5395868"/>
            <a:ext cx="276041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Server</a:t>
            </a:r>
          </a:p>
        </p:txBody>
      </p:sp>
      <p:pic>
        <p:nvPicPr>
          <p:cNvPr id="234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234020" y="7661155"/>
            <a:ext cx="1850512" cy="1850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466858" y="9625129"/>
            <a:ext cx="1384834" cy="1384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234020" y="7661155"/>
            <a:ext cx="1850512" cy="1850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466858" y="9625129"/>
            <a:ext cx="1384834" cy="138483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Abb 14, Abb 15"/>
          <p:cNvSpPr txBox="1"/>
          <p:nvPr/>
        </p:nvSpPr>
        <p:spPr>
          <a:xfrm>
            <a:off x="13479469" y="11207980"/>
            <a:ext cx="1359612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Abb 14, Abb 15</a:t>
            </a:r>
          </a:p>
        </p:txBody>
      </p:sp>
      <p:grpSp>
        <p:nvGrpSpPr>
          <p:cNvPr id="242" name="Gruppe"/>
          <p:cNvGrpSpPr/>
          <p:nvPr/>
        </p:nvGrpSpPr>
        <p:grpSpPr>
          <a:xfrm>
            <a:off x="6222336" y="4578841"/>
            <a:ext cx="9601548" cy="2857140"/>
            <a:chOff x="0" y="0"/>
            <a:chExt cx="9601546" cy="2857139"/>
          </a:xfrm>
        </p:grpSpPr>
        <p:sp>
          <p:nvSpPr>
            <p:cNvPr id="243" name="Verbindungslinie"/>
            <p:cNvSpPr/>
            <p:nvPr/>
          </p:nvSpPr>
          <p:spPr>
            <a:xfrm>
              <a:off x="0" y="814465"/>
              <a:ext cx="9259821" cy="174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5034"/>
                  </a:moveTo>
                  <a:cubicBezTo>
                    <a:pt x="6520" y="-5395"/>
                    <a:pt x="13720" y="-5005"/>
                    <a:pt x="21600" y="16205"/>
                  </a:cubicBezTo>
                </a:path>
              </a:pathLst>
            </a:custGeom>
            <a:noFill/>
            <a:ln w="63500" cap="flat">
              <a:solidFill>
                <a:srgbClr val="38571A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0" name="HTTP Anfrage"/>
            <p:cNvSpPr txBox="1"/>
            <p:nvPr/>
          </p:nvSpPr>
          <p:spPr>
            <a:xfrm>
              <a:off x="2828967" y="-1"/>
              <a:ext cx="3162453" cy="64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defRPr b="1" sz="3600">
                  <a:solidFill>
                    <a:srgbClr val="38571A"/>
                  </a:solidFill>
                </a:defRPr>
              </a:lvl1pPr>
            </a:lstStyle>
            <a:p>
              <a:pPr/>
              <a:r>
                <a:t>HTTP Anfrage</a:t>
              </a:r>
            </a:p>
          </p:txBody>
        </p:sp>
        <p:sp>
          <p:nvSpPr>
            <p:cNvPr id="241" name="Dreieck"/>
            <p:cNvSpPr/>
            <p:nvPr/>
          </p:nvSpPr>
          <p:spPr>
            <a:xfrm rot="7279806">
              <a:off x="9094637" y="2260799"/>
              <a:ext cx="330367" cy="599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8571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fast" advClick="1" p14:dur="500">
        <p159:morph option="byObject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blauf einer Webanfr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Ablauf einer Webanfrage</a:t>
            </a:r>
          </a:p>
        </p:txBody>
      </p:sp>
      <p:sp>
        <p:nvSpPr>
          <p:cNvPr id="248" name="8. Technische Hintergrundprozesse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grpSp>
        <p:nvGrpSpPr>
          <p:cNvPr id="251" name="Gruppe"/>
          <p:cNvGrpSpPr/>
          <p:nvPr/>
        </p:nvGrpSpPr>
        <p:grpSpPr>
          <a:xfrm>
            <a:off x="2040771" y="5800083"/>
            <a:ext cx="3805467" cy="4385907"/>
            <a:chOff x="0" y="404215"/>
            <a:chExt cx="3805465" cy="4385905"/>
          </a:xfrm>
        </p:grpSpPr>
        <p:pic>
          <p:nvPicPr>
            <p:cNvPr id="249" name="Gruppe" descr="Grupp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984655"/>
              <a:ext cx="3805466" cy="380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Client"/>
            <p:cNvSpPr/>
            <p:nvPr/>
          </p:nvSpPr>
          <p:spPr>
            <a:xfrm>
              <a:off x="1021516" y="404215"/>
              <a:ext cx="17626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254" name="Gruppe"/>
          <p:cNvGrpSpPr/>
          <p:nvPr/>
        </p:nvGrpSpPr>
        <p:grpSpPr>
          <a:xfrm>
            <a:off x="15048145" y="6519731"/>
            <a:ext cx="4833635" cy="4521482"/>
            <a:chOff x="0" y="0"/>
            <a:chExt cx="4833634" cy="4521480"/>
          </a:xfrm>
        </p:grpSpPr>
        <p:pic>
          <p:nvPicPr>
            <p:cNvPr id="252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0927" y="0"/>
              <a:ext cx="4371780" cy="43717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Abb 16"/>
            <p:cNvSpPr txBox="1"/>
            <p:nvPr/>
          </p:nvSpPr>
          <p:spPr>
            <a:xfrm>
              <a:off x="0" y="3572897"/>
              <a:ext cx="4833635" cy="948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Abb 16</a:t>
              </a:r>
            </a:p>
          </p:txBody>
        </p:sp>
      </p:grpSp>
      <p:pic>
        <p:nvPicPr>
          <p:cNvPr id="255" name="Gruppe" descr="Grupp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21766" y="7276704"/>
            <a:ext cx="3024220" cy="302422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erver"/>
          <p:cNvSpPr txBox="1"/>
          <p:nvPr/>
        </p:nvSpPr>
        <p:spPr>
          <a:xfrm>
            <a:off x="18199174" y="5395868"/>
            <a:ext cx="276041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Server</a:t>
            </a:r>
          </a:p>
        </p:txBody>
      </p:sp>
      <p:pic>
        <p:nvPicPr>
          <p:cNvPr id="257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234020" y="7661155"/>
            <a:ext cx="1850512" cy="1850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466858" y="9625129"/>
            <a:ext cx="1384834" cy="1384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52264" y="7661155"/>
            <a:ext cx="1850512" cy="1850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85102" y="9625129"/>
            <a:ext cx="1384834" cy="1384834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Abb  14, Abb 15"/>
          <p:cNvSpPr txBox="1"/>
          <p:nvPr/>
        </p:nvSpPr>
        <p:spPr>
          <a:xfrm>
            <a:off x="13454755" y="11123425"/>
            <a:ext cx="1409041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Abb  14, Abb 15</a:t>
            </a:r>
          </a:p>
        </p:txBody>
      </p:sp>
      <p:sp>
        <p:nvSpPr>
          <p:cNvPr id="262" name="Abb 14, Abb 15"/>
          <p:cNvSpPr txBox="1"/>
          <p:nvPr/>
        </p:nvSpPr>
        <p:spPr>
          <a:xfrm>
            <a:off x="6597714" y="11123425"/>
            <a:ext cx="1359612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Abb 14, Abb 15</a:t>
            </a:r>
          </a:p>
        </p:txBody>
      </p:sp>
      <p:grpSp>
        <p:nvGrpSpPr>
          <p:cNvPr id="266" name="Gruppe"/>
          <p:cNvGrpSpPr/>
          <p:nvPr/>
        </p:nvGrpSpPr>
        <p:grpSpPr>
          <a:xfrm>
            <a:off x="6222336" y="4578841"/>
            <a:ext cx="9601548" cy="2857140"/>
            <a:chOff x="0" y="0"/>
            <a:chExt cx="9601546" cy="2857139"/>
          </a:xfrm>
        </p:grpSpPr>
        <p:sp>
          <p:nvSpPr>
            <p:cNvPr id="267" name="Verbindungslinie"/>
            <p:cNvSpPr/>
            <p:nvPr/>
          </p:nvSpPr>
          <p:spPr>
            <a:xfrm>
              <a:off x="0" y="814465"/>
              <a:ext cx="9259821" cy="174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5034"/>
                  </a:moveTo>
                  <a:cubicBezTo>
                    <a:pt x="6520" y="-5395"/>
                    <a:pt x="13720" y="-5005"/>
                    <a:pt x="21600" y="16205"/>
                  </a:cubicBezTo>
                </a:path>
              </a:pathLst>
            </a:custGeom>
            <a:noFill/>
            <a:ln w="63500" cap="flat">
              <a:solidFill>
                <a:srgbClr val="38571A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4" name="HTTP Anfrage"/>
            <p:cNvSpPr txBox="1"/>
            <p:nvPr/>
          </p:nvSpPr>
          <p:spPr>
            <a:xfrm>
              <a:off x="2828967" y="-1"/>
              <a:ext cx="3162453" cy="64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defRPr b="1" sz="3600">
                  <a:solidFill>
                    <a:srgbClr val="38571A"/>
                  </a:solidFill>
                </a:defRPr>
              </a:lvl1pPr>
            </a:lstStyle>
            <a:p>
              <a:pPr/>
              <a:r>
                <a:t>HTTP Anfrage</a:t>
              </a:r>
            </a:p>
          </p:txBody>
        </p:sp>
        <p:sp>
          <p:nvSpPr>
            <p:cNvPr id="265" name="Dreieck"/>
            <p:cNvSpPr/>
            <p:nvPr/>
          </p:nvSpPr>
          <p:spPr>
            <a:xfrm rot="7279806">
              <a:off x="9094637" y="2260799"/>
              <a:ext cx="330367" cy="599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8571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fast" advClick="1" p14:dur="500">
        <p159:morph option="byObject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nforderungen und Voraussetzung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Anforderungen und Voraussetzungen</a:t>
            </a:r>
          </a:p>
        </p:txBody>
      </p:sp>
      <p:sp>
        <p:nvSpPr>
          <p:cNvPr id="272" name="8. Technische Hintergrundprozes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grpSp>
        <p:nvGrpSpPr>
          <p:cNvPr id="275" name="Gruppe"/>
          <p:cNvGrpSpPr/>
          <p:nvPr/>
        </p:nvGrpSpPr>
        <p:grpSpPr>
          <a:xfrm>
            <a:off x="14479271" y="3918745"/>
            <a:ext cx="6975989" cy="2969259"/>
            <a:chOff x="0" y="0"/>
            <a:chExt cx="6975988" cy="2969257"/>
          </a:xfrm>
        </p:grpSpPr>
        <p:pic>
          <p:nvPicPr>
            <p:cNvPr id="273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821993" cy="2586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Abb 17"/>
            <p:cNvSpPr txBox="1"/>
            <p:nvPr/>
          </p:nvSpPr>
          <p:spPr>
            <a:xfrm>
              <a:off x="37613" y="2588872"/>
              <a:ext cx="6938376" cy="380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Abb 17</a:t>
              </a:r>
            </a:p>
          </p:txBody>
        </p:sp>
      </p:grpSp>
      <p:sp>
        <p:nvSpPr>
          <p:cNvPr id="276" name="Begrenzter Speicherplatz"/>
          <p:cNvSpPr txBox="1"/>
          <p:nvPr/>
        </p:nvSpPr>
        <p:spPr>
          <a:xfrm>
            <a:off x="11335086" y="7740873"/>
            <a:ext cx="5814386" cy="1808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Begrenzter Speicherplatz </a:t>
            </a:r>
          </a:p>
        </p:txBody>
      </p:sp>
      <p:sp>
        <p:nvSpPr>
          <p:cNvPr id="277" name="Begrenzte Prozessorleistung"/>
          <p:cNvSpPr txBox="1"/>
          <p:nvPr/>
        </p:nvSpPr>
        <p:spPr>
          <a:xfrm>
            <a:off x="10541871" y="10955668"/>
            <a:ext cx="7400815" cy="180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Begrenzte Prozessorleistung </a:t>
            </a:r>
          </a:p>
        </p:txBody>
      </p:sp>
      <p:sp>
        <p:nvSpPr>
          <p:cNvPr id="278" name="Schlüssel"/>
          <p:cNvSpPr/>
          <p:nvPr/>
        </p:nvSpPr>
        <p:spPr>
          <a:xfrm>
            <a:off x="1099031" y="4751583"/>
            <a:ext cx="1812178" cy="421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6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9" name="Zylinder"/>
          <p:cNvSpPr/>
          <p:nvPr/>
        </p:nvSpPr>
        <p:spPr>
          <a:xfrm>
            <a:off x="3359390" y="8810951"/>
            <a:ext cx="2983299" cy="3938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0" name="Stoppuhr"/>
          <p:cNvSpPr/>
          <p:nvPr/>
        </p:nvSpPr>
        <p:spPr>
          <a:xfrm>
            <a:off x="5673449" y="4554173"/>
            <a:ext cx="3117962" cy="360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83" name="Gruppe"/>
          <p:cNvGrpSpPr/>
          <p:nvPr/>
        </p:nvGrpSpPr>
        <p:grpSpPr>
          <a:xfrm>
            <a:off x="17975285" y="8535302"/>
            <a:ext cx="5189996" cy="3598397"/>
            <a:chOff x="0" y="0"/>
            <a:chExt cx="5189994" cy="3598396"/>
          </a:xfrm>
        </p:grpSpPr>
        <p:pic>
          <p:nvPicPr>
            <p:cNvPr id="281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189995" cy="3598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" name="Abb 18"/>
            <p:cNvSpPr/>
            <p:nvPr/>
          </p:nvSpPr>
          <p:spPr>
            <a:xfrm>
              <a:off x="105347" y="3522733"/>
              <a:ext cx="49793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Abb 18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fast" advClick="1" p14:dur="500">
        <p159:morph option="byObject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1"/>
      <p:bldP build="whole" bldLvl="1" animBg="1" rev="0" advAuto="0" spid="275" grpId="6"/>
      <p:bldP build="whole" bldLvl="1" animBg="1" rev="0" advAuto="0" spid="276" grpId="4"/>
      <p:bldP build="whole" bldLvl="1" animBg="1" rev="0" advAuto="0" spid="277" grpId="5"/>
      <p:bldP build="whole" bldLvl="1" animBg="1" rev="0" advAuto="0" spid="280" grpId="3"/>
      <p:bldP build="whole" bldLvl="1" animBg="1" rev="0" advAuto="0" spid="279" grpId="2"/>
      <p:bldP build="whole" bldLvl="1" animBg="1" rev="0" advAuto="0" spid="283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lient oder Serverseitig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Client oder Serverseitig?</a:t>
            </a:r>
          </a:p>
        </p:txBody>
      </p:sp>
      <p:sp>
        <p:nvSpPr>
          <p:cNvPr id="288" name="8. Technische Hintergrundprozesse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grpSp>
        <p:nvGrpSpPr>
          <p:cNvPr id="291" name="Gruppe"/>
          <p:cNvGrpSpPr/>
          <p:nvPr/>
        </p:nvGrpSpPr>
        <p:grpSpPr>
          <a:xfrm>
            <a:off x="14084288" y="3222448"/>
            <a:ext cx="8099842" cy="7282405"/>
            <a:chOff x="0" y="0"/>
            <a:chExt cx="8099841" cy="7282404"/>
          </a:xfrm>
        </p:grpSpPr>
        <p:pic>
          <p:nvPicPr>
            <p:cNvPr id="289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8717" y="0"/>
              <a:ext cx="7282408" cy="7282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0" name="Abb 16"/>
            <p:cNvSpPr txBox="1"/>
            <p:nvPr/>
          </p:nvSpPr>
          <p:spPr>
            <a:xfrm>
              <a:off x="0" y="5639081"/>
              <a:ext cx="8099842" cy="714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Abb 16</a:t>
              </a:r>
            </a:p>
          </p:txBody>
        </p:sp>
      </p:grpSp>
      <p:grpSp>
        <p:nvGrpSpPr>
          <p:cNvPr id="294" name="Gruppe"/>
          <p:cNvGrpSpPr/>
          <p:nvPr/>
        </p:nvGrpSpPr>
        <p:grpSpPr>
          <a:xfrm>
            <a:off x="2574524" y="4496917"/>
            <a:ext cx="4290367" cy="4730036"/>
            <a:chOff x="0" y="0"/>
            <a:chExt cx="4290366" cy="4730035"/>
          </a:xfrm>
        </p:grpSpPr>
        <p:pic>
          <p:nvPicPr>
            <p:cNvPr id="292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290367" cy="42903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Abb 15"/>
            <p:cNvSpPr txBox="1"/>
            <p:nvPr/>
          </p:nvSpPr>
          <p:spPr>
            <a:xfrm>
              <a:off x="1289737" y="4430213"/>
              <a:ext cx="1710892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Abb 15</a:t>
              </a:r>
            </a:p>
          </p:txBody>
        </p:sp>
      </p:grpSp>
      <p:sp>
        <p:nvSpPr>
          <p:cNvPr id="295" name="Serverressourcen werden nicht belastet…"/>
          <p:cNvSpPr txBox="1"/>
          <p:nvPr/>
        </p:nvSpPr>
        <p:spPr>
          <a:xfrm>
            <a:off x="513692" y="10101685"/>
            <a:ext cx="8421596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Serverressourcen werden nicht belastet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Code für Benutzer sichtbar</a:t>
            </a:r>
          </a:p>
        </p:txBody>
      </p:sp>
      <p:sp>
        <p:nvSpPr>
          <p:cNvPr id="296" name="Serverressourcen werden belastet…"/>
          <p:cNvSpPr txBox="1"/>
          <p:nvPr/>
        </p:nvSpPr>
        <p:spPr>
          <a:xfrm>
            <a:off x="13564207" y="10094765"/>
            <a:ext cx="9144001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Serverressourcen werden belastet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Code für Benutzer unsichtbar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ichere Datenbankverbindu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Sichere Datenbankverbindung</a:t>
            </a:r>
          </a:p>
        </p:txBody>
      </p:sp>
      <p:sp>
        <p:nvSpPr>
          <p:cNvPr id="301" name="8. Technische Hintergrundprozesse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8. Technische Hintergrundprozesse</a:t>
            </a:r>
          </a:p>
        </p:txBody>
      </p:sp>
      <p:grpSp>
        <p:nvGrpSpPr>
          <p:cNvPr id="304" name="Gruppe"/>
          <p:cNvGrpSpPr/>
          <p:nvPr/>
        </p:nvGrpSpPr>
        <p:grpSpPr>
          <a:xfrm>
            <a:off x="12403847" y="3365009"/>
            <a:ext cx="5072519" cy="4744939"/>
            <a:chOff x="0" y="0"/>
            <a:chExt cx="5072518" cy="4744937"/>
          </a:xfrm>
        </p:grpSpPr>
        <p:pic>
          <p:nvPicPr>
            <p:cNvPr id="302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2340" y="0"/>
              <a:ext cx="4587839" cy="4587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3" name="Abb 16"/>
            <p:cNvSpPr txBox="1"/>
            <p:nvPr/>
          </p:nvSpPr>
          <p:spPr>
            <a:xfrm>
              <a:off x="0" y="3749474"/>
              <a:ext cx="5072519" cy="995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Abb 16</a:t>
              </a:r>
            </a:p>
          </p:txBody>
        </p:sp>
      </p:grpSp>
      <p:pic>
        <p:nvPicPr>
          <p:cNvPr id="305" name="Gruppe" descr="Grupp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44559" y="7895028"/>
            <a:ext cx="3090707" cy="3090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3151" y="6995846"/>
            <a:ext cx="2761327" cy="27613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9" name="Gruppe"/>
          <p:cNvGrpSpPr/>
          <p:nvPr/>
        </p:nvGrpSpPr>
        <p:grpSpPr>
          <a:xfrm>
            <a:off x="165375" y="5981618"/>
            <a:ext cx="3805466" cy="4385906"/>
            <a:chOff x="0" y="404215"/>
            <a:chExt cx="3805465" cy="4385905"/>
          </a:xfrm>
        </p:grpSpPr>
        <p:pic>
          <p:nvPicPr>
            <p:cNvPr id="307" name="Gruppe" descr="Gruppe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984655"/>
              <a:ext cx="3805466" cy="380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8" name="Client"/>
            <p:cNvSpPr/>
            <p:nvPr/>
          </p:nvSpPr>
          <p:spPr>
            <a:xfrm>
              <a:off x="1021516" y="404215"/>
              <a:ext cx="17626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sp>
        <p:nvSpPr>
          <p:cNvPr id="310" name="Server"/>
          <p:cNvSpPr txBox="1"/>
          <p:nvPr/>
        </p:nvSpPr>
        <p:spPr>
          <a:xfrm>
            <a:off x="19509706" y="3706848"/>
            <a:ext cx="27604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324" name="Verbindungslinie"/>
          <p:cNvSpPr/>
          <p:nvPr/>
        </p:nvSpPr>
        <p:spPr>
          <a:xfrm>
            <a:off x="7164474" y="9237455"/>
            <a:ext cx="12321530" cy="1849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45" fill="norm" stroke="1" extrusionOk="0">
                <a:moveTo>
                  <a:pt x="0" y="0"/>
                </a:moveTo>
                <a:cubicBezTo>
                  <a:pt x="6778" y="19249"/>
                  <a:pt x="13978" y="21600"/>
                  <a:pt x="21600" y="7054"/>
                </a:cubicBezTo>
              </a:path>
            </a:pathLst>
          </a:custGeom>
          <a:ln w="114300">
            <a:solidFill>
              <a:srgbClr val="3857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2" name="Linie"/>
          <p:cNvSpPr/>
          <p:nvPr/>
        </p:nvSpPr>
        <p:spPr>
          <a:xfrm flipV="1">
            <a:off x="19077694" y="8126542"/>
            <a:ext cx="1" cy="2665358"/>
          </a:xfrm>
          <a:prstGeom prst="line">
            <a:avLst/>
          </a:prstGeom>
          <a:ln w="1016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Verbindungslinie"/>
          <p:cNvSpPr/>
          <p:nvPr/>
        </p:nvSpPr>
        <p:spPr>
          <a:xfrm>
            <a:off x="7164477" y="5789118"/>
            <a:ext cx="5499721" cy="1650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262" y="9548"/>
                  <a:pt x="13462" y="2348"/>
                  <a:pt x="21600" y="0"/>
                </a:cubicBezTo>
              </a:path>
            </a:pathLst>
          </a:custGeom>
          <a:ln w="114300">
            <a:solidFill>
              <a:srgbClr val="3857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26" name="Verbindungslinie"/>
          <p:cNvSpPr/>
          <p:nvPr/>
        </p:nvSpPr>
        <p:spPr>
          <a:xfrm>
            <a:off x="17217693" y="5777268"/>
            <a:ext cx="3442633" cy="2123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507" y="2194"/>
                  <a:pt x="18707" y="9394"/>
                  <a:pt x="21600" y="21600"/>
                </a:cubicBezTo>
              </a:path>
            </a:pathLst>
          </a:custGeom>
          <a:ln w="114300">
            <a:solidFill>
              <a:srgbClr val="B51A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5" name="Abb 15"/>
          <p:cNvSpPr txBox="1"/>
          <p:nvPr/>
        </p:nvSpPr>
        <p:spPr>
          <a:xfrm>
            <a:off x="5236350" y="9849117"/>
            <a:ext cx="1094928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Abb 15</a:t>
            </a:r>
          </a:p>
        </p:txBody>
      </p:sp>
      <p:sp>
        <p:nvSpPr>
          <p:cNvPr id="316" name="Dreieck"/>
          <p:cNvSpPr/>
          <p:nvPr/>
        </p:nvSpPr>
        <p:spPr>
          <a:xfrm rot="3944828">
            <a:off x="19188084" y="9867845"/>
            <a:ext cx="457198" cy="373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857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7" name="Dreieck"/>
          <p:cNvSpPr/>
          <p:nvPr/>
        </p:nvSpPr>
        <p:spPr>
          <a:xfrm rot="5400000">
            <a:off x="12358134" y="5614597"/>
            <a:ext cx="457198" cy="373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857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8" name="Dreieck"/>
          <p:cNvSpPr/>
          <p:nvPr/>
        </p:nvSpPr>
        <p:spPr>
          <a:xfrm rot="9980076">
            <a:off x="20429557" y="7683086"/>
            <a:ext cx="410723" cy="352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51A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9" name="Dreieck"/>
          <p:cNvSpPr/>
          <p:nvPr/>
        </p:nvSpPr>
        <p:spPr>
          <a:xfrm rot="13831381">
            <a:off x="6993638" y="7207410"/>
            <a:ext cx="457198" cy="373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857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0" name="Dreieck"/>
          <p:cNvSpPr/>
          <p:nvPr/>
        </p:nvSpPr>
        <p:spPr>
          <a:xfrm rot="16200000">
            <a:off x="17006399" y="5622254"/>
            <a:ext cx="358567" cy="358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51A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1" name="direkte Abfrage"/>
          <p:cNvSpPr txBox="1"/>
          <p:nvPr/>
        </p:nvSpPr>
        <p:spPr>
          <a:xfrm>
            <a:off x="11777637" y="11181122"/>
            <a:ext cx="3483408" cy="647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38571A"/>
                </a:solidFill>
              </a:defRPr>
            </a:lvl1pPr>
          </a:lstStyle>
          <a:p>
            <a:pPr/>
            <a:r>
              <a:t>direkte Abfrage</a:t>
            </a:r>
          </a:p>
        </p:txBody>
      </p:sp>
      <p:sp>
        <p:nvSpPr>
          <p:cNvPr id="322" name="HTTP-Anfrage"/>
          <p:cNvSpPr txBox="1"/>
          <p:nvPr/>
        </p:nvSpPr>
        <p:spPr>
          <a:xfrm>
            <a:off x="7078726" y="5477966"/>
            <a:ext cx="3221432" cy="647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38571A"/>
                </a:solidFill>
              </a:defRPr>
            </a:lvl1pPr>
          </a:lstStyle>
          <a:p>
            <a:pPr/>
            <a:r>
              <a:t>HTTP-Anfrage</a:t>
            </a:r>
          </a:p>
        </p:txBody>
      </p:sp>
      <p:sp>
        <p:nvSpPr>
          <p:cNvPr id="323" name="Datenbankabfrage"/>
          <p:cNvSpPr txBox="1"/>
          <p:nvPr/>
        </p:nvSpPr>
        <p:spPr>
          <a:xfrm>
            <a:off x="19580056" y="5372337"/>
            <a:ext cx="2628177" cy="120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B51A00"/>
                </a:solidFill>
              </a:defRPr>
            </a:lvl1pPr>
          </a:lstStyle>
          <a:p>
            <a:pPr/>
            <a:r>
              <a:t>Datenbankabfrage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fast" advClick="1" p14:dur="500">
        <p159:morph option="byObject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10"/>
      <p:bldP build="whole" bldLvl="1" animBg="1" rev="0" advAuto="0" spid="320" grpId="12"/>
      <p:bldP build="whole" bldLvl="1" animBg="1" rev="0" advAuto="0" spid="319" grpId="11"/>
      <p:bldP build="whole" bldLvl="1" animBg="1" rev="0" advAuto="0" spid="318" grpId="9"/>
      <p:bldP build="whole" bldLvl="1" animBg="1" rev="0" advAuto="0" spid="324" grpId="1"/>
      <p:bldP build="whole" bldLvl="1" animBg="1" rev="0" advAuto="0" spid="312" grpId="2"/>
      <p:bldP build="whole" bldLvl="1" animBg="1" rev="0" advAuto="0" spid="321" grpId="4"/>
      <p:bldP build="whole" bldLvl="1" animBg="1" rev="0" advAuto="0" spid="325" grpId="5"/>
      <p:bldP build="whole" bldLvl="1" animBg="1" rev="0" advAuto="0" spid="316" grpId="3"/>
      <p:bldP build="whole" bldLvl="1" animBg="1" rev="0" advAuto="0" spid="322" grpId="7"/>
      <p:bldP build="whole" bldLvl="1" animBg="1" rev="0" advAuto="0" spid="317" grpId="6"/>
      <p:bldP build="whole" bldLvl="1" animBg="1" rev="0" advAuto="0" spid="326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