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rednji slog 2 – poudarek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Svetel slog 1 – poudarek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7DFDD50-2BAF-41D9-B92B-1F201D19A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1CB4A40-699C-4493-80EE-2C851B22E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1608462-F11C-44BE-95DD-E0D5160B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F952840-04A3-4E7F-8BB4-DE5FF79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7088C08-361F-4F02-8CE2-91C5A41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7544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43B3F41-4828-4804-BB8B-29DA4F2D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4494C233-86CB-4223-90C3-BDCF6ED67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52FE16BB-B1EC-437F-8B94-B9AB599C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6E8118E-B810-4472-95BC-06D0166C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86D0C8B-2F80-45E7-AB31-AD325A73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012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7DB78127-C523-4E26-9026-54847AF49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D01AB496-FEA0-498F-9908-D3B0F643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FBE2FFE-5CC4-4AFF-A51B-A4DFE050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421F2B9-2C7B-44F5-84BA-22BD4C6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A9BDACE-166F-47A2-9899-4E7ADCA9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0962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93B080-AE24-45C2-AB83-B4AF2BA0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715A8B9-581C-4B71-922B-7C18351C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EE753D5-ABAF-44A3-9363-1B6C8C8A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5BBBBB8-66AA-4EF8-B9D4-A91E2593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32E53DE-76BE-4246-9FC4-D100A29E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8334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233FC9-11C5-40D1-BDEF-1C267530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A9B2A461-D400-4858-9297-E10316024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0AFF32E-CAF1-447C-B12A-D9ECC698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BF787CA-89DD-4651-89EB-BAC84965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4B002CF6-3DD0-4CF6-822B-A1CA76E4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0132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73B3C4-10EE-4A1A-834B-C289ACB0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4B3BADB-076B-436C-8477-D650C7480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54A96D5-615E-433D-8D3F-9961792BF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DBC0089-596B-4160-A0FE-2090A504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CC826798-750B-44C6-859A-A7577B3E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648821C-E0A1-43B1-B214-77D3EDFD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6431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626386-7B39-4740-B389-CA46A805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D2D3D697-0B88-41B0-A51D-D741FCB5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BA0AFD82-D6A1-4C26-9327-EC1918966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6366B8EF-62CC-46DC-B044-2B8DB107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2AA6E8B4-6CB7-47B0-880D-47EA7239E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7D5BB1EB-74F8-4CF7-80A7-FC7DF188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CD69947A-B816-4292-BA30-5F23E4BE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5C10EFB0-DE10-4581-8757-59A0ECF7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503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D869383-300F-46F8-86DF-08663AF3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56C02108-C33A-4BF6-B351-9C8A3922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19F8C59D-BEFD-4E0C-9762-244BF874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2474CC77-3FC4-4D56-A6BB-2AFC6B3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9645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4A7F78A7-A440-4D58-9D72-1C445690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0FD40AFE-4D66-4B6E-BFCD-C57D16E7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41B95186-29B5-4143-A4E1-4FFCD957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021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E061C9E-EEC8-4893-A55A-212EBAF5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E079280-F020-4F2F-8678-8E9E4AF21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AEAFA879-98D7-4F8E-8B52-C7AA3FE37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7B45849-9790-4425-B14B-DE11F12A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F6293CF-84D4-4632-A3FE-26A58488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D9D2640D-5A8B-434A-9A76-4E0E6212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073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E6CF4B-F2F3-4AD3-8A66-42D82338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4BC7483E-5743-4DE9-B864-1C0D943EA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4AC00087-0E01-4F5F-938E-F99D8E5A1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0B155FFD-B33B-41D0-82F0-44228A17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828A910-76D9-4F98-A077-6FB6886E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EF713AB-793B-4111-B857-6CA23F8F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6589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38D38322-D8B6-4A32-8B28-6B4702CE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1399BBBE-619D-43CD-BCF1-02BC966C4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57320EF-2C7D-4812-B332-77B47466E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664D-3CE0-4659-83F0-8903209C1E8C}" type="datetimeFigureOut">
              <a:rPr lang="en-SI" smtClean="0"/>
              <a:t>01/12/2021</a:t>
            </a:fld>
            <a:endParaRPr lang="en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6087A24-5A30-43DB-9BD1-F152CEC88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D56F32A-7FBE-4BA4-B5F4-148DF3D8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2765-0741-45C8-9A40-CD1193C2E0D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00215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%C3%ADrio-Libanes/covid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kobSkornik/covid19-admission/blob/main/main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BAE588-F603-4666-A876-A71E2664E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dirty="0">
                <a:effectLst/>
                <a:latin typeface="LM Roman 17" panose="00000500000000000000" pitchFamily="50" charset="0"/>
              </a:rPr>
              <a:t>Predicting COVID-19 ICU Admission Using Neural Network</a:t>
            </a:r>
            <a:br>
              <a:rPr lang="en-US" b="0" dirty="0">
                <a:effectLst/>
                <a:latin typeface="LM Roman 17" panose="00000500000000000000" pitchFamily="50" charset="0"/>
              </a:rPr>
            </a:br>
            <a:endParaRPr lang="en-SI" dirty="0">
              <a:latin typeface="LM Roman 17" panose="00000500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EBDF0F3-47D6-4DC1-BC5C-D8D068994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8739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LM Roman 17" panose="00000500000000000000" pitchFamily="50" charset="0"/>
                <a:cs typeface="Times New Roman" panose="02020603050405020304" pitchFamily="18" charset="0"/>
              </a:rPr>
              <a:t>Ljubljana, 1.12.2021</a:t>
            </a:r>
          </a:p>
          <a:p>
            <a:r>
              <a:rPr lang="en-GB" sz="3200" dirty="0">
                <a:latin typeface="LM Roman 17" panose="00000500000000000000" pitchFamily="50" charset="0"/>
                <a:cs typeface="Times New Roman" panose="02020603050405020304" pitchFamily="18" charset="0"/>
              </a:rPr>
              <a:t>Jakob Škornik</a:t>
            </a:r>
          </a:p>
          <a:p>
            <a:endParaRPr lang="en-SI" sz="3200" dirty="0">
              <a:latin typeface="LM Roman 17" panose="00000500000000000000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7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A47A86-0020-44C4-8365-8E97F28B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M Roman 17" panose="00000500000000000000" pitchFamily="50" charset="0"/>
              </a:rPr>
              <a:t>Task</a:t>
            </a:r>
            <a:endParaRPr lang="en-SI" dirty="0">
              <a:latin typeface="LM Roman 17" panose="00000500000000000000" pitchFamily="50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2DE632C-033A-456E-A4A4-761182DEE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5646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LM Roman 17" panose="00000500000000000000" pitchFamily="50" charset="0"/>
              </a:rPr>
              <a:t>Predict admission to the ICU of confirmed COVID-19 cases.</a:t>
            </a:r>
          </a:p>
          <a:p>
            <a:r>
              <a:rPr lang="en-US" b="0" i="0" dirty="0">
                <a:effectLst/>
                <a:latin typeface="LM Roman 17" panose="00000500000000000000" pitchFamily="50" charset="0"/>
              </a:rPr>
              <a:t>Based on the data available, is it feasible to predict which patients will need intensive care unit support?</a:t>
            </a:r>
          </a:p>
          <a:p>
            <a:pPr algn="just"/>
            <a:r>
              <a:rPr lang="en-GB" dirty="0">
                <a:latin typeface="LM Roman 17" panose="00000500000000000000" pitchFamily="50" charset="0"/>
              </a:rPr>
              <a:t>Source: </a:t>
            </a:r>
            <a:r>
              <a:rPr lang="en-GB" dirty="0">
                <a:latin typeface="LM Roman 17" panose="00000500000000000000" pitchFamily="50" charset="0"/>
                <a:hlinkClick r:id="rId2"/>
              </a:rPr>
              <a:t>https://www.kaggle.com/S%C3%ADrio-Libanes/covid19</a:t>
            </a:r>
            <a:endParaRPr lang="en-SI" dirty="0">
              <a:latin typeface="LM Roman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7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E435469-6145-40E8-846B-628E94C0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M Roman 17" panose="00000500000000000000" pitchFamily="50" charset="0"/>
              </a:rPr>
              <a:t>Data</a:t>
            </a:r>
            <a:endParaRPr lang="en-SI" dirty="0">
              <a:latin typeface="LM Roman 17" panose="00000500000000000000" pitchFamily="50" charset="0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131A2891-DA7C-4AFB-91AE-C61A77545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786406"/>
              </p:ext>
            </p:extLst>
          </p:nvPr>
        </p:nvGraphicFramePr>
        <p:xfrm>
          <a:off x="6702633" y="869826"/>
          <a:ext cx="4780808" cy="2219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90404">
                  <a:extLst>
                    <a:ext uri="{9D8B030D-6E8A-4147-A177-3AD203B41FA5}">
                      <a16:colId xmlns:a16="http://schemas.microsoft.com/office/drawing/2014/main" val="598169164"/>
                    </a:ext>
                  </a:extLst>
                </a:gridCol>
                <a:gridCol w="2390404">
                  <a:extLst>
                    <a:ext uri="{9D8B030D-6E8A-4147-A177-3AD203B41FA5}">
                      <a16:colId xmlns:a16="http://schemas.microsoft.com/office/drawing/2014/main" val="258854590"/>
                    </a:ext>
                  </a:extLst>
                </a:gridCol>
              </a:tblGrid>
              <a:tr h="326101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Group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Amount of features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7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Demographics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3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9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Grouped diseases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9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81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Blood results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36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8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Vital signs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6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8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LM Roman 17" panose="00000500000000000000" pitchFamily="50" charset="0"/>
                        </a:rPr>
                        <a:t>Total</a:t>
                      </a:r>
                      <a:endParaRPr lang="en-SI" b="1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latin typeface="LM Roman 17" panose="00000500000000000000" pitchFamily="50" charset="0"/>
                        </a:rPr>
                        <a:t>54</a:t>
                      </a:r>
                      <a:endParaRPr lang="en-SI" b="1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1982"/>
                  </a:ext>
                </a:extLst>
              </a:tr>
            </a:tbl>
          </a:graphicData>
        </a:graphic>
      </p:graphicFrame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CA02C31B-7F42-427E-BDDF-616AEF005909}"/>
              </a:ext>
            </a:extLst>
          </p:cNvPr>
          <p:cNvSpPr txBox="1">
            <a:spLocks/>
          </p:cNvSpPr>
          <p:nvPr/>
        </p:nvSpPr>
        <p:spPr>
          <a:xfrm>
            <a:off x="761008" y="1636836"/>
            <a:ext cx="5811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0" i="0" dirty="0">
                <a:effectLst/>
                <a:latin typeface="LM Roman 17" panose="00000500000000000000" pitchFamily="50" charset="0"/>
              </a:rPr>
              <a:t>From Hospital Sírio-Libanês, São Paulo and Brasilia.</a:t>
            </a:r>
          </a:p>
          <a:p>
            <a:r>
              <a:rPr lang="pt-BR" dirty="0">
                <a:latin typeface="LM Roman 17" panose="00000500000000000000" pitchFamily="50" charset="0"/>
              </a:rPr>
              <a:t>Model only on pre-ICU samples,</a:t>
            </a:r>
            <a:endParaRPr lang="pt-BR" b="0" i="0" dirty="0">
              <a:effectLst/>
              <a:latin typeface="LM Roman 17" panose="00000500000000000000" pitchFamily="50" charset="0"/>
            </a:endParaRPr>
          </a:p>
          <a:p>
            <a:r>
              <a:rPr lang="en-US" dirty="0">
                <a:latin typeface="LM Roman 17" panose="00000500000000000000" pitchFamily="50" charset="0"/>
              </a:rPr>
              <a:t>Window Concept and</a:t>
            </a:r>
          </a:p>
          <a:p>
            <a:r>
              <a:rPr lang="en-US" dirty="0">
                <a:latin typeface="LM Roman 17" panose="00000500000000000000" pitchFamily="50" charset="0"/>
              </a:rPr>
              <a:t>Null Values.</a:t>
            </a:r>
            <a:endParaRPr lang="en-SI" dirty="0">
              <a:latin typeface="LM Roman 17" panose="00000500000000000000" pitchFamily="50" charset="0"/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0745D8BB-4273-48CA-9AF8-DC6F822B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04612"/>
              </p:ext>
            </p:extLst>
          </p:nvPr>
        </p:nvGraphicFramePr>
        <p:xfrm>
          <a:off x="761008" y="4050694"/>
          <a:ext cx="493321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83772">
                  <a:extLst>
                    <a:ext uri="{9D8B030D-6E8A-4147-A177-3AD203B41FA5}">
                      <a16:colId xmlns:a16="http://schemas.microsoft.com/office/drawing/2014/main" val="447257534"/>
                    </a:ext>
                  </a:extLst>
                </a:gridCol>
                <a:gridCol w="1283772">
                  <a:extLst>
                    <a:ext uri="{9D8B030D-6E8A-4147-A177-3AD203B41FA5}">
                      <a16:colId xmlns:a16="http://schemas.microsoft.com/office/drawing/2014/main" val="3005556388"/>
                    </a:ext>
                  </a:extLst>
                </a:gridCol>
                <a:gridCol w="1283772">
                  <a:extLst>
                    <a:ext uri="{9D8B030D-6E8A-4147-A177-3AD203B41FA5}">
                      <a16:colId xmlns:a16="http://schemas.microsoft.com/office/drawing/2014/main" val="842563233"/>
                    </a:ext>
                  </a:extLst>
                </a:gridCol>
                <a:gridCol w="1081894">
                  <a:extLst>
                    <a:ext uri="{9D8B030D-6E8A-4147-A177-3AD203B41FA5}">
                      <a16:colId xmlns:a16="http://schemas.microsoft.com/office/drawing/2014/main" val="120526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Window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ICU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Feasible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Target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2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0-2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9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2-4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8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4-6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2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6-12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4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Above 12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50032"/>
                  </a:ext>
                </a:extLst>
              </a:tr>
            </a:tbl>
          </a:graphicData>
        </a:graphic>
      </p:graphicFrame>
      <p:graphicFrame>
        <p:nvGraphicFramePr>
          <p:cNvPr id="8" name="Tabela 6">
            <a:extLst>
              <a:ext uri="{FF2B5EF4-FFF2-40B4-BE49-F238E27FC236}">
                <a16:creationId xmlns:a16="http://schemas.microsoft.com/office/drawing/2014/main" id="{ED4063C7-CDFC-44A7-99A6-55B801643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75660"/>
              </p:ext>
            </p:extLst>
          </p:nvPr>
        </p:nvGraphicFramePr>
        <p:xfrm>
          <a:off x="6145481" y="4050694"/>
          <a:ext cx="5337960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25583">
                  <a:extLst>
                    <a:ext uri="{9D8B030D-6E8A-4147-A177-3AD203B41FA5}">
                      <a16:colId xmlns:a16="http://schemas.microsoft.com/office/drawing/2014/main" val="447257534"/>
                    </a:ext>
                  </a:extLst>
                </a:gridCol>
                <a:gridCol w="1337459">
                  <a:extLst>
                    <a:ext uri="{9D8B030D-6E8A-4147-A177-3AD203B41FA5}">
                      <a16:colId xmlns:a16="http://schemas.microsoft.com/office/drawing/2014/main" val="3005556388"/>
                    </a:ext>
                  </a:extLst>
                </a:gridCol>
                <a:gridCol w="1337459">
                  <a:extLst>
                    <a:ext uri="{9D8B030D-6E8A-4147-A177-3AD203B41FA5}">
                      <a16:colId xmlns:a16="http://schemas.microsoft.com/office/drawing/2014/main" val="842563233"/>
                    </a:ext>
                  </a:extLst>
                </a:gridCol>
                <a:gridCol w="1337459">
                  <a:extLst>
                    <a:ext uri="{9D8B030D-6E8A-4147-A177-3AD203B41FA5}">
                      <a16:colId xmlns:a16="http://schemas.microsoft.com/office/drawing/2014/main" val="1205269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Window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ICU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Feasible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Target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2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0-2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9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2-4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98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4-6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2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6-12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84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LM Roman 17" panose="00000500000000000000" pitchFamily="50" charset="0"/>
                        </a:rPr>
                        <a:t>Above 12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1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M Roman 17" panose="00000500000000000000" pitchFamily="50" charset="0"/>
                        </a:rPr>
                        <a:t>0</a:t>
                      </a:r>
                      <a:endParaRPr lang="en-SI" dirty="0">
                        <a:latin typeface="LM Roman 17" panose="00000500000000000000" pitchFamily="50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50032"/>
                  </a:ext>
                </a:extLst>
              </a:tr>
            </a:tbl>
          </a:graphicData>
        </a:graphic>
      </p:graphicFrame>
      <p:sp>
        <p:nvSpPr>
          <p:cNvPr id="9" name="PoljeZBesedilom 8">
            <a:extLst>
              <a:ext uri="{FF2B5EF4-FFF2-40B4-BE49-F238E27FC236}">
                <a16:creationId xmlns:a16="http://schemas.microsoft.com/office/drawing/2014/main" id="{D36B7DBF-5245-4BFE-9D4D-DABA4F3D3913}"/>
              </a:ext>
            </a:extLst>
          </p:cNvPr>
          <p:cNvSpPr txBox="1"/>
          <p:nvPr/>
        </p:nvSpPr>
        <p:spPr>
          <a:xfrm>
            <a:off x="6096000" y="6284682"/>
            <a:ext cx="493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M Roman 17" panose="00000500000000000000" pitchFamily="50" charset="0"/>
              </a:rPr>
              <a:t>Table 3: Example of determining the target variable.</a:t>
            </a:r>
            <a:endParaRPr lang="en-SI" sz="1600" dirty="0">
              <a:latin typeface="LM Roman 17" panose="00000500000000000000" pitchFamily="50" charset="0"/>
            </a:endParaRPr>
          </a:p>
        </p:txBody>
      </p:sp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2A25CBEC-BA8B-47EE-A3A4-F7B77C6EA282}"/>
              </a:ext>
            </a:extLst>
          </p:cNvPr>
          <p:cNvSpPr txBox="1"/>
          <p:nvPr/>
        </p:nvSpPr>
        <p:spPr>
          <a:xfrm>
            <a:off x="687777" y="6323598"/>
            <a:ext cx="493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M Roman 17" panose="00000500000000000000" pitchFamily="50" charset="0"/>
              </a:rPr>
              <a:t>Table 2: Example of determining the target variable.</a:t>
            </a:r>
            <a:endParaRPr lang="en-SI" sz="1600" dirty="0">
              <a:latin typeface="LM Roman 17" panose="00000500000000000000" pitchFamily="50" charset="0"/>
            </a:endParaRPr>
          </a:p>
        </p:txBody>
      </p:sp>
      <p:sp>
        <p:nvSpPr>
          <p:cNvPr id="11" name="PoljeZBesedilom 10">
            <a:extLst>
              <a:ext uri="{FF2B5EF4-FFF2-40B4-BE49-F238E27FC236}">
                <a16:creationId xmlns:a16="http://schemas.microsoft.com/office/drawing/2014/main" id="{8612B49B-575D-4185-A0A8-ECEB0B330D16}"/>
              </a:ext>
            </a:extLst>
          </p:cNvPr>
          <p:cNvSpPr txBox="1"/>
          <p:nvPr/>
        </p:nvSpPr>
        <p:spPr>
          <a:xfrm>
            <a:off x="6626432" y="3098734"/>
            <a:ext cx="4933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M Roman 17" panose="00000500000000000000" pitchFamily="50" charset="0"/>
              </a:rPr>
              <a:t>Table 1: Feature groups.</a:t>
            </a:r>
            <a:endParaRPr lang="en-SI" sz="1600" dirty="0">
              <a:latin typeface="LM Roman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E69C856-D322-4FE5-9C78-65F3267C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M Roman 17" panose="00000500000000000000" pitchFamily="50" charset="0"/>
              </a:rPr>
              <a:t>Progress</a:t>
            </a:r>
            <a:endParaRPr lang="en-SI" dirty="0">
              <a:latin typeface="LM Roman 17" panose="00000500000000000000" pitchFamily="50" charset="0"/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66C1864-C7FB-45F0-8CD2-449CFB9E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M Roman 17" panose="00000500000000000000" pitchFamily="50" charset="0"/>
                <a:hlinkClick r:id="rId2"/>
              </a:rPr>
              <a:t>https://github.com/JakobSkornik/covid19-admission/blob/main/main.ipynb</a:t>
            </a:r>
            <a:endParaRPr lang="en-SI" dirty="0">
              <a:latin typeface="LM Roman 17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2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192</Words>
  <Application>Microsoft Office PowerPoint</Application>
  <PresentationFormat>Širokozaslonsko</PresentationFormat>
  <Paragraphs>75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LM Roman 17</vt:lpstr>
      <vt:lpstr>Officeova tema</vt:lpstr>
      <vt:lpstr>Predicting COVID-19 ICU Admission Using Neural Network </vt:lpstr>
      <vt:lpstr>Task</vt:lpstr>
      <vt:lpstr>Data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COVID-19 ICU Admission Using Neural Network</dc:title>
  <dc:creator>Škornik, Jakob</dc:creator>
  <cp:lastModifiedBy>Škornik, Jakob</cp:lastModifiedBy>
  <cp:revision>3</cp:revision>
  <dcterms:created xsi:type="dcterms:W3CDTF">2021-12-01T08:53:47Z</dcterms:created>
  <dcterms:modified xsi:type="dcterms:W3CDTF">2021-12-01T09:38:17Z</dcterms:modified>
</cp:coreProperties>
</file>