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8" r:id="rId4"/>
    <p:sldId id="258" r:id="rId5"/>
    <p:sldId id="277" r:id="rId6"/>
    <p:sldId id="276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93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302" r:id="rId26"/>
    <p:sldId id="303" r:id="rId27"/>
    <p:sldId id="308" r:id="rId28"/>
    <p:sldId id="297" r:id="rId29"/>
    <p:sldId id="298" r:id="rId30"/>
    <p:sldId id="304" r:id="rId31"/>
    <p:sldId id="299" r:id="rId32"/>
    <p:sldId id="305" r:id="rId33"/>
    <p:sldId id="306" r:id="rId34"/>
    <p:sldId id="300" r:id="rId35"/>
    <p:sldId id="307" r:id="rId36"/>
    <p:sldId id="309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091C3-BB8F-4E6B-928D-2685DEA7154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0669-1943-413D-86BC-0568B6A0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72D7-C328-E40A-9FE0-77735DDD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558-BB98-19A5-8718-BE3EB8F81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32616-64E7-7773-2306-685689CF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BC0-2CAC-3AB5-AB0C-F22E596E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D5D-6F63-CFB1-2AE8-6765AF7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9EF3-4F44-F1E8-E1F2-9CB504F6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A5F1-27FB-4220-EC47-08577C1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C0C-7EE9-5BC5-44A4-48FEFAB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CEAA-6934-E5C5-1618-B8F5D154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A5B-0F90-E8C9-F011-F50E5D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EAB2-2FEB-B85C-3DD2-CAEDFEC8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DB0F-A97D-3B75-1BC6-57CB79B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9B3-855C-091B-51A3-DA43556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9B1-1D01-66EE-DDF6-A1AB4E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3DF6-473B-9605-EF3B-EC854F17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BB2E-32DF-7968-56B0-1299BCC0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E06-D0D5-2222-6DCE-7B1AA61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1D8-C344-C49D-7BA0-827BAF9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3FD0-E831-0A4E-20EA-2D576FD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315-B781-10F9-BC88-011BD3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C441-1DEC-0078-6779-A2C3414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790-9FA6-D7F9-D9E9-334EBAB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D30-B993-131E-685C-36DAE2D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EA-6723-D5DC-AFEC-0776BCA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3CE-F3A9-3E74-0827-A81385C9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CD6D-B769-E057-7A3E-E15D59AF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8F64-3916-744F-8207-2947B82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374-709F-203F-FBBF-2E2515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03F-498C-B4E0-ED35-577FC1E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F7C-A363-9AEF-D419-C6E1BDF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FD7-0D3C-357C-7103-83BE6D1E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1DA3-D86B-C618-E71D-4DDAD27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08C-571C-245B-D8B0-83CA9A4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886-9A64-8394-6585-16E1466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DE02-6C5E-28F5-A1E7-14EFA5B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A8C-C085-E61A-9AC2-27C5DED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B15-389C-BFA5-9B03-360632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01F5-2CAA-9266-8C29-5A8FE1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86FF-7F6C-3439-914A-E885F2B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C590-BD37-107F-C32C-8ADBC91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CBEDB-CCE6-25CC-9463-74FA7F5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A12A-DF96-70BA-DFEE-058DF5B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D029-2A65-7310-F852-8EB4DC6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6EE-79FB-1F28-0768-BDA845A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56A7C-875F-F0C1-E37A-E6A3CCC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3772E-AC4D-CFB3-DEC3-47C8836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AD2B-2BF3-C18F-5DBD-B409CE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F4C6-40EA-F8D8-89E1-A95937D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6814-3496-9700-9573-585D8CA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7E94-8925-637F-C295-A708072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D1-F592-3B21-342E-DC2D7B2E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7C3-B113-FBD0-DE53-2620459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3D52-D172-D524-BE1B-63FDF906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FAB-8D66-FF92-977A-36F8652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5D5-95E9-B98C-78E1-66201D9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61BA-C7E6-1553-F6CD-EAAB226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77-415E-5CB0-1971-5EEC02BD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269E-421E-EE69-F06B-FC8B7C31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BC30-F0AC-F03C-C58F-2E0343B6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8BAE-72A0-44B6-84A7-E543CE6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A6-84D3-DCEA-D5EB-F6F987FF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855A-4C07-138E-A359-2029726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7061-C6DA-C817-0E22-CC2358E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5394-FA66-9F83-AEC0-8EFAB67C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7A4-691B-2990-F5AF-877A4632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2BA-9C6E-7727-E939-56420940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D952-2686-74E2-CCFC-54C22997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6332-28A7-86AF-00F5-C2EB73CC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Introduction to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E57F-BA17-8D2D-3FA3-85D8981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F06B14-75CF-1FB0-BE3B-08366E35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544D1-4332-9EF0-68AF-5D4D5AD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1557502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D13DF-F841-4E27-74FA-951C1724E902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</p:spTree>
    <p:extLst>
      <p:ext uri="{BB962C8B-B14F-4D97-AF65-F5344CB8AC3E}">
        <p14:creationId xmlns:p14="http://schemas.microsoft.com/office/powerpoint/2010/main" val="5196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E795-E795-176F-EA90-00693A8F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F6AD75-0AA1-7A6E-D3AB-BE367154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A2B4D-9278-98DE-68FF-AB01DAD2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0C7-9792-955C-8D11-36A5FA2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3A2-67F1-49C5-3DDD-0A9CE912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Surface</a:t>
            </a:r>
          </a:p>
          <a:p>
            <a:pPr lvl="1"/>
            <a:r>
              <a:rPr lang="en-US" sz="2800" dirty="0"/>
              <a:t>screen = </a:t>
            </a:r>
            <a:r>
              <a:rPr lang="en-US" sz="2800" dirty="0" err="1"/>
              <a:t>pygame.display.set_mode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Named screen by convention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Surface</a:t>
            </a:r>
          </a:p>
          <a:p>
            <a:pPr lvl="1"/>
            <a:r>
              <a:rPr lang="en-US" sz="2800" dirty="0"/>
              <a:t>surface = </a:t>
            </a:r>
            <a:r>
              <a:rPr lang="en-US" sz="2800" dirty="0" err="1"/>
              <a:t>pygame.Surface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surface.fill</a:t>
            </a:r>
            <a:r>
              <a:rPr lang="en-US" sz="2800" dirty="0"/>
              <a:t>(color) #fill surface with a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Surface</a:t>
            </a:r>
          </a:p>
          <a:p>
            <a:pPr lvl="1"/>
            <a:r>
              <a:rPr lang="en-US" sz="2800" dirty="0"/>
              <a:t>image = </a:t>
            </a:r>
            <a:r>
              <a:rPr lang="en-US" sz="2800" dirty="0" err="1"/>
              <a:t>pygame.image.load</a:t>
            </a:r>
            <a:r>
              <a:rPr lang="en-US" sz="2800" dirty="0"/>
              <a:t>(path/to/image)</a:t>
            </a:r>
          </a:p>
          <a:p>
            <a:pPr lvl="1"/>
            <a:r>
              <a:rPr lang="en-US" sz="2800" dirty="0"/>
              <a:t>.</a:t>
            </a:r>
            <a:r>
              <a:rPr lang="en-US" sz="2800" dirty="0" err="1"/>
              <a:t>convert_alpha</a:t>
            </a:r>
            <a:r>
              <a:rPr lang="en-US" sz="2800" dirty="0"/>
              <a:t>() # converts the image to a usable format and preserves the alpha 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07614-5A8C-3455-DFEA-E2A066E0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DD4B38-4A5B-AB9C-9E40-88E66BFC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2A3A8-A4C0-695E-EA02-D5DBC352F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88F1-A9AF-C796-C3E8-FCC0B1BC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2BC-48F5-CD79-A5CC-7F74BE6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344774"/>
            <a:ext cx="8236757" cy="6513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Text Surface</a:t>
            </a:r>
          </a:p>
          <a:p>
            <a:pPr lvl="1"/>
            <a:r>
              <a:rPr lang="en-US" sz="2800" dirty="0"/>
              <a:t>Rendered from a Font object</a:t>
            </a:r>
          </a:p>
          <a:p>
            <a:pPr lvl="1"/>
            <a:r>
              <a:rPr lang="en-US" sz="2800" dirty="0" err="1"/>
              <a:t>text_surface</a:t>
            </a:r>
            <a:r>
              <a:rPr lang="en-US" sz="2800" dirty="0"/>
              <a:t> = </a:t>
            </a:r>
            <a:r>
              <a:rPr lang="en-US" sz="2800" dirty="0" err="1"/>
              <a:t>font.render</a:t>
            </a:r>
            <a:r>
              <a:rPr lang="en-US" sz="2800" dirty="0"/>
              <a:t>(txt, </a:t>
            </a:r>
            <a:r>
              <a:rPr lang="en-US" sz="2800" dirty="0" err="1"/>
              <a:t>antialias</a:t>
            </a:r>
            <a:r>
              <a:rPr lang="en-US" sz="2800" dirty="0"/>
              <a:t>, color, </a:t>
            </a:r>
            <a:r>
              <a:rPr lang="en-US" sz="2800" dirty="0" err="1"/>
              <a:t>bg_color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pygame.font.Font</a:t>
            </a:r>
            <a:r>
              <a:rPr lang="en-US" sz="2800" dirty="0"/>
              <a:t>(path/to/font | None, size)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pygame.font.SysFont</a:t>
            </a:r>
            <a:r>
              <a:rPr lang="en-US" sz="2800" dirty="0"/>
              <a:t>(“</a:t>
            </a:r>
            <a:r>
              <a:rPr lang="en-US" sz="2800" dirty="0" err="1"/>
              <a:t>FontName</a:t>
            </a:r>
            <a:r>
              <a:rPr lang="en-US" sz="2800" dirty="0"/>
              <a:t>”, size, bold, italic)</a:t>
            </a:r>
          </a:p>
          <a:p>
            <a:pPr marL="0" indent="0">
              <a:buNone/>
            </a:pPr>
            <a:r>
              <a:rPr lang="en-US" dirty="0"/>
              <a:t>Example (drawing a surface to the main surface)</a:t>
            </a:r>
          </a:p>
          <a:p>
            <a:pPr lvl="1"/>
            <a:r>
              <a:rPr lang="en-US" sz="2800" dirty="0"/>
              <a:t>box = </a:t>
            </a:r>
            <a:r>
              <a:rPr lang="en-US" sz="2800" dirty="0" err="1"/>
              <a:t>pygame.Surface</a:t>
            </a:r>
            <a:r>
              <a:rPr lang="en-US" sz="2800" dirty="0"/>
              <a:t>((32,32)) #create 32x32 square</a:t>
            </a:r>
          </a:p>
          <a:p>
            <a:pPr lvl="1"/>
            <a:r>
              <a:rPr lang="en-US" sz="2800" dirty="0" err="1"/>
              <a:t>box.fill</a:t>
            </a:r>
            <a:r>
              <a:rPr lang="en-US" sz="2800" dirty="0"/>
              <a:t>(“blue”) #fill square with blue</a:t>
            </a:r>
          </a:p>
          <a:p>
            <a:pPr lvl="1"/>
            <a:r>
              <a:rPr lang="en-US" sz="2800" dirty="0" err="1"/>
              <a:t>screen.blit</a:t>
            </a:r>
            <a:r>
              <a:rPr lang="en-US" sz="2800" dirty="0"/>
              <a:t>(box,(</a:t>
            </a:r>
            <a:r>
              <a:rPr lang="en-US" sz="2800" dirty="0" err="1"/>
              <a:t>x,y,w,h</a:t>
            </a:r>
            <a:r>
              <a:rPr lang="en-US" sz="2800" dirty="0"/>
              <a:t>))#draw surface to screen</a:t>
            </a:r>
          </a:p>
        </p:txBody>
      </p:sp>
    </p:spTree>
    <p:extLst>
      <p:ext uri="{BB962C8B-B14F-4D97-AF65-F5344CB8AC3E}">
        <p14:creationId xmlns:p14="http://schemas.microsoft.com/office/powerpoint/2010/main" val="428529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F58-C9A7-2020-4779-19726BA2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D1C226-835E-6603-0FDA-8696264C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E92-9B21-4418-748E-0C89DBFB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CE7-C8A8-7A32-7AA6-89739A72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A1F-2733-E47C-5409-C3248E40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596521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Rectangles in </a:t>
            </a:r>
            <a:r>
              <a:rPr lang="en-US" dirty="0" err="1"/>
              <a:t>pygame</a:t>
            </a:r>
            <a:r>
              <a:rPr lang="en-US" dirty="0"/>
              <a:t> are very useful</a:t>
            </a:r>
          </a:p>
          <a:p>
            <a:pPr marL="0" indent="0">
              <a:buNone/>
            </a:pPr>
            <a:r>
              <a:rPr lang="en-US" dirty="0"/>
              <a:t>They’re used to:</a:t>
            </a:r>
          </a:p>
          <a:p>
            <a:pPr lvl="1"/>
            <a:r>
              <a:rPr lang="en-US" sz="2800" dirty="0"/>
              <a:t>Accurately place and move surfaces</a:t>
            </a:r>
          </a:p>
          <a:p>
            <a:pPr lvl="1"/>
            <a:r>
              <a:rPr lang="en-US" sz="2800" dirty="0"/>
              <a:t>Detect collisions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Image_rect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() # create </a:t>
            </a:r>
            <a:r>
              <a:rPr lang="en-US" dirty="0" err="1"/>
              <a:t>rect</a:t>
            </a:r>
            <a:r>
              <a:rPr lang="en-US" dirty="0"/>
              <a:t> from image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image,image_rect</a:t>
            </a:r>
            <a:r>
              <a:rPr lang="en-US" dirty="0"/>
              <a:t>) # </a:t>
            </a:r>
            <a:r>
              <a:rPr lang="en-US" dirty="0" err="1"/>
              <a:t>blit</a:t>
            </a:r>
            <a:r>
              <a:rPr lang="en-US" dirty="0"/>
              <a:t> image to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C0CAC-BB81-2FD5-7073-3168C2C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FC3A1A-6578-5BF7-5A73-AFF8D584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FA6EC-58CE-F413-4F5E-6CC78F7DB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207E-876F-50AE-321D-3EED6DA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C1C-93A3-F1B7-E131-513D45E7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rects</a:t>
            </a:r>
            <a:r>
              <a:rPr lang="en-US" dirty="0"/>
              <a:t> enables us to place images accurately without using geometry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surface.get_rect</a:t>
            </a:r>
            <a:r>
              <a:rPr lang="en-US" dirty="0"/>
              <a:t>(point*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enables you to set a point of the </a:t>
            </a:r>
            <a:r>
              <a:rPr lang="en-US" dirty="0" err="1"/>
              <a:t>rect</a:t>
            </a:r>
            <a:r>
              <a:rPr lang="en-US" dirty="0"/>
              <a:t> to a specific coordinate values. 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sz="2800" dirty="0" err="1"/>
              <a:t>opleft</a:t>
            </a:r>
            <a:r>
              <a:rPr lang="en-US" sz="2800" dirty="0"/>
              <a:t>            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z="2800" dirty="0" err="1"/>
              <a:t>idtop</a:t>
            </a:r>
            <a:r>
              <a:rPr lang="en-US" dirty="0"/>
              <a:t>       </a:t>
            </a:r>
            <a:r>
              <a:rPr lang="en-US" dirty="0" err="1"/>
              <a:t>topright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midleft</a:t>
            </a:r>
            <a:r>
              <a:rPr lang="en-US" dirty="0"/>
              <a:t>              center      </a:t>
            </a:r>
            <a:r>
              <a:rPr lang="en-US" dirty="0" err="1"/>
              <a:t>midright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bottomleft</a:t>
            </a:r>
            <a:r>
              <a:rPr lang="en-US" dirty="0"/>
              <a:t> </a:t>
            </a:r>
            <a:r>
              <a:rPr lang="en-US" dirty="0" err="1"/>
              <a:t>midbottom</a:t>
            </a:r>
            <a:r>
              <a:rPr lang="en-US" dirty="0"/>
              <a:t> </a:t>
            </a:r>
            <a:r>
              <a:rPr lang="en-US" dirty="0" err="1"/>
              <a:t>bottomright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Example (draw text in top right corner)</a:t>
            </a:r>
          </a:p>
          <a:p>
            <a:pPr marL="0" indent="0">
              <a:buNone/>
            </a:pPr>
            <a:r>
              <a:rPr lang="en-US" sz="2800" dirty="0"/>
              <a:t>txt = </a:t>
            </a:r>
            <a:r>
              <a:rPr lang="en-US" sz="2800" dirty="0" err="1"/>
              <a:t>font.render</a:t>
            </a:r>
            <a:r>
              <a:rPr lang="en-US" sz="2800" dirty="0"/>
              <a:t>(</a:t>
            </a:r>
            <a:r>
              <a:rPr lang="en-US" sz="2800" dirty="0" err="1"/>
              <a:t>txt,True,’white</a:t>
            </a:r>
            <a:r>
              <a:rPr lang="en-US" sz="2800" dirty="0"/>
              <a:t>’, None)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txt.get_rect</a:t>
            </a:r>
            <a:r>
              <a:rPr lang="en-US" dirty="0"/>
              <a:t>(</a:t>
            </a:r>
            <a:r>
              <a:rPr lang="en-US" dirty="0" err="1"/>
              <a:t>topright</a:t>
            </a:r>
            <a:r>
              <a:rPr lang="en-US" dirty="0"/>
              <a:t> = (</a:t>
            </a:r>
            <a:r>
              <a:rPr lang="en-US" dirty="0" err="1"/>
              <a:t>screen_width</a:t>
            </a:r>
            <a:r>
              <a:rPr lang="en-US" dirty="0"/>
              <a:t>, 0)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txt,rect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B53A-CA3C-94B3-4BFB-610B9A8F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83" y="266437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D11C-EFB6-908D-AB98-9FD002D6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8B9AE3-4DD8-3731-8ADF-3188168FB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850758-69CF-A8CF-A8FB-CAE430A1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FFD6-E684-507E-A956-E3F816D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2737-90D7-54EB-FD0C-BCBE122F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Motion in videos is caused by changing the position of an image over time.</a:t>
            </a: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rects</a:t>
            </a:r>
            <a:r>
              <a:rPr lang="en-US" sz="3200" dirty="0"/>
              <a:t> we set up for our images will make this very simple.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image = </a:t>
            </a:r>
            <a:r>
              <a:rPr lang="en-US" sz="3200" dirty="0" err="1"/>
              <a:t>pygame.image.load</a:t>
            </a:r>
            <a:r>
              <a:rPr lang="en-US" sz="3200" dirty="0"/>
              <a:t>(path)</a:t>
            </a:r>
          </a:p>
          <a:p>
            <a:pPr marL="457200" lvl="1" indent="0">
              <a:buNone/>
            </a:pPr>
            <a:r>
              <a:rPr lang="en-US" sz="3200" dirty="0" err="1"/>
              <a:t>rect</a:t>
            </a:r>
            <a:r>
              <a:rPr lang="en-US" sz="3200" dirty="0"/>
              <a:t> = </a:t>
            </a:r>
            <a:r>
              <a:rPr lang="en-US" sz="3200" dirty="0" err="1"/>
              <a:t>image.get_rect</a:t>
            </a:r>
            <a:r>
              <a:rPr lang="en-US" sz="3200" dirty="0"/>
              <a:t>()</a:t>
            </a:r>
          </a:p>
          <a:p>
            <a:pPr marL="457200" lvl="1" indent="0">
              <a:buNone/>
            </a:pPr>
            <a:r>
              <a:rPr lang="en-US" sz="3200" dirty="0"/>
              <a:t>speed = c</a:t>
            </a:r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 err="1"/>
              <a:t>rect.x</a:t>
            </a:r>
            <a:r>
              <a:rPr lang="en-US" sz="3200" dirty="0"/>
              <a:t> += speed</a:t>
            </a:r>
          </a:p>
          <a:p>
            <a:pPr marL="914400" lvl="2" indent="0">
              <a:buNone/>
            </a:pPr>
            <a:r>
              <a:rPr lang="en-US" sz="3200" dirty="0" err="1"/>
              <a:t>screen.blit</a:t>
            </a:r>
            <a:r>
              <a:rPr lang="en-US" sz="3200" dirty="0"/>
              <a:t>(image, </a:t>
            </a:r>
            <a:r>
              <a:rPr lang="en-US" sz="3200" dirty="0" err="1"/>
              <a:t>rect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7D18-1F40-68F3-6A4C-16BA57B4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9B652-0841-9C25-6AB7-5D7FDAB88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9478-E664-BE10-0A1B-C1F9822E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92AB-6DDB-8BF0-854F-68A1B3C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F468-B952-3F8C-2CE5-59675C32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2-dimensional movement:</a:t>
            </a:r>
          </a:p>
          <a:p>
            <a:pPr lvl="1"/>
            <a:r>
              <a:rPr lang="en-US" sz="3200" dirty="0"/>
              <a:t>Deal with components separately</a:t>
            </a:r>
          </a:p>
          <a:p>
            <a:pPr lvl="1"/>
            <a:r>
              <a:rPr lang="en-US" sz="3200" dirty="0"/>
              <a:t>Cos is for x </a:t>
            </a:r>
          </a:p>
          <a:p>
            <a:pPr lvl="1"/>
            <a:r>
              <a:rPr lang="en-US" sz="3200" dirty="0"/>
              <a:t>Sin is for y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direction = (direction + </a:t>
            </a:r>
            <a:r>
              <a:rPr lang="en-US" sz="3200" dirty="0" err="1"/>
              <a:t>delta_dir</a:t>
            </a:r>
            <a:r>
              <a:rPr lang="en-US" sz="3200" dirty="0"/>
              <a:t>) % 360</a:t>
            </a:r>
          </a:p>
          <a:p>
            <a:pPr marL="457200" lvl="1" indent="0">
              <a:buNone/>
            </a:pPr>
            <a:r>
              <a:rPr lang="en-US" sz="3200" dirty="0" err="1"/>
              <a:t>velocity.x</a:t>
            </a:r>
            <a:r>
              <a:rPr lang="en-US" sz="3200" dirty="0"/>
              <a:t> += cos(direction)</a:t>
            </a:r>
          </a:p>
          <a:p>
            <a:pPr marL="457200" lvl="1" indent="0">
              <a:buNone/>
            </a:pPr>
            <a:r>
              <a:rPr lang="en-US" sz="3200" dirty="0" err="1"/>
              <a:t>velocity.y</a:t>
            </a:r>
            <a:r>
              <a:rPr lang="en-US" sz="3200" dirty="0"/>
              <a:t> += sin(direction)</a:t>
            </a:r>
          </a:p>
          <a:p>
            <a:pPr marL="457200" lvl="1" indent="0">
              <a:buNone/>
            </a:pPr>
            <a:r>
              <a:rPr lang="en-US" sz="3200" dirty="0" err="1"/>
              <a:t>position.x</a:t>
            </a:r>
            <a:r>
              <a:rPr lang="en-US" sz="3200" dirty="0"/>
              <a:t> += </a:t>
            </a:r>
            <a:r>
              <a:rPr lang="en-US" sz="3200" dirty="0" err="1"/>
              <a:t>velocity.x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position.y</a:t>
            </a:r>
            <a:r>
              <a:rPr lang="en-US" sz="3200" dirty="0"/>
              <a:t> -= </a:t>
            </a:r>
            <a:r>
              <a:rPr lang="en-US" sz="3200" dirty="0" err="1"/>
              <a:t>velocity.y</a:t>
            </a:r>
            <a:r>
              <a:rPr lang="en-US" sz="3200" dirty="0"/>
              <a:t> # inverted y-axis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C72E9-AAD0-4CBD-D3FE-1634D374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E827EF-7506-3A58-D9A3-3D1EDAE0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45989-5579-165C-9097-98E47522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ED57D-3583-F6C1-F1A4-CE8C7E4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C59-0621-238F-0D31-442C7EC1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Rects</a:t>
            </a:r>
            <a:r>
              <a:rPr lang="en-US" dirty="0"/>
              <a:t> enable us to check for collisions between two </a:t>
            </a:r>
            <a:r>
              <a:rPr lang="en-US" dirty="0" err="1"/>
              <a:t>rects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rect.colliderect</a:t>
            </a:r>
            <a:r>
              <a:rPr lang="en-US" dirty="0"/>
              <a:t>(</a:t>
            </a:r>
            <a:r>
              <a:rPr lang="en-US" dirty="0" err="1"/>
              <a:t>other_rect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Boolean value to indicate if </a:t>
            </a:r>
            <a:r>
              <a:rPr lang="en-US" sz="2800" dirty="0" err="1"/>
              <a:t>rects</a:t>
            </a:r>
            <a:r>
              <a:rPr lang="en-US" sz="2800" dirty="0"/>
              <a:t> overlap</a:t>
            </a:r>
          </a:p>
          <a:p>
            <a:pPr lvl="1"/>
            <a:r>
              <a:rPr lang="en-US" sz="2800" dirty="0"/>
              <a:t>Problem: Calling this for all possible colliding </a:t>
            </a:r>
            <a:r>
              <a:rPr lang="en-US" sz="2800" dirty="0" err="1"/>
              <a:t>rects</a:t>
            </a:r>
            <a:r>
              <a:rPr lang="en-US" sz="2800" dirty="0"/>
              <a:t> would be tedious and/or inefficient</a:t>
            </a:r>
          </a:p>
        </p:txBody>
      </p:sp>
    </p:spTree>
    <p:extLst>
      <p:ext uri="{BB962C8B-B14F-4D97-AF65-F5344CB8AC3E}">
        <p14:creationId xmlns:p14="http://schemas.microsoft.com/office/powerpoint/2010/main" val="41001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6116A-B7FF-A275-18CB-FB361F828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DF4EBD-7099-A905-3BF8-57F3C08A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F2C34-C99A-9166-7F4E-C3A6019B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C97E-416F-D4DD-0D22-1F4A78B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D7A4-07A3-344D-C345-8FC5E9D4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when keys are pressed </a:t>
            </a:r>
          </a:p>
          <a:p>
            <a:pPr marL="0" indent="0">
              <a:buNone/>
            </a:pPr>
            <a:r>
              <a:rPr lang="en-US" dirty="0"/>
              <a:t>To respond to these events we listen for them in the event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pygame.KEYDOWN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</p:txBody>
      </p:sp>
    </p:spTree>
    <p:extLst>
      <p:ext uri="{BB962C8B-B14F-4D97-AF65-F5344CB8AC3E}">
        <p14:creationId xmlns:p14="http://schemas.microsoft.com/office/powerpoint/2010/main" val="264473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1037-8594-2DB5-6FF2-6205AC7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D4BCF1-68C3-AA92-6DCE-132E55756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7E0F6-023A-94F4-CF7F-A9B870D0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E50DC-5976-CF4C-ABA6-942E81A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A534-CDBD-E172-6CB3-AEFAB20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pygame.transform.rotate</a:t>
            </a:r>
            <a:r>
              <a:rPr lang="en-US" dirty="0"/>
              <a:t>(surface, angle)</a:t>
            </a:r>
          </a:p>
          <a:p>
            <a:pPr lvl="1"/>
            <a:r>
              <a:rPr lang="en-US" sz="2800" dirty="0"/>
              <a:t>Returns the transformed surface</a:t>
            </a:r>
          </a:p>
          <a:p>
            <a:pPr lvl="1"/>
            <a:r>
              <a:rPr lang="en-US" sz="2800" dirty="0"/>
              <a:t>Angle is in degrees</a:t>
            </a:r>
          </a:p>
          <a:p>
            <a:pPr lvl="1"/>
            <a:r>
              <a:rPr lang="en-US" sz="2800" dirty="0"/>
              <a:t>Keep an unaltered surface to transform to avoid issues</a:t>
            </a:r>
          </a:p>
          <a:p>
            <a:pPr lvl="1"/>
            <a:r>
              <a:rPr lang="en-US" sz="2800" dirty="0"/>
              <a:t>Reset center after rotation</a:t>
            </a:r>
          </a:p>
          <a:p>
            <a:pPr lvl="1"/>
            <a:r>
              <a:rPr lang="en-US" sz="2800" dirty="0"/>
              <a:t>+angle: counterclockwise</a:t>
            </a:r>
          </a:p>
          <a:p>
            <a:pPr lvl="1"/>
            <a:r>
              <a:rPr lang="en-US" sz="2800" dirty="0"/>
              <a:t>-angle: clockwise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rotated = </a:t>
            </a:r>
            <a:r>
              <a:rPr lang="en-US" dirty="0" err="1"/>
              <a:t>pygame.tansform.rotate</a:t>
            </a:r>
            <a:r>
              <a:rPr lang="en-US" dirty="0"/>
              <a:t>(image, angle)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rotated.get_rect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407EB-E933-4677-75C2-6E0D0BF4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C6F365-C14C-F95B-B6D3-D37496019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F60E-DDC1-132A-3448-9E4BA6EC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FDDE-DFA1-16B2-7429-6C79655C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D5AA-62DF-9EB4-9A2E-67D7B42F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pygame.transform.scale</a:t>
            </a:r>
            <a:r>
              <a:rPr lang="en-US" dirty="0"/>
              <a:t>(surface, 2d size)</a:t>
            </a:r>
          </a:p>
          <a:p>
            <a:pPr lvl="1"/>
            <a:r>
              <a:rPr lang="en-US" dirty="0"/>
              <a:t>Scales surface to the size provided</a:t>
            </a:r>
          </a:p>
          <a:p>
            <a:pPr lvl="1"/>
            <a:r>
              <a:rPr lang="en-US" dirty="0"/>
              <a:t>Size is two values (</a:t>
            </a:r>
            <a:r>
              <a:rPr lang="en-US" dirty="0" err="1"/>
              <a:t>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pygame.transform.scale2x(surface)</a:t>
            </a:r>
          </a:p>
          <a:p>
            <a:pPr lvl="1"/>
            <a:r>
              <a:rPr lang="en-US" dirty="0"/>
              <a:t>Scales the surface by a factor of two</a:t>
            </a:r>
          </a:p>
          <a:p>
            <a:pPr marL="0" indent="0">
              <a:buNone/>
            </a:pPr>
            <a:r>
              <a:rPr lang="en-US" dirty="0" err="1"/>
              <a:t>pygame.transform.scale_by</a:t>
            </a:r>
            <a:r>
              <a:rPr lang="en-US" dirty="0"/>
              <a:t>(surface, factor)</a:t>
            </a:r>
          </a:p>
          <a:p>
            <a:pPr lvl="1"/>
            <a:r>
              <a:rPr lang="en-US" dirty="0"/>
              <a:t>Scales the surface by the factor provided</a:t>
            </a:r>
          </a:p>
          <a:p>
            <a:pPr marL="0" indent="0">
              <a:buNone/>
            </a:pPr>
            <a:r>
              <a:rPr lang="en-US" dirty="0"/>
              <a:t>Same tips for rotation apply to scale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scaled = </a:t>
            </a:r>
            <a:r>
              <a:rPr lang="en-US" dirty="0" err="1"/>
              <a:t>pygame.tansform.scale</a:t>
            </a:r>
            <a:r>
              <a:rPr lang="en-US" dirty="0"/>
              <a:t>(image, size)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scaled.get_rect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3F54E9-29F0-8601-8487-CDD316AC4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48216-06A4-D789-72B9-F7611D58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0F0-C3AB-7696-E27E-FDC1C49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" y="637934"/>
            <a:ext cx="3745179" cy="4716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6E0D-8183-1845-65D7-5F9FB4E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784" y="637934"/>
            <a:ext cx="4148138" cy="5841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Python</a:t>
            </a:r>
          </a:p>
          <a:p>
            <a:r>
              <a:rPr lang="en-US" dirty="0"/>
              <a:t>Download python from</a:t>
            </a:r>
          </a:p>
          <a:p>
            <a:r>
              <a:rPr lang="en-US" sz="2800" dirty="0">
                <a:hlinkClick r:id="rId2"/>
              </a:rPr>
              <a:t>https://www.python.org/downloads/</a:t>
            </a:r>
            <a:endParaRPr lang="en-US" sz="2800" dirty="0"/>
          </a:p>
          <a:p>
            <a:r>
              <a:rPr lang="en-US" dirty="0"/>
              <a:t>Run the installer:</a:t>
            </a:r>
          </a:p>
          <a:p>
            <a:pPr lvl="1"/>
            <a:r>
              <a:rPr lang="en-US" sz="2800" dirty="0"/>
              <a:t>Windows: Ensure “Add Python to Path” is checked when installing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12826B-1893-1DE5-C17A-FB0D3B6D85F9}"/>
              </a:ext>
            </a:extLst>
          </p:cNvPr>
          <p:cNvSpPr txBox="1"/>
          <p:nvPr/>
        </p:nvSpPr>
        <p:spPr>
          <a:xfrm>
            <a:off x="8451605" y="637935"/>
            <a:ext cx="3197701" cy="583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plain text editor and a shell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-or-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Integrated Development Environment (IDE)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VS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693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DB8DE-19CE-EF7F-8979-54052428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C7C07C-81CC-B505-050A-4C20299A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CA255-AC63-8215-7E44-D3B0DF70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40B6-B62C-5199-5032-3CD7FBA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Acceleration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545-F534-4EB6-6848-DEA7CCB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moved our surfaces by a constant amount </a:t>
            </a:r>
          </a:p>
          <a:p>
            <a:pPr marL="0" indent="0">
              <a:buNone/>
            </a:pPr>
            <a:r>
              <a:rPr lang="en-US" dirty="0"/>
              <a:t>To emulate kinematic motion, we can move our surface by variable amount</a:t>
            </a:r>
          </a:p>
          <a:p>
            <a:pPr marL="0" indent="0">
              <a:buNone/>
            </a:pPr>
            <a:r>
              <a:rPr lang="en-US" dirty="0"/>
              <a:t>To accomplish this, we’ll use two values. Acceleration and velocity.</a:t>
            </a:r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acceleration += c  #constant</a:t>
            </a:r>
          </a:p>
          <a:p>
            <a:pPr marL="0" indent="0">
              <a:buNone/>
            </a:pPr>
            <a:r>
              <a:rPr lang="en-US" dirty="0"/>
              <a:t>	velocity += acceleration</a:t>
            </a:r>
          </a:p>
          <a:p>
            <a:pPr marL="0" indent="0">
              <a:buNone/>
            </a:pPr>
            <a:r>
              <a:rPr lang="en-US" dirty="0"/>
              <a:t>	position += velocity</a:t>
            </a:r>
          </a:p>
          <a:p>
            <a:pPr marL="0" indent="0">
              <a:buNone/>
            </a:pPr>
            <a:r>
              <a:rPr lang="en-US" dirty="0"/>
              <a:t>This has the effect of “gaining speed” over time</a:t>
            </a:r>
          </a:p>
          <a:p>
            <a:pPr marL="0" indent="0">
              <a:buNone/>
            </a:pPr>
            <a:r>
              <a:rPr lang="en-US" dirty="0"/>
              <a:t>It works great for a frictionless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6ECA-E9BA-09E6-37F1-A9A8887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52DED9-1B5A-804E-D1E1-E3D14C288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A610E-C791-6DD0-A7EB-D3372247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C976-00ED-47F7-D12E-09DD162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5190-053E-C20A-BC21-27C6505F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acceleration and velocity working together to move the surface, you’ve probably noticed it becomes too fast</a:t>
            </a:r>
          </a:p>
          <a:p>
            <a:pPr marL="0" indent="0">
              <a:buNone/>
            </a:pPr>
            <a:r>
              <a:rPr lang="en-US" dirty="0"/>
              <a:t>To fix this we need to create a terminal velocity</a:t>
            </a:r>
          </a:p>
          <a:p>
            <a:pPr marL="0" indent="0">
              <a:buNone/>
            </a:pPr>
            <a:r>
              <a:rPr lang="en-US" dirty="0"/>
              <a:t>Terminal velocity occurs when the fricative force becomes large enough to oppose the accelerating force, making acceleration drop to zero and causing the velocity to become constant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friction_coeff</a:t>
            </a:r>
            <a:r>
              <a:rPr lang="en-US" dirty="0"/>
              <a:t> = .04</a:t>
            </a:r>
          </a:p>
          <a:p>
            <a:pPr marL="0" indent="0">
              <a:buNone/>
            </a:pPr>
            <a:r>
              <a:rPr lang="en-US" dirty="0"/>
              <a:t>acceleration += c</a:t>
            </a:r>
          </a:p>
          <a:p>
            <a:pPr marL="0" indent="0">
              <a:buNone/>
            </a:pPr>
            <a:r>
              <a:rPr lang="en-US" dirty="0"/>
              <a:t>velocity += </a:t>
            </a:r>
            <a:r>
              <a:rPr lang="en-US" dirty="0" err="1"/>
              <a:t>acelleration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friction = </a:t>
            </a:r>
            <a:r>
              <a:rPr lang="en-US" dirty="0" err="1"/>
              <a:t>friction_coeff</a:t>
            </a:r>
            <a:r>
              <a:rPr lang="en-US" dirty="0"/>
              <a:t>*velocity</a:t>
            </a:r>
          </a:p>
          <a:p>
            <a:pPr marL="0" indent="0">
              <a:buNone/>
            </a:pPr>
            <a:r>
              <a:rPr lang="en-US" dirty="0"/>
              <a:t>velocity -= friction</a:t>
            </a:r>
          </a:p>
          <a:p>
            <a:pPr marL="0" indent="0">
              <a:buNone/>
            </a:pPr>
            <a:r>
              <a:rPr lang="en-US" dirty="0"/>
              <a:t>As the velocity grows, so does the friction eventually reaching terminal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7E5A3-B7EE-2AB5-9771-FB5A82C8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A19319-55BC-2272-5B84-C8FD5EC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30B6-4DA6-ED36-12F1-9911DDB7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0306-1DA7-3EB9-5A96-1AC5BC1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Basic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3DB-B0D5-3845-13A7-3A92F7A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Creating a basic game state is simple</a:t>
            </a:r>
          </a:p>
          <a:p>
            <a:pPr marL="0" indent="0">
              <a:buNone/>
            </a:pPr>
            <a:r>
              <a:rPr lang="en-US" sz="3200" dirty="0"/>
              <a:t>We change what happens in the main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active =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/>
              <a:t>if active:</a:t>
            </a:r>
          </a:p>
          <a:p>
            <a:pPr marL="1371600" lvl="3" indent="0">
              <a:buNone/>
            </a:pPr>
            <a:r>
              <a:rPr lang="en-US" sz="3200" dirty="0"/>
              <a:t># play game</a:t>
            </a:r>
          </a:p>
          <a:p>
            <a:pPr marL="914400" lvl="2" indent="0">
              <a:buNone/>
            </a:pPr>
            <a:r>
              <a:rPr lang="en-US" sz="3200" dirty="0"/>
              <a:t>else:</a:t>
            </a:r>
          </a:p>
          <a:p>
            <a:pPr marL="1371600" lvl="3" indent="0">
              <a:buNone/>
            </a:pPr>
            <a:r>
              <a:rPr lang="en-US" sz="3200" dirty="0"/>
              <a:t># show start screen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933C4-A1C6-6004-4E98-2803F5CD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97A98-A2FE-ED31-B233-3CBEA53F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73568-365F-3685-9B97-1D5093D0A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80D4-CBA5-1056-241A-7E61BD8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2080-B50D-8E32-8EAA-49EA800E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from the mouse</a:t>
            </a:r>
          </a:p>
          <a:p>
            <a:r>
              <a:rPr lang="en-US" sz="2400" dirty="0" err="1"/>
              <a:t>event.pos</a:t>
            </a:r>
            <a:r>
              <a:rPr lang="en-US" sz="2400" dirty="0"/>
              <a:t> # position of mouse in a mouse event</a:t>
            </a:r>
          </a:p>
          <a:p>
            <a:pPr marL="0" indent="0">
              <a:buNone/>
            </a:pPr>
            <a:r>
              <a:rPr lang="en-US" dirty="0"/>
              <a:t>Mouse Events</a:t>
            </a:r>
          </a:p>
          <a:p>
            <a:r>
              <a:rPr lang="en-US" sz="2400" dirty="0" err="1"/>
              <a:t>pygame.MOUSEDOWN</a:t>
            </a:r>
            <a:r>
              <a:rPr lang="en-US" sz="2400" dirty="0"/>
              <a:t> #when mouse button is pressed</a:t>
            </a:r>
          </a:p>
          <a:p>
            <a:r>
              <a:rPr lang="en-US" sz="2400" dirty="0" err="1"/>
              <a:t>pygame.MOUSEUP</a:t>
            </a:r>
            <a:r>
              <a:rPr lang="en-US" sz="2400" dirty="0"/>
              <a:t> #when mouse button is released</a:t>
            </a:r>
          </a:p>
          <a:p>
            <a:pPr lvl="1"/>
            <a:r>
              <a:rPr lang="en-US" dirty="0" err="1"/>
              <a:t>event.button</a:t>
            </a:r>
            <a:r>
              <a:rPr lang="en-US" dirty="0"/>
              <a:t> # represents which button was pressed/released</a:t>
            </a:r>
          </a:p>
          <a:p>
            <a:pPr lvl="2"/>
            <a:r>
              <a:rPr lang="en-US" sz="2400" dirty="0"/>
              <a:t>Left-click: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/>
              <a:t>Wheel-click: 2 | Right-click: 3</a:t>
            </a:r>
          </a:p>
          <a:p>
            <a:pPr lvl="2"/>
            <a:r>
              <a:rPr lang="en-US" sz="2400" dirty="0"/>
              <a:t>Wheel-scroll up: 4 | Wheel-scroll down: 5</a:t>
            </a:r>
          </a:p>
          <a:p>
            <a:r>
              <a:rPr lang="en-US" sz="2400" dirty="0" err="1"/>
              <a:t>Pygame.MOUSEMOTION</a:t>
            </a:r>
            <a:endParaRPr lang="en-US" sz="2400" dirty="0"/>
          </a:p>
          <a:p>
            <a:pPr lvl="1"/>
            <a:r>
              <a:rPr lang="en-US" dirty="0" err="1"/>
              <a:t>event.rel</a:t>
            </a:r>
            <a:r>
              <a:rPr lang="en-US" dirty="0"/>
              <a:t> # change in position</a:t>
            </a:r>
          </a:p>
          <a:p>
            <a:r>
              <a:rPr lang="en-US" sz="2400" dirty="0" err="1"/>
              <a:t>pygame.WHEEL</a:t>
            </a:r>
            <a:endParaRPr lang="en-US" sz="2400" dirty="0"/>
          </a:p>
          <a:p>
            <a:pPr lvl="1"/>
            <a:r>
              <a:rPr lang="en-US" dirty="0" err="1"/>
              <a:t>Event.y</a:t>
            </a:r>
            <a:r>
              <a:rPr lang="en-US" dirty="0"/>
              <a:t> # how much the wheel scrolled vertically</a:t>
            </a:r>
          </a:p>
          <a:p>
            <a:pPr lvl="1"/>
            <a:r>
              <a:rPr lang="en-US" dirty="0" err="1"/>
              <a:t>Event.x</a:t>
            </a:r>
            <a:r>
              <a:rPr lang="en-US" dirty="0"/>
              <a:t> # how much the wheel scrolled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62989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2AF2C-7289-5FEB-0F0E-FBF30ABC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1E50D2-6920-AF8C-08F7-09877610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465B2-C411-0887-A3FE-2564A320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F640-4459-EF6C-2517-002F34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Shapes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6922-B182-8C5E-FDE7-EFD37C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for drawing shapes and lines on surface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pygame.draw.line</a:t>
            </a:r>
            <a:r>
              <a:rPr lang="en-US" dirty="0"/>
              <a:t>(surface, color, start, end, width)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pygame.draw.ellipse</a:t>
            </a:r>
            <a:r>
              <a:rPr lang="en-US" dirty="0"/>
              <a:t>(</a:t>
            </a:r>
            <a:r>
              <a:rPr lang="en-US" dirty="0" err="1"/>
              <a:t>surface,color,rect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60AB9-DF13-046D-8FC7-E24B91B2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591171-C3C2-56CF-3DD6-FE370F2E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75191-D490-AEF1-0884-D5BC82BB1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711-0E11-2C3F-BD12-95B5D81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8E1-8EC0-DCBB-046D-93E58F4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graphic art we use additive colors Red, Blue, and Green</a:t>
            </a:r>
          </a:p>
          <a:p>
            <a:pPr lvl="1"/>
            <a:r>
              <a:rPr lang="en-US" sz="2800" dirty="0"/>
              <a:t>Any color can be made by combining red, blue, and green at varying values</a:t>
            </a:r>
          </a:p>
          <a:p>
            <a:pPr lvl="1"/>
            <a:r>
              <a:rPr lang="en-US" sz="2800" dirty="0"/>
              <a:t>Red, Blue, and Green can be values in range [0-255]</a:t>
            </a:r>
          </a:p>
          <a:p>
            <a:pPr lvl="1"/>
            <a:r>
              <a:rPr lang="en-US" sz="2800" dirty="0"/>
              <a:t>Numbers can be represented with hexadecimal values [000000 – FFFFFFF]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handles colors in 3 different ways</a:t>
            </a:r>
          </a:p>
          <a:p>
            <a:pPr lvl="1"/>
            <a:r>
              <a:rPr lang="en-US" sz="2800" dirty="0"/>
              <a:t>By a 3 integer tuple: (R,G,B)</a:t>
            </a:r>
          </a:p>
          <a:p>
            <a:pPr lvl="1"/>
            <a:r>
              <a:rPr lang="en-US" sz="2800" dirty="0"/>
              <a:t>By a hexadecimal string: ‘#RRGGBB’</a:t>
            </a:r>
          </a:p>
          <a:p>
            <a:pPr lvl="1"/>
            <a:r>
              <a:rPr lang="en-US" sz="2800" dirty="0"/>
              <a:t>By the name of the color: ‘</a:t>
            </a:r>
            <a:r>
              <a:rPr lang="en-US" sz="2800" dirty="0" err="1"/>
              <a:t>color_name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06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C-C3B2-E44D-B6C1-C23A4EB5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285DD5-94DA-B5AC-175E-F7F50643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F355F-E5DA-9938-3F2B-A3227CCF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EF4C-071F-FCAC-3E37-4722A9E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20E-33C9-1CB9-F40C-85F4133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red = </a:t>
            </a:r>
            <a:r>
              <a:rPr lang="en-US" dirty="0" err="1"/>
              <a:t>pygame.Color</a:t>
            </a:r>
            <a:r>
              <a:rPr lang="en-US" dirty="0"/>
              <a:t>((255,0,0))</a:t>
            </a:r>
          </a:p>
          <a:p>
            <a:pPr marL="0" indent="0">
              <a:buNone/>
            </a:pPr>
            <a:r>
              <a:rPr lang="en-US" dirty="0"/>
              <a:t>blue = </a:t>
            </a:r>
            <a:r>
              <a:rPr lang="en-US" dirty="0" err="1"/>
              <a:t>pygame.Color</a:t>
            </a:r>
            <a:r>
              <a:rPr lang="en-US" dirty="0"/>
              <a:t>(‘#0000FF’)</a:t>
            </a:r>
          </a:p>
          <a:p>
            <a:pPr marL="0" indent="0">
              <a:buNone/>
            </a:pPr>
            <a:r>
              <a:rPr lang="en-US" dirty="0"/>
              <a:t>green = </a:t>
            </a:r>
            <a:r>
              <a:rPr lang="en-US" dirty="0" err="1"/>
              <a:t>pygame.Color</a:t>
            </a:r>
            <a:r>
              <a:rPr lang="en-US" dirty="0"/>
              <a:t>(‘green’)</a:t>
            </a:r>
          </a:p>
          <a:p>
            <a:pPr marL="0" indent="0">
              <a:buNone/>
            </a:pPr>
            <a:r>
              <a:rPr lang="en-US" dirty="0"/>
              <a:t>Alpha Value</a:t>
            </a:r>
          </a:p>
          <a:p>
            <a:pPr marL="0" indent="0">
              <a:buNone/>
            </a:pPr>
            <a:r>
              <a:rPr lang="en-US" dirty="0"/>
              <a:t>Colors also have an Alpha value in range [0-255] that determines the transparency of the color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transparent_red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((255,0,0,128))</a:t>
            </a:r>
          </a:p>
          <a:p>
            <a:pPr marL="0" indent="0">
              <a:buNone/>
            </a:pPr>
            <a:r>
              <a:rPr lang="en-US" dirty="0" err="1"/>
              <a:t>transparent_blue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(‘#0000FF80’)</a:t>
            </a:r>
          </a:p>
        </p:txBody>
      </p:sp>
    </p:spTree>
    <p:extLst>
      <p:ext uri="{BB962C8B-B14F-4D97-AF65-F5344CB8AC3E}">
        <p14:creationId xmlns:p14="http://schemas.microsoft.com/office/powerpoint/2010/main" val="260963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A12BF-819B-AD00-5D02-57B66537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4A7C6-D3A1-DC20-CDA6-0A036CDD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FC658-E79E-EEAB-FE39-287D39D06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6EE2-66A7-70EF-5D81-C8774414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161-B534-5F81-BA76-59324586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Load sound:</a:t>
            </a:r>
          </a:p>
          <a:p>
            <a:pPr marL="0" indent="0">
              <a:buNone/>
            </a:pPr>
            <a:r>
              <a:rPr lang="en-US" dirty="0"/>
              <a:t>sound = </a:t>
            </a:r>
            <a:r>
              <a:rPr lang="en-US" dirty="0" err="1"/>
              <a:t>pygame.mixer.load</a:t>
            </a:r>
            <a:r>
              <a:rPr lang="en-US" dirty="0"/>
              <a:t>(‘path/to/sound’)</a:t>
            </a:r>
          </a:p>
          <a:p>
            <a:pPr marL="0" indent="0">
              <a:buNone/>
            </a:pPr>
            <a:r>
              <a:rPr lang="en-US" dirty="0"/>
              <a:t>Adjust volume:</a:t>
            </a:r>
          </a:p>
          <a:p>
            <a:pPr marL="0" indent="0">
              <a:buNone/>
            </a:pPr>
            <a:r>
              <a:rPr lang="en-US" dirty="0" err="1"/>
              <a:t>sound.set_volume</a:t>
            </a:r>
            <a:r>
              <a:rPr lang="en-US" dirty="0"/>
              <a:t>(percentage) </a:t>
            </a:r>
          </a:p>
          <a:p>
            <a:pPr marL="0" indent="0">
              <a:buNone/>
            </a:pPr>
            <a:r>
              <a:rPr lang="en-US" dirty="0"/>
              <a:t>Play Sound once: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Play Sound </a:t>
            </a:r>
            <a:r>
              <a:rPr lang="en-US" dirty="0" err="1"/>
              <a:t>multplie</a:t>
            </a:r>
            <a:r>
              <a:rPr lang="en-US" dirty="0"/>
              <a:t> times: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(n) #plays sound n times</a:t>
            </a:r>
          </a:p>
          <a:p>
            <a:pPr marL="0" indent="0">
              <a:buNone/>
            </a:pPr>
            <a:r>
              <a:rPr lang="en-US" dirty="0"/>
              <a:t>Loop forever: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(-1)</a:t>
            </a:r>
          </a:p>
          <a:p>
            <a:pPr marL="0" indent="0">
              <a:buNone/>
            </a:pPr>
            <a:r>
              <a:rPr lang="en-US" dirty="0"/>
              <a:t>Stop:</a:t>
            </a:r>
          </a:p>
          <a:p>
            <a:pPr marL="0" indent="0">
              <a:buNone/>
            </a:pPr>
            <a:r>
              <a:rPr lang="en-US" dirty="0" err="1"/>
              <a:t>sound.stop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33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0633-A6C1-2825-F3F3-00578AB3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D68FB0-0ACF-11A3-B07F-FB269363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460D-832F-9404-D4D4-3B46A3A7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B223-668C-7A5E-CE5B-D06BE47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288-E2BC-8843-E5A8-2FF09D9C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sprite class is used to unify the surface and the </a:t>
            </a:r>
            <a:r>
              <a:rPr lang="en-US" dirty="0" err="1"/>
              <a:t>rect</a:t>
            </a:r>
            <a:r>
              <a:rPr lang="en-US" dirty="0"/>
              <a:t> under one object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self.image</a:t>
            </a:r>
            <a:r>
              <a:rPr lang="en-US" dirty="0"/>
              <a:t> = </a:t>
            </a:r>
            <a:r>
              <a:rPr lang="en-US" dirty="0" err="1"/>
              <a:t>pygame.Surface</a:t>
            </a:r>
            <a:r>
              <a:rPr lang="en-US" dirty="0"/>
              <a:t>((</a:t>
            </a:r>
            <a:r>
              <a:rPr lang="en-US" dirty="0" err="1"/>
              <a:t>w,h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self.rect</a:t>
            </a:r>
            <a:r>
              <a:rPr lang="en-US" dirty="0"/>
              <a:t> 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self.image</a:t>
            </a:r>
            <a:r>
              <a:rPr lang="en-US" dirty="0"/>
              <a:t> and </a:t>
            </a:r>
            <a:r>
              <a:rPr lang="en-US" dirty="0" err="1"/>
              <a:t>self.rect</a:t>
            </a:r>
            <a:r>
              <a:rPr lang="en-US" dirty="0"/>
              <a:t> are required attributes in a </a:t>
            </a:r>
            <a:r>
              <a:rPr lang="en-US" dirty="0" err="1"/>
              <a:t>pygame</a:t>
            </a:r>
            <a:r>
              <a:rPr lang="en-US" dirty="0"/>
              <a:t> Sprite</a:t>
            </a:r>
          </a:p>
          <a:p>
            <a:pPr marL="0" indent="0">
              <a:buNone/>
            </a:pPr>
            <a:r>
              <a:rPr lang="en-US" dirty="0"/>
              <a:t>This may seem no different than if you were to create a class, but the real advantage is when you put sprites into groups.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BB2A-1563-76E7-D9B7-D594C38C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406A51-B634-3944-E849-993E546F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2E302-06FE-539B-47B4-2D039434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96DA-D024-1A36-6703-5CD44EB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36F4-9DCC-B329-C3D6-377CF2F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group in </a:t>
            </a:r>
            <a:r>
              <a:rPr lang="en-US" dirty="0" err="1"/>
              <a:t>pygame</a:t>
            </a:r>
            <a:r>
              <a:rPr lang="en-US" dirty="0"/>
              <a:t> is a collection of sprites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has two types of sprite groups</a:t>
            </a:r>
          </a:p>
          <a:p>
            <a:pPr marL="0" indent="0">
              <a:buNone/>
            </a:pPr>
            <a:r>
              <a:rPr lang="en-US" dirty="0"/>
              <a:t>Group for multiple sprites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 for a single sprite</a:t>
            </a:r>
          </a:p>
          <a:p>
            <a:pPr marL="0" indent="0">
              <a:buNone/>
            </a:pPr>
            <a:r>
              <a:rPr lang="en-US" dirty="0"/>
              <a:t>Group has a draw method that uses a sprites, image and </a:t>
            </a:r>
            <a:r>
              <a:rPr lang="en-US" dirty="0" err="1"/>
              <a:t>rect</a:t>
            </a:r>
            <a:r>
              <a:rPr lang="en-US" dirty="0"/>
              <a:t> to draw the sprites on a surface</a:t>
            </a:r>
          </a:p>
          <a:p>
            <a:pPr marL="0" indent="0">
              <a:buNone/>
            </a:pPr>
            <a:r>
              <a:rPr lang="en-US" dirty="0"/>
              <a:t>Group has an update method that calls the update method of sprites in the group</a:t>
            </a:r>
          </a:p>
          <a:p>
            <a:pPr marL="0" indent="0">
              <a:buNone/>
            </a:pPr>
            <a:r>
              <a:rPr lang="en-US" dirty="0"/>
              <a:t>Creating groups:</a:t>
            </a:r>
          </a:p>
          <a:p>
            <a:pPr marL="0" indent="0">
              <a:buNone/>
            </a:pPr>
            <a:r>
              <a:rPr lang="en-US" dirty="0" err="1"/>
              <a:t>player_group</a:t>
            </a:r>
            <a:r>
              <a:rPr lang="en-US" dirty="0"/>
              <a:t> = </a:t>
            </a:r>
            <a:r>
              <a:rPr lang="en-US" dirty="0" err="1"/>
              <a:t>pygame.sprite.GroupSingle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Projectile_group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49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C245A-E817-470A-5314-B27D505F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450132-CCCD-F33A-5421-80CBDA9B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3298-063D-35D5-6E85-146C128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33C0-7992-0BE3-11C6-7751899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414-9A84-47B1-B753-37EA56C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8311708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or clone repository from</a:t>
            </a:r>
          </a:p>
          <a:p>
            <a:pPr marL="0" indent="0">
              <a:buNone/>
            </a:pPr>
            <a:r>
              <a:rPr lang="en-US" dirty="0"/>
              <a:t>https://www.github.com/JakobieBrown/PygameIntro</a:t>
            </a:r>
          </a:p>
          <a:p>
            <a:pPr marL="0" indent="0">
              <a:buNone/>
            </a:pPr>
            <a:r>
              <a:rPr lang="en-US" dirty="0"/>
              <a:t>(link in discord)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directory in a terminal or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pygame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your terminal type: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3006-2B5B-C92B-FC97-3927EC2A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AA7391-2E20-05D1-F011-70EB777C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2D9CC-9004-F69E-7A51-515FA605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4C17-CFE5-5CB7-B311-0602C16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7450-CC87-1B6A-ADFE-E1F8D991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2" y="0"/>
            <a:ext cx="84516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Drawing sprites in a group to screen: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player_group.draw</a:t>
            </a:r>
            <a:r>
              <a:rPr lang="en-US" dirty="0"/>
              <a:t>(screen)</a:t>
            </a:r>
          </a:p>
          <a:p>
            <a:pPr marL="0" indent="0">
              <a:buNone/>
            </a:pPr>
            <a:r>
              <a:rPr lang="en-US" dirty="0"/>
              <a:t>Updating sprites: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__(self):…</a:t>
            </a:r>
          </a:p>
          <a:p>
            <a:pPr marL="0" indent="0">
              <a:buNone/>
            </a:pPr>
            <a:r>
              <a:rPr lang="en-US" dirty="0"/>
              <a:t>	def update(self):</a:t>
            </a:r>
          </a:p>
          <a:p>
            <a:pPr marL="0" indent="0">
              <a:buNone/>
            </a:pPr>
            <a:r>
              <a:rPr lang="en-US" dirty="0"/>
              <a:t>		#update player</a:t>
            </a:r>
          </a:p>
          <a:p>
            <a:pPr marL="0" indent="0">
              <a:buNone/>
            </a:pPr>
            <a:r>
              <a:rPr lang="en-US" dirty="0" err="1"/>
              <a:t>player_group.update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Referencing Sprites in groups:</a:t>
            </a:r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player_group.sprite</a:t>
            </a:r>
            <a:r>
              <a:rPr lang="en-US" dirty="0"/>
              <a:t> # for </a:t>
            </a:r>
            <a:r>
              <a:rPr lang="en-US" dirty="0" err="1"/>
              <a:t>GroupSingle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projectile = </a:t>
            </a:r>
            <a:r>
              <a:rPr lang="en-US" dirty="0" err="1"/>
              <a:t>projectile_group.sprites</a:t>
            </a:r>
            <a:r>
              <a:rPr lang="en-US" dirty="0"/>
              <a:t> # List, for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43FF0-94B0-87EE-7545-F36694EF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89B25A-394A-6E53-1BFC-72FD4891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279A4-E29A-601B-4E2B-FC511AB81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881A-D4DC-0AFA-A714-F8CC90C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Spawning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E04-7286-CC74-A662-A97ADC13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our groups and sprites drawing to the screen</a:t>
            </a:r>
          </a:p>
          <a:p>
            <a:pPr marL="0" indent="0">
              <a:buNone/>
            </a:pPr>
            <a:r>
              <a:rPr lang="en-US" dirty="0"/>
              <a:t>We can spawn objects simply by adding them to their group.</a:t>
            </a:r>
          </a:p>
          <a:p>
            <a:pPr marL="0" indent="0">
              <a:buNone/>
            </a:pPr>
            <a:r>
              <a:rPr lang="en-US" dirty="0" err="1"/>
              <a:t>player_group.add</a:t>
            </a:r>
            <a:r>
              <a:rPr lang="en-US" dirty="0"/>
              <a:t>(Player())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4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0BF3-3A9F-0F86-2AE9-F34E0AE0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AC5D-6403-3611-7D44-47C967543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7BBD7-8E26-8C51-28D1-9FC90DAC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7617-32FC-77A0-83B9-66F002E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50-C248-5286-44DF-A3E6116A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largest benefits of Sprite Groups is to efficiently handle collisions</a:t>
            </a:r>
          </a:p>
          <a:p>
            <a:pPr marL="0" indent="0">
              <a:buNone/>
            </a:pPr>
            <a:r>
              <a:rPr lang="en-US" dirty="0"/>
              <a:t>To check for collisions between two sprite groups: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group.sprite</a:t>
            </a:r>
            <a:r>
              <a:rPr lang="en-US" dirty="0"/>
              <a:t>, </a:t>
            </a:r>
            <a:r>
              <a:rPr lang="en-US" dirty="0" err="1"/>
              <a:t>other_group</a:t>
            </a:r>
            <a:r>
              <a:rPr lang="en-US" dirty="0"/>
              <a:t>, bool)</a:t>
            </a:r>
          </a:p>
          <a:p>
            <a:pPr lvl="1"/>
            <a:r>
              <a:rPr lang="en-US" sz="2800" dirty="0"/>
              <a:t>If bool is true, the sprite from </a:t>
            </a:r>
            <a:r>
              <a:rPr lang="en-US" sz="2800" dirty="0" err="1"/>
              <a:t>other_group</a:t>
            </a:r>
            <a:r>
              <a:rPr lang="en-US" sz="2800" dirty="0"/>
              <a:t> is destroyed</a:t>
            </a:r>
          </a:p>
          <a:p>
            <a:pPr lvl="1"/>
            <a:r>
              <a:rPr lang="en-US" sz="2800" dirty="0"/>
              <a:t>Returns a list of sprites in </a:t>
            </a:r>
            <a:r>
              <a:rPr lang="en-US" sz="2800" dirty="0" err="1"/>
              <a:t>other_group</a:t>
            </a:r>
            <a:r>
              <a:rPr lang="en-US" sz="2800" dirty="0"/>
              <a:t> detected in the collision</a:t>
            </a:r>
          </a:p>
          <a:p>
            <a:pPr marL="0" indent="0">
              <a:buNone/>
            </a:pPr>
            <a:r>
              <a:rPr lang="en-US" dirty="0"/>
              <a:t>Group:</a:t>
            </a:r>
          </a:p>
          <a:p>
            <a:pPr marL="0" indent="0">
              <a:buNone/>
            </a:pP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groupA</a:t>
            </a:r>
            <a:r>
              <a:rPr lang="en-US" dirty="0"/>
              <a:t>, </a:t>
            </a:r>
            <a:r>
              <a:rPr lang="en-US" dirty="0" err="1"/>
              <a:t>groupB</a:t>
            </a:r>
            <a:r>
              <a:rPr lang="en-US" dirty="0"/>
              <a:t>, </a:t>
            </a:r>
            <a:r>
              <a:rPr lang="en-US" dirty="0" err="1"/>
              <a:t>destroyA</a:t>
            </a:r>
            <a:r>
              <a:rPr lang="en-US" dirty="0"/>
              <a:t>, </a:t>
            </a:r>
            <a:r>
              <a:rPr lang="en-US" dirty="0" err="1"/>
              <a:t>destroyB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a </a:t>
            </a:r>
            <a:r>
              <a:rPr lang="en-US" sz="2800" dirty="0" err="1"/>
              <a:t>Dict</a:t>
            </a:r>
            <a:r>
              <a:rPr lang="en-US" sz="2800" dirty="0"/>
              <a:t> of &lt;</a:t>
            </a:r>
            <a:r>
              <a:rPr lang="en-US" sz="2800" dirty="0" err="1"/>
              <a:t>spriteA</a:t>
            </a:r>
            <a:r>
              <a:rPr lang="en-US" sz="2800" dirty="0"/>
              <a:t>, List&lt;sprite&gt;&gt;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0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4D35-42D8-1B17-C17D-19951433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97E6B-597F-02E3-F65F-307B7351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B2AEC-39D6-612D-F695-AF86E3CFA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5E4A-C522-C6F0-191C-745C85A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AA0-3F4C-8934-E913-7498562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288707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Single collide with group</a:t>
            </a:r>
          </a:p>
          <a:p>
            <a:pPr marL="0" indent="0">
              <a:buNone/>
            </a:pPr>
            <a:r>
              <a:rPr lang="en-US" dirty="0"/>
              <a:t>for sprite  in </a:t>
            </a: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a.sprite</a:t>
            </a:r>
            <a:r>
              <a:rPr lang="en-US" dirty="0"/>
              <a:t>, b, False,):</a:t>
            </a:r>
          </a:p>
          <a:p>
            <a:pPr marL="0" indent="0">
              <a:buNone/>
            </a:pPr>
            <a:r>
              <a:rPr lang="en-US" dirty="0"/>
              <a:t>	print(f’{</a:t>
            </a:r>
            <a:r>
              <a:rPr lang="en-US" dirty="0" err="1"/>
              <a:t>a.sprite</a:t>
            </a:r>
            <a:r>
              <a:rPr lang="en-US" dirty="0"/>
              <a:t>} collided with {sprite}”)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collide with group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sprite_a</a:t>
            </a:r>
            <a:r>
              <a:rPr lang="en-US" dirty="0"/>
              <a:t>, </a:t>
            </a:r>
            <a:r>
              <a:rPr lang="en-US" dirty="0" err="1"/>
              <a:t>list_b</a:t>
            </a:r>
            <a:r>
              <a:rPr lang="en-US" dirty="0"/>
              <a:t> in </a:t>
            </a: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a,b,False,False</a:t>
            </a:r>
            <a:r>
              <a:rPr lang="en-US" dirty="0"/>
              <a:t>).items():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sprite_b</a:t>
            </a:r>
            <a:r>
              <a:rPr lang="en-US" dirty="0"/>
              <a:t> in </a:t>
            </a:r>
            <a:r>
              <a:rPr lang="en-US" dirty="0" err="1"/>
              <a:t>list_b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print(f’{</a:t>
            </a:r>
            <a:r>
              <a:rPr lang="en-US" dirty="0" err="1"/>
              <a:t>sprite_a</a:t>
            </a:r>
            <a:r>
              <a:rPr lang="en-US" dirty="0"/>
              <a:t>} collided with {</a:t>
            </a:r>
            <a:r>
              <a:rPr lang="en-US" dirty="0" err="1"/>
              <a:t>sprite_b</a:t>
            </a:r>
            <a:r>
              <a:rPr lang="en-US" dirty="0"/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27459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9921F-50C9-664A-AEC9-5D796544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1672D7-7D79-FE8F-5C18-CD0B5489A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BE2D-EDB3-6B42-BBC4-92B384C1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C3C6-0A7C-BAE4-4373-8DE733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BC5-DDA8-1016-6166-85CB905F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this point you may have noticed </a:t>
            </a:r>
            <a:br>
              <a:rPr lang="en-US" dirty="0"/>
            </a:br>
            <a:r>
              <a:rPr lang="en-US" dirty="0"/>
              <a:t>the collisions look a bit strange.</a:t>
            </a:r>
          </a:p>
          <a:p>
            <a:pPr marL="0" indent="0">
              <a:buNone/>
            </a:pPr>
            <a:r>
              <a:rPr lang="en-US" dirty="0"/>
              <a:t>This is caused by how </a:t>
            </a:r>
            <a:r>
              <a:rPr lang="en-US" dirty="0" err="1"/>
              <a:t>colliderect</a:t>
            </a:r>
            <a:r>
              <a:rPr lang="en-US" dirty="0"/>
              <a:t>() behaves</a:t>
            </a:r>
          </a:p>
          <a:p>
            <a:pPr marL="0" indent="0">
              <a:buNone/>
            </a:pPr>
            <a:r>
              <a:rPr lang="en-US" dirty="0" err="1"/>
              <a:t>colliderect</a:t>
            </a:r>
            <a:r>
              <a:rPr lang="en-US" dirty="0"/>
              <a:t> checks if the </a:t>
            </a:r>
            <a:r>
              <a:rPr lang="en-US" dirty="0" err="1"/>
              <a:t>rects</a:t>
            </a:r>
            <a:r>
              <a:rPr lang="en-US" dirty="0"/>
              <a:t> are overlapping and returns true if they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CE1B-E1CE-B01A-3BA1-05CA596A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7933C-2B1D-778D-038E-BA36DE60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6" y="3912045"/>
            <a:ext cx="1219200" cy="1219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B365D0-63F3-4A94-2DF8-2DC161D0EF6B}"/>
              </a:ext>
            </a:extLst>
          </p:cNvPr>
          <p:cNvSpPr/>
          <p:nvPr/>
        </p:nvSpPr>
        <p:spPr>
          <a:xfrm rot="10800000">
            <a:off x="6350688" y="3912045"/>
            <a:ext cx="1753850" cy="8844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6A0D9-9626-9CD3-6CDC-2C78DB8C105A}"/>
              </a:ext>
            </a:extLst>
          </p:cNvPr>
          <p:cNvSpPr txBox="1"/>
          <p:nvPr/>
        </p:nvSpPr>
        <p:spPr>
          <a:xfrm>
            <a:off x="8359225" y="3912045"/>
            <a:ext cx="31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06670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0244F-CD8B-A436-A389-8B4E092E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DE54DC-909C-366B-E3D1-D2112364D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34929-D405-D01E-B62B-0883B762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F85F-28BD-C295-4A28-7C9BCA4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838-F830-6945-CCB5-B0929DBD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fix this, we’ll use masks.</a:t>
            </a:r>
          </a:p>
          <a:p>
            <a:pPr marL="0" indent="0">
              <a:buNone/>
            </a:pPr>
            <a:r>
              <a:rPr lang="en-US" dirty="0"/>
              <a:t>Creating a mask: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(path)…</a:t>
            </a:r>
          </a:p>
          <a:p>
            <a:pPr marL="0" indent="0">
              <a:buNone/>
            </a:pPr>
            <a:r>
              <a:rPr lang="en-US" dirty="0"/>
              <a:t>mask = </a:t>
            </a:r>
            <a:r>
              <a:rPr lang="en-US" dirty="0" err="1"/>
              <a:t>pygame.mask.from_surface</a:t>
            </a:r>
            <a:r>
              <a:rPr lang="en-US" dirty="0"/>
              <a:t>(image)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Comparing masks:</a:t>
            </a:r>
          </a:p>
          <a:p>
            <a:pPr marL="0" indent="0">
              <a:buNone/>
            </a:pPr>
            <a:r>
              <a:rPr lang="en-US" dirty="0" err="1"/>
              <a:t>a.mask.overlap</a:t>
            </a:r>
            <a:r>
              <a:rPr lang="en-US" dirty="0"/>
              <a:t>(</a:t>
            </a:r>
            <a:r>
              <a:rPr lang="en-US" dirty="0" err="1"/>
              <a:t>b.mask</a:t>
            </a:r>
            <a:r>
              <a:rPr lang="en-US" dirty="0"/>
              <a:t>, offset) -&gt; Boolean</a:t>
            </a:r>
          </a:p>
          <a:p>
            <a:pPr marL="0" indent="0">
              <a:buNone/>
            </a:pPr>
            <a:r>
              <a:rPr lang="en-US" dirty="0"/>
              <a:t>The offset is the difference between the </a:t>
            </a:r>
            <a:r>
              <a:rPr lang="en-US" dirty="0" err="1"/>
              <a:t>topleft</a:t>
            </a:r>
            <a:r>
              <a:rPr lang="en-US" dirty="0"/>
              <a:t> coordinates of the two sprites</a:t>
            </a:r>
          </a:p>
          <a:p>
            <a:pPr marL="0" indent="0">
              <a:buNone/>
            </a:pPr>
            <a:r>
              <a:rPr lang="en-US" dirty="0"/>
              <a:t>To correctly calculate this:</a:t>
            </a:r>
          </a:p>
          <a:p>
            <a:pPr marL="0" indent="0">
              <a:buNone/>
            </a:pPr>
            <a:r>
              <a:rPr lang="en-US" dirty="0"/>
              <a:t>offset = (</a:t>
            </a:r>
            <a:r>
              <a:rPr lang="en-US" dirty="0" err="1"/>
              <a:t>b.rect.left</a:t>
            </a:r>
            <a:r>
              <a:rPr lang="en-US" dirty="0"/>
              <a:t> – </a:t>
            </a:r>
            <a:r>
              <a:rPr lang="en-US" dirty="0" err="1"/>
              <a:t>a.rect.left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 err="1"/>
              <a:t>b.rect.top</a:t>
            </a:r>
            <a:r>
              <a:rPr lang="en-US" dirty="0"/>
              <a:t> – </a:t>
            </a:r>
            <a:r>
              <a:rPr lang="en-US" dirty="0" err="1"/>
              <a:t>a.rect.top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5CE63-743F-A9BC-9626-5CE85F79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034B-E83A-5AD7-0178-14B77D5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6CA86-F076-5DE8-AFD7-88B9B170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2ECE-0488-6622-252C-7197C69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A5BBD3-00CA-F997-3E0A-C9DE05725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B771BA9-BDE1-6711-243B-59FCCCCC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88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C96EED-5B33-3FE2-16C2-551EA1BD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" y="29477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DF3E-2EA7-FC00-E7B0-6C832C7C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260" y="4240730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5D98-4F4F-9BA7-5F15-3724FEC46A80}"/>
              </a:ext>
            </a:extLst>
          </p:cNvPr>
          <p:cNvSpPr txBox="1"/>
          <p:nvPr/>
        </p:nvSpPr>
        <p:spPr>
          <a:xfrm>
            <a:off x="10589061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A77DDC-4CBD-14A3-F826-B74BB9FC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575" y="154232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Introduction to </a:t>
            </a:r>
            <a:r>
              <a:rPr lang="en-US" sz="5000" dirty="0" err="1">
                <a:solidFill>
                  <a:schemeClr val="bg1"/>
                </a:solidFill>
              </a:rPr>
              <a:t>Pygame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A0031D-6876-B00C-ECC8-930078B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75" y="402199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E7518-DEA1-2DD2-F771-54FA72B7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Initializing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2284-10AC-FDBF-2296-8705BDC5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sz="2800" dirty="0"/>
              <a:t>Import the </a:t>
            </a:r>
            <a:r>
              <a:rPr lang="en-US" sz="2800" dirty="0" err="1"/>
              <a:t>pygame</a:t>
            </a:r>
            <a:r>
              <a:rPr lang="en-US" sz="2800" dirty="0"/>
              <a:t> module</a:t>
            </a:r>
          </a:p>
          <a:p>
            <a:pPr marL="0" indent="0">
              <a:buNone/>
            </a:pPr>
            <a:r>
              <a:rPr lang="en-US" dirty="0" err="1"/>
              <a:t>pygame.init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Required before using </a:t>
            </a:r>
            <a:r>
              <a:rPr lang="en-US" sz="2800" dirty="0" err="1"/>
              <a:t>pygame</a:t>
            </a:r>
            <a:endParaRPr lang="en-US" sz="2800" dirty="0"/>
          </a:p>
          <a:p>
            <a:pPr marL="0" indent="0">
              <a:buNone/>
            </a:pPr>
            <a:r>
              <a:rPr lang="en-US" dirty="0" err="1"/>
              <a:t>pygame.display.set_mode</a:t>
            </a:r>
            <a:r>
              <a:rPr lang="en-US" dirty="0"/>
              <a:t>((WIDTH,HEIGHT))</a:t>
            </a:r>
          </a:p>
          <a:p>
            <a:pPr lvl="1"/>
            <a:r>
              <a:rPr lang="en-US" sz="2800" dirty="0"/>
              <a:t>Creates a window with a </a:t>
            </a:r>
            <a:r>
              <a:rPr lang="en-US" sz="2800" dirty="0" err="1"/>
              <a:t>pygame.Surface</a:t>
            </a:r>
            <a:r>
              <a:rPr lang="en-US" sz="2800" dirty="0"/>
              <a:t> of the desired size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lvl="1"/>
            <a:r>
              <a:rPr lang="en-US" sz="2800" dirty="0"/>
              <a:t>Loop forever</a:t>
            </a:r>
          </a:p>
        </p:txBody>
      </p:sp>
    </p:spTree>
    <p:extLst>
      <p:ext uri="{BB962C8B-B14F-4D97-AF65-F5344CB8AC3E}">
        <p14:creationId xmlns:p14="http://schemas.microsoft.com/office/powerpoint/2010/main" val="30815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885E-5C58-B3E7-0341-4B9E8276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542C4F-3D78-335F-21D9-56EA8085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D4F41-7CF7-5F0A-39A0-C594B95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87A64-296E-CCF5-B85A-EF18F4D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762"/>
            <a:ext cx="374038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642-61D1-502D-E194-DEF8C7F5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handling events, the program is unresponsive. </a:t>
            </a:r>
          </a:p>
          <a:p>
            <a:pPr lvl="1"/>
            <a:r>
              <a:rPr lang="en-US" sz="2800" dirty="0"/>
              <a:t>Windows: press ‘ctrl’ + ‘c’ in the console to kill the program</a:t>
            </a:r>
          </a:p>
          <a:p>
            <a:pPr lvl="1"/>
            <a:r>
              <a:rPr lang="en-US" sz="2800" dirty="0"/>
              <a:t>Mac: press</a:t>
            </a:r>
          </a:p>
          <a:p>
            <a:pPr marL="0" indent="0">
              <a:buNone/>
            </a:pPr>
            <a:r>
              <a:rPr lang="en-US" dirty="0"/>
              <a:t>Get a List of the events in the main loop:</a:t>
            </a:r>
          </a:p>
          <a:p>
            <a:pPr marL="0" indent="0">
              <a:buNone/>
            </a:pPr>
            <a:r>
              <a:rPr lang="en-US" dirty="0"/>
              <a:t>	events = </a:t>
            </a:r>
            <a:r>
              <a:rPr lang="en-US" dirty="0" err="1"/>
              <a:t>pygame.event.get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Iterate through the events:</a:t>
            </a:r>
          </a:p>
          <a:p>
            <a:pPr marL="0" indent="0">
              <a:buNone/>
            </a:pPr>
            <a:r>
              <a:rPr lang="en-US" dirty="0"/>
              <a:t>	for event in events: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</a:t>
            </a:r>
            <a:r>
              <a:rPr lang="en-US" dirty="0"/>
              <a:t>.&lt;event type&gt;: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5710F-69E6-8796-097B-04386B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393391-F988-D654-3CC3-81D64E78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8E99F-6A90-6528-FB96-7D59B8FBD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13C7-1461-BAEE-6974-97C112D8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Quitting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3810-1FA9-FDE5-146E-BC242C98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The opposite of </a:t>
            </a:r>
            <a:r>
              <a:rPr lang="en-US" sz="2800" dirty="0" err="1"/>
              <a:t>pygame.init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quit() safely </a:t>
            </a:r>
            <a:r>
              <a:rPr lang="en-US" sz="2800" dirty="0" err="1"/>
              <a:t>uninitializes</a:t>
            </a:r>
            <a:r>
              <a:rPr lang="en-US" sz="2800" dirty="0"/>
              <a:t> all </a:t>
            </a:r>
            <a:r>
              <a:rPr lang="en-US" sz="2800" dirty="0" err="1"/>
              <a:t>pygame</a:t>
            </a:r>
            <a:r>
              <a:rPr lang="en-US" sz="2800" dirty="0"/>
              <a:t> modules</a:t>
            </a:r>
          </a:p>
          <a:p>
            <a:pPr lvl="1"/>
            <a:r>
              <a:rPr lang="en-US" sz="2800" dirty="0"/>
              <a:t>After calling quit(), </a:t>
            </a:r>
            <a:r>
              <a:rPr lang="en-US" sz="2800" dirty="0" err="1"/>
              <a:t>pygame</a:t>
            </a:r>
            <a:r>
              <a:rPr lang="en-US" sz="2800" dirty="0"/>
              <a:t> will no longer work</a:t>
            </a:r>
          </a:p>
          <a:p>
            <a:pPr marL="0" indent="0">
              <a:buNone/>
            </a:pPr>
            <a:r>
              <a:rPr lang="en-US" dirty="0"/>
              <a:t>Quit Event</a:t>
            </a:r>
          </a:p>
          <a:p>
            <a:pPr lvl="1"/>
            <a:r>
              <a:rPr lang="en-US" sz="2800" dirty="0"/>
              <a:t>The quit event is triggered when the user presses close on the window.</a:t>
            </a:r>
          </a:p>
          <a:p>
            <a:pPr lvl="1"/>
            <a:r>
              <a:rPr lang="en-US" sz="2800" dirty="0"/>
              <a:t>Check for this event in the event loop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 err="1"/>
              <a:t>event.type</a:t>
            </a:r>
            <a:r>
              <a:rPr lang="en-US" sz="2800" dirty="0"/>
              <a:t> == </a:t>
            </a:r>
            <a:r>
              <a:rPr lang="en-US" sz="2800" dirty="0" err="1"/>
              <a:t>pygame.QUIT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pygame.quit</a:t>
            </a:r>
            <a:r>
              <a:rPr lang="en-US" sz="2800" dirty="0"/>
              <a:t>() # quit </a:t>
            </a:r>
            <a:r>
              <a:rPr lang="en-US" sz="2800" dirty="0" err="1"/>
              <a:t>pygame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exit() # exit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8F013-BB4D-D2E7-A252-34C4E8A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9D3DBA-21F9-EA2C-0F5D-80833C69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C91A7-431E-EDDC-D26B-EC17EA12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C67-2D38-97AF-F598-B5D35DA3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Setting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9B9-DA26-5099-1EAD-1ED449F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pygame.time.Clock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to manage timing and the frame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clock instance</a:t>
            </a:r>
          </a:p>
          <a:p>
            <a:pPr marL="0" indent="0">
              <a:buNone/>
            </a:pPr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clock.tick</a:t>
            </a:r>
            <a:r>
              <a:rPr lang="en-US" dirty="0"/>
              <a:t>(30) # sets the framerate to 30 fps</a:t>
            </a:r>
          </a:p>
        </p:txBody>
      </p:sp>
    </p:spTree>
    <p:extLst>
      <p:ext uri="{BB962C8B-B14F-4D97-AF65-F5344CB8AC3E}">
        <p14:creationId xmlns:p14="http://schemas.microsoft.com/office/powerpoint/2010/main" val="10327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F709-F3B9-701C-54A0-8AF0D3E9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440850-411E-5007-64AA-828029A53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3A94-2819-2825-6E9A-93433546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7386-923B-50AA-1A62-F3441443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60D-DB31-B13A-9A97-843D3B2D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renders images with </a:t>
            </a:r>
            <a:r>
              <a:rPr lang="en-US" dirty="0" err="1"/>
              <a:t>pygame.Surface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Surfaces are drawn on the main surface with</a:t>
            </a:r>
          </a:p>
          <a:p>
            <a:pPr marL="0" indent="0">
              <a:buNone/>
            </a:pPr>
            <a:r>
              <a:rPr lang="en-US" dirty="0" err="1"/>
              <a:t>main_surface.blit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 call </a:t>
            </a:r>
            <a:r>
              <a:rPr lang="en-US" dirty="0" err="1"/>
              <a:t>pygame.display.update</a:t>
            </a:r>
            <a:r>
              <a:rPr lang="en-US" dirty="0"/>
              <a:t>() to re-render the surfaces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axis begins at the top left</a:t>
            </a:r>
          </a:p>
          <a:p>
            <a:pPr marL="0" indent="0">
              <a:buNone/>
            </a:pPr>
            <a:r>
              <a:rPr lang="en-US" dirty="0"/>
              <a:t>+x is to the right</a:t>
            </a:r>
          </a:p>
          <a:p>
            <a:pPr marL="0" indent="0">
              <a:buNone/>
            </a:pPr>
            <a:r>
              <a:rPr lang="en-US" dirty="0"/>
              <a:t>+y is downward</a:t>
            </a:r>
          </a:p>
        </p:txBody>
      </p:sp>
    </p:spTree>
    <p:extLst>
      <p:ext uri="{BB962C8B-B14F-4D97-AF65-F5344CB8AC3E}">
        <p14:creationId xmlns:p14="http://schemas.microsoft.com/office/powerpoint/2010/main" val="29114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CCEB-06CE-A3DC-EED0-AE020356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7D13A-093F-ECF9-A6F6-58F492376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CFABB-42CE-8C97-A3CD-01F4648C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313-F797-F728-04EA-5333558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FB1-B80A-7F82-35A6-43B04E2C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pygame.Surface</a:t>
            </a:r>
            <a:endParaRPr lang="en-US" dirty="0"/>
          </a:p>
          <a:p>
            <a:pPr lvl="1"/>
            <a:r>
              <a:rPr lang="en-US" sz="2800" dirty="0"/>
              <a:t>Used to draw images on the </a:t>
            </a:r>
            <a:r>
              <a:rPr lang="en-US" sz="2800" dirty="0" err="1"/>
              <a:t>pygame</a:t>
            </a:r>
            <a:r>
              <a:rPr lang="en-US" sz="2800" dirty="0"/>
              <a:t> window</a:t>
            </a:r>
          </a:p>
          <a:p>
            <a:pPr marL="0" indent="0">
              <a:buNone/>
            </a:pPr>
            <a:r>
              <a:rPr lang="en-US" dirty="0"/>
              <a:t>Four “types” of surfaces</a:t>
            </a:r>
          </a:p>
          <a:p>
            <a:pPr lvl="1"/>
            <a:r>
              <a:rPr lang="en-US" sz="2800" dirty="0"/>
              <a:t>Basic surface</a:t>
            </a:r>
          </a:p>
          <a:p>
            <a:pPr lvl="1"/>
            <a:r>
              <a:rPr lang="en-US" sz="2800" dirty="0"/>
              <a:t>Main surface</a:t>
            </a:r>
          </a:p>
          <a:p>
            <a:pPr lvl="2"/>
            <a:r>
              <a:rPr lang="en-US" sz="2800" dirty="0"/>
              <a:t>The base surface all other surfaces are drawn on top of</a:t>
            </a:r>
          </a:p>
          <a:p>
            <a:pPr lvl="1"/>
            <a:r>
              <a:rPr lang="en-US" sz="2800" dirty="0"/>
              <a:t>Image surface</a:t>
            </a:r>
          </a:p>
          <a:p>
            <a:pPr lvl="2"/>
            <a:r>
              <a:rPr lang="en-US" sz="2800" dirty="0"/>
              <a:t>Used to display image data</a:t>
            </a:r>
          </a:p>
          <a:p>
            <a:pPr lvl="1"/>
            <a:r>
              <a:rPr lang="en-US" sz="2800" dirty="0"/>
              <a:t>Text surface</a:t>
            </a:r>
          </a:p>
          <a:p>
            <a:pPr lvl="2"/>
            <a:r>
              <a:rPr lang="en-US" sz="2800" dirty="0"/>
              <a:t>Used to render text</a:t>
            </a:r>
          </a:p>
          <a:p>
            <a:pPr marL="0" indent="0">
              <a:buNone/>
            </a:pPr>
            <a:r>
              <a:rPr lang="en-US" dirty="0" err="1"/>
              <a:t>Surface.blit</a:t>
            </a:r>
            <a:r>
              <a:rPr lang="en-US" dirty="0"/>
              <a:t>(surface, 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Used to draw any surface to any other surface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2607</Words>
  <Application>Microsoft Office PowerPoint</Application>
  <PresentationFormat>Widescreen</PresentationFormat>
  <Paragraphs>367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Times New Roman</vt:lpstr>
      <vt:lpstr>Office Theme</vt:lpstr>
      <vt:lpstr>Introduction to Pygame</vt:lpstr>
      <vt:lpstr>Requirements</vt:lpstr>
      <vt:lpstr>Set Up</vt:lpstr>
      <vt:lpstr>Initializing Pygame</vt:lpstr>
      <vt:lpstr>Handling Events</vt:lpstr>
      <vt:lpstr>Quitting Pygame</vt:lpstr>
      <vt:lpstr>Setting FPS</vt:lpstr>
      <vt:lpstr>Rendering Images</vt:lpstr>
      <vt:lpstr>Pygame Surface</vt:lpstr>
      <vt:lpstr>Pygame Surface</vt:lpstr>
      <vt:lpstr>Pygame Surface</vt:lpstr>
      <vt:lpstr>Pygame Rect</vt:lpstr>
      <vt:lpstr>Pygame Rect</vt:lpstr>
      <vt:lpstr>Animation (movement)</vt:lpstr>
      <vt:lpstr>Animation (movement): 2-Dimensional</vt:lpstr>
      <vt:lpstr>Collision Detection</vt:lpstr>
      <vt:lpstr>Key Events</vt:lpstr>
      <vt:lpstr>Surface Transformation: Rotation</vt:lpstr>
      <vt:lpstr>Surface Transformation: Scale</vt:lpstr>
      <vt:lpstr>Physics based movement: Acceleration &amp; Velocity</vt:lpstr>
      <vt:lpstr>Physics based movement: Drag</vt:lpstr>
      <vt:lpstr>Basic Game States</vt:lpstr>
      <vt:lpstr>Mouse Events</vt:lpstr>
      <vt:lpstr>Shapes and lines</vt:lpstr>
      <vt:lpstr>Colors</vt:lpstr>
      <vt:lpstr>Colors</vt:lpstr>
      <vt:lpstr>Sounds</vt:lpstr>
      <vt:lpstr>Sprite class</vt:lpstr>
      <vt:lpstr>Sprite Groups</vt:lpstr>
      <vt:lpstr>Sprite Groups</vt:lpstr>
      <vt:lpstr>Spawning Objects</vt:lpstr>
      <vt:lpstr>Group Collision</vt:lpstr>
      <vt:lpstr>Group Collision</vt:lpstr>
      <vt:lpstr>Pixel-perfect Collisions</vt:lpstr>
      <vt:lpstr>Pixel-perfect Collisions</vt:lpstr>
      <vt:lpstr>Attendance</vt:lpstr>
      <vt:lpstr>Introduction to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39</cp:revision>
  <dcterms:created xsi:type="dcterms:W3CDTF">2025-09-23T22:43:33Z</dcterms:created>
  <dcterms:modified xsi:type="dcterms:W3CDTF">2025-09-24T21:11:42Z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2025-09-23T22:48:57Z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f9dbeb48-99f0-4398-b3ae-a4698264eee0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