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1" r:id="rId2"/>
    <p:sldId id="272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79" r:id="rId13"/>
    <p:sldId id="265" r:id="rId14"/>
    <p:sldId id="266" r:id="rId15"/>
    <p:sldId id="268" r:id="rId16"/>
    <p:sldId id="280" r:id="rId17"/>
    <p:sldId id="269" r:id="rId18"/>
    <p:sldId id="282" r:id="rId19"/>
    <p:sldId id="276" r:id="rId20"/>
    <p:sldId id="281" r:id="rId21"/>
    <p:sldId id="267" r:id="rId22"/>
    <p:sldId id="270" r:id="rId23"/>
    <p:sldId id="283" r:id="rId24"/>
    <p:sldId id="284" r:id="rId25"/>
    <p:sldId id="286" r:id="rId26"/>
    <p:sldId id="285" r:id="rId27"/>
    <p:sldId id="287" r:id="rId28"/>
    <p:sldId id="288" r:id="rId29"/>
    <p:sldId id="289" r:id="rId30"/>
    <p:sldId id="275" r:id="rId31"/>
    <p:sldId id="273" r:id="rId3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7" autoAdjust="0"/>
  </p:normalViewPr>
  <p:slideViewPr>
    <p:cSldViewPr>
      <p:cViewPr>
        <p:scale>
          <a:sx n="70" d="100"/>
          <a:sy n="70" d="100"/>
        </p:scale>
        <p:origin x="-89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A3AB7-0AE4-4D63-83DD-B914CB1EAACE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F171-B3B0-4011-9FC3-D77DC87CA2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60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ijahmanor.com/talks/js-smells/#/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codetheweb.com/2016/11/05/improving-code-quality-using-eslint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C5F3-EB0A-47A8-BBB0-15F6BD1F1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then look at: </a:t>
            </a:r>
            <a:r>
              <a:rPr lang="en-US" sz="1200" dirty="0" smtClean="0">
                <a:hlinkClick r:id="rId3"/>
              </a:rPr>
              <a:t>http://elijahmanor.com/talks/js-smells/#/1</a:t>
            </a:r>
            <a:r>
              <a:rPr lang="en-US" sz="1200" dirty="0" smtClean="0"/>
              <a:t> 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65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91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check out the </a:t>
            </a:r>
            <a:r>
              <a:rPr lang="en-US" dirty="0" err="1" smtClean="0"/>
              <a:t>eslint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 file to see how the quality metrics are set:</a:t>
            </a:r>
            <a:br>
              <a:rPr lang="en-US" baseline="0" dirty="0" smtClean="0"/>
            </a:br>
            <a:r>
              <a:rPr lang="en-US" baseline="0" dirty="0" smtClean="0"/>
              <a:t>   .</a:t>
            </a:r>
            <a:r>
              <a:rPr lang="en-US" baseline="0" dirty="0" err="1" smtClean="0"/>
              <a:t>eslintrc.json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917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details at: http://elijahmanor.com/talks/js-smells/#/1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252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details at: http://elijahmanor.com/talks/js-smells/#/1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25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C5F3-EB0A-47A8-BBB0-15F6BD1F1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From https://codeburst.io/how-to-test-javascript-with-mocha-the-basics-80132324752e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39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0" dirty="0" err="1" smtClean="0"/>
              <a:t>doubleOrNothing</a:t>
            </a:r>
            <a:r>
              <a:rPr lang="en-US" i="0" dirty="0" smtClean="0"/>
              <a:t>(3) + </a:t>
            </a:r>
            <a:r>
              <a:rPr lang="en-US" i="0" dirty="0" err="1" smtClean="0"/>
              <a:t>doubleOrNothing</a:t>
            </a:r>
            <a:r>
              <a:rPr lang="en-US" i="0" dirty="0" smtClean="0"/>
              <a:t>(5)  &lt;= 16</a:t>
            </a:r>
          </a:p>
          <a:p>
            <a:pPr lvl="0"/>
            <a:endParaRPr lang="en-US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(0 or 6) + (0 or 10) &lt;= 16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 smtClean="0"/>
              <a:t>0 + 0 &lt;= 16  ==&gt; TRUE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 smtClean="0"/>
              <a:t>6 + 0 &lt;= 16  ==&gt; TRUE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 smtClean="0"/>
              <a:t>0 + 10 &lt;= 16  ==&gt; TRUE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dirty="0" smtClean="0"/>
              <a:t>6 + 10 &lt;= 16  ==&gt; TRUE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OK!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 smtClean="0"/>
          </a:p>
          <a:p>
            <a:pPr lvl="0"/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677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Or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install</a:t>
            </a:r>
            <a:r>
              <a:rPr lang="da-DK" dirty="0" smtClean="0"/>
              <a:t> </a:t>
            </a:r>
            <a:r>
              <a:rPr lang="da-DK" b="1" dirty="0" err="1" smtClean="0"/>
              <a:t>eslint</a:t>
            </a:r>
            <a:r>
              <a:rPr lang="da-DK" dirty="0" smtClean="0"/>
              <a:t> </a:t>
            </a:r>
            <a:r>
              <a:rPr lang="da-DK" dirty="0" err="1" smtClean="0"/>
              <a:t>globally</a:t>
            </a:r>
            <a:r>
              <a:rPr lang="da-DK" dirty="0" smtClean="0"/>
              <a:t>:</a:t>
            </a:r>
          </a:p>
          <a:p>
            <a:r>
              <a:rPr lang="da-DK" dirty="0" smtClean="0"/>
              <a:t>   </a:t>
            </a:r>
            <a:r>
              <a:rPr lang="da-DK" dirty="0" err="1" smtClean="0"/>
              <a:t>npm</a:t>
            </a:r>
            <a:r>
              <a:rPr lang="da-DK" dirty="0" smtClean="0"/>
              <a:t> </a:t>
            </a:r>
            <a:r>
              <a:rPr lang="da-DK" dirty="0" err="1" smtClean="0"/>
              <a:t>install</a:t>
            </a:r>
            <a:r>
              <a:rPr lang="da-DK" dirty="0" smtClean="0"/>
              <a:t> -g </a:t>
            </a:r>
            <a:r>
              <a:rPr lang="da-DK" dirty="0" err="1" smtClean="0"/>
              <a:t>eslint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76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 smtClean="0"/>
              <a:t>From </a:t>
            </a:r>
            <a:r>
              <a:rPr lang="da-DK" sz="1200" dirty="0" smtClean="0">
                <a:hlinkClick r:id="rId3"/>
              </a:rPr>
              <a:t>https://wecodetheweb.com/2016/11/05/improving-code-quality-using-eslint/</a:t>
            </a:r>
            <a:r>
              <a:rPr lang="da-DK" sz="120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dirty="0" err="1" smtClean="0"/>
              <a:t>Also</a:t>
            </a:r>
            <a:r>
              <a:rPr lang="da-DK" sz="1200" baseline="0" dirty="0" smtClean="0"/>
              <a:t> </a:t>
            </a:r>
            <a:r>
              <a:rPr lang="da-DK" sz="1200" baseline="0" dirty="0" err="1" smtClean="0"/>
              <a:t>remove</a:t>
            </a:r>
            <a:r>
              <a:rPr lang="da-DK" sz="1200" baseline="0" dirty="0" smtClean="0"/>
              <a:t> </a:t>
            </a:r>
            <a:r>
              <a:rPr lang="da-DK" sz="1200" baseline="0" dirty="0" err="1" smtClean="0"/>
              <a:t>rule</a:t>
            </a:r>
            <a:r>
              <a:rPr lang="da-DK" sz="1200" baseline="0" dirty="0" smtClean="0"/>
              <a:t> </a:t>
            </a:r>
            <a:r>
              <a:rPr lang="da-DK" sz="1200" dirty="0" smtClean="0"/>
              <a:t>"</a:t>
            </a:r>
            <a:r>
              <a:rPr lang="da-DK" sz="1200" dirty="0" err="1" smtClean="0"/>
              <a:t>indent</a:t>
            </a:r>
            <a:r>
              <a:rPr lang="da-DK" sz="1200" dirty="0" smtClean="0"/>
              <a:t>” ! To </a:t>
            </a:r>
            <a:r>
              <a:rPr lang="da-DK" sz="1200" dirty="0" err="1" smtClean="0"/>
              <a:t>get</a:t>
            </a:r>
            <a:r>
              <a:rPr lang="da-DK" sz="1200" dirty="0" smtClean="0"/>
              <a:t> a </a:t>
            </a:r>
            <a:r>
              <a:rPr lang="da-DK" sz="1200" dirty="0" err="1" smtClean="0"/>
              <a:t>cleaner</a:t>
            </a:r>
            <a:r>
              <a:rPr lang="da-DK" sz="1200" baseline="0" dirty="0" smtClean="0"/>
              <a:t> </a:t>
            </a:r>
            <a:r>
              <a:rPr lang="da-DK" sz="1200" baseline="0" dirty="0" err="1" smtClean="0"/>
              <a:t>report</a:t>
            </a:r>
            <a:r>
              <a:rPr lang="da-DK" sz="1200" baseline="0" dirty="0" smtClean="0"/>
              <a:t>.</a:t>
            </a:r>
            <a:endParaRPr lang="da-DK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13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85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rgbClr val="00B050"/>
                </a:solidFill>
              </a:rPr>
              <a:t>From book http://refactoringjs.com/ [</a:t>
            </a:r>
            <a:r>
              <a:rPr lang="en-US" sz="1200" i="1" dirty="0" err="1" smtClean="0">
                <a:solidFill>
                  <a:srgbClr val="00B050"/>
                </a:solidFill>
              </a:rPr>
              <a:t>chpt</a:t>
            </a:r>
            <a:r>
              <a:rPr lang="en-US" sz="1200" i="1" dirty="0" smtClean="0">
                <a:solidFill>
                  <a:srgbClr val="00B050"/>
                </a:solidFill>
              </a:rPr>
              <a:t> 1]</a:t>
            </a:r>
          </a:p>
          <a:p>
            <a:r>
              <a:rPr lang="en-US" dirty="0" smtClean="0"/>
              <a:t>http://refactoringjs.com/files/refactoring-javascript.pdf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684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0" dirty="0" smtClean="0"/>
              <a:t>The function:</a:t>
            </a:r>
          </a:p>
          <a:p>
            <a:pPr lvl="0"/>
            <a:endParaRPr lang="en-US" i="0" dirty="0" smtClean="0"/>
          </a:p>
          <a:p>
            <a:pPr lvl="0"/>
            <a:r>
              <a:rPr lang="en-US" i="0" dirty="0" smtClean="0"/>
              <a:t>function </a:t>
            </a:r>
            <a:r>
              <a:rPr lang="en-US" i="0" dirty="0" err="1" smtClean="0"/>
              <a:t>doubleOrNothing</a:t>
            </a:r>
            <a:r>
              <a:rPr lang="en-US" i="0" dirty="0" smtClean="0"/>
              <a:t>(n){</a:t>
            </a:r>
          </a:p>
          <a:p>
            <a:pPr lvl="0"/>
            <a:r>
              <a:rPr lang="en-US" i="0" dirty="0" smtClean="0"/>
              <a:t>	if (</a:t>
            </a:r>
            <a:r>
              <a:rPr lang="en-US" i="0" dirty="0" err="1" smtClean="0"/>
              <a:t>Math.random</a:t>
            </a:r>
            <a:r>
              <a:rPr lang="en-US" i="0" dirty="0" smtClean="0"/>
              <a:t>()&lt;0.5){</a:t>
            </a:r>
          </a:p>
          <a:p>
            <a:pPr lvl="0"/>
            <a:r>
              <a:rPr lang="en-US" i="0" dirty="0" smtClean="0"/>
              <a:t>		return </a:t>
            </a:r>
            <a:r>
              <a:rPr lang="en-US" i="0" dirty="0" err="1" smtClean="0"/>
              <a:t>n+n</a:t>
            </a:r>
            <a:r>
              <a:rPr lang="en-US" i="0" dirty="0" smtClean="0"/>
              <a:t>;</a:t>
            </a:r>
          </a:p>
          <a:p>
            <a:pPr lvl="0"/>
            <a:r>
              <a:rPr lang="en-US" i="0" dirty="0" smtClean="0"/>
              <a:t>	}</a:t>
            </a:r>
          </a:p>
          <a:p>
            <a:pPr lvl="0"/>
            <a:r>
              <a:rPr lang="en-US" i="0" dirty="0" smtClean="0"/>
              <a:t>	return 0;</a:t>
            </a:r>
          </a:p>
          <a:p>
            <a:pPr lvl="0"/>
            <a:r>
              <a:rPr lang="en-US" i="0" dirty="0" smtClean="0"/>
              <a:t>}</a:t>
            </a:r>
          </a:p>
          <a:p>
            <a:pPr lvl="0"/>
            <a:endParaRPr lang="en-US" i="0" dirty="0" smtClean="0"/>
          </a:p>
          <a:p>
            <a:pPr lvl="0"/>
            <a:r>
              <a:rPr lang="en-US" i="0" dirty="0" smtClean="0"/>
              <a:t>Becomes:</a:t>
            </a:r>
          </a:p>
          <a:p>
            <a:pPr lvl="0"/>
            <a:endParaRPr lang="en-US" i="0" dirty="0" smtClean="0"/>
          </a:p>
          <a:p>
            <a:pPr lvl="0"/>
            <a:r>
              <a:rPr lang="en-US" i="0" dirty="0" smtClean="0"/>
              <a:t>function </a:t>
            </a:r>
            <a:r>
              <a:rPr lang="en-US" i="0" dirty="0" err="1" smtClean="0"/>
              <a:t>doubleOrNothing</a:t>
            </a:r>
            <a:r>
              <a:rPr lang="en-US" i="0" dirty="0" smtClean="0"/>
              <a:t>(n){</a:t>
            </a:r>
          </a:p>
          <a:p>
            <a:pPr lvl="0"/>
            <a:r>
              <a:rPr lang="en-US" i="0" dirty="0" smtClean="0"/>
              <a:t>	if (</a:t>
            </a:r>
            <a:r>
              <a:rPr lang="en-US" i="0" dirty="0" err="1" smtClean="0"/>
              <a:t>Math.random</a:t>
            </a:r>
            <a:r>
              <a:rPr lang="en-US" i="0" dirty="0" smtClean="0"/>
              <a:t>()&lt;0.5){</a:t>
            </a:r>
          </a:p>
          <a:p>
            <a:pPr lvl="0"/>
            <a:r>
              <a:rPr lang="en-US" i="0" dirty="0" smtClean="0"/>
              <a:t>		return 2*n;</a:t>
            </a:r>
          </a:p>
          <a:p>
            <a:pPr lvl="0"/>
            <a:r>
              <a:rPr lang="en-US" i="0" dirty="0" smtClean="0"/>
              <a:t>	}</a:t>
            </a:r>
          </a:p>
          <a:p>
            <a:pPr lvl="0"/>
            <a:r>
              <a:rPr lang="en-US" i="0" dirty="0" smtClean="0"/>
              <a:t>	return 0;</a:t>
            </a:r>
          </a:p>
          <a:p>
            <a:pPr lvl="0"/>
            <a:r>
              <a:rPr lang="en-US" i="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6773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Javascript</a:t>
            </a:r>
            <a:r>
              <a:rPr lang="da-DK" dirty="0" smtClean="0"/>
              <a:t> </a:t>
            </a:r>
            <a:r>
              <a:rPr lang="da-DK" dirty="0" err="1" smtClean="0"/>
              <a:t>syntax</a:t>
            </a:r>
            <a:r>
              <a:rPr lang="da-DK" dirty="0" smtClean="0"/>
              <a:t> standards</a:t>
            </a:r>
          </a:p>
          <a:p>
            <a:r>
              <a:rPr lang="da-DK" dirty="0" smtClean="0"/>
              <a:t>	https://www.w3schools.com/js/js_conventions.asp 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(*)</a:t>
            </a:r>
            <a:r>
              <a:rPr lang="da-DK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impure function that has a side effect on a variable outside of its own scope.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pure function doesn’t depend on and doesn’t modify the states of variables out of its scope.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= 0;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count +=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version would be: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= 0;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counter,val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counter +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da-DK" dirty="0" smtClean="0"/>
          </a:p>
          <a:p>
            <a:r>
              <a:rPr lang="da-DK" dirty="0" err="1" smtClean="0"/>
              <a:t>count</a:t>
            </a:r>
            <a:r>
              <a:rPr lang="da-DK" dirty="0" smtClean="0"/>
              <a:t> = </a:t>
            </a:r>
            <a:r>
              <a:rPr lang="da-DK" dirty="0" err="1" smtClean="0"/>
              <a:t>increaseCounter</a:t>
            </a:r>
            <a:r>
              <a:rPr lang="da-DK" dirty="0" smtClean="0"/>
              <a:t>(</a:t>
            </a:r>
            <a:r>
              <a:rPr lang="da-DK" dirty="0" err="1" smtClean="0"/>
              <a:t>count</a:t>
            </a:r>
            <a:r>
              <a:rPr lang="da-DK" dirty="0" smtClean="0"/>
              <a:t>);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BF171-B3B0-4011-9FC3-D77DC87CA21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760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31-10-2017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esl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hin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docs/rules/max-statements" TargetMode="External"/><Relationship Id="rId2" Type="http://schemas.openxmlformats.org/officeDocument/2006/relationships/hyperlink" Target="https://eslint.org/docs/rules/complex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lint.org/docs/rules/max-statements-per-lin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CodeSmel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lijahmanor.com/talks/js-smells/#/8" TargetMode="External"/><Relationship Id="rId2" Type="http://schemas.openxmlformats.org/officeDocument/2006/relationships/hyperlink" Target="http://elijahmanor.com/talks/js-smells/#/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github.com/oneuijs/You-Dont-Need-jQu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tutorial" TargetMode="External"/><Relationship Id="rId5" Type="http://schemas.openxmlformats.org/officeDocument/2006/relationships/hyperlink" Target="https://angular.io/guide/quickstart" TargetMode="External"/><Relationship Id="rId4" Type="http://schemas.openxmlformats.org/officeDocument/2006/relationships/hyperlink" Target="https://www.typescriptlang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lijahmanor.com/javascript-smells/" TargetMode="External"/><Relationship Id="rId2" Type="http://schemas.openxmlformats.org/officeDocument/2006/relationships/hyperlink" Target="https://github.com/ideaq/learn-moch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asse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Dynamic Web Applications</a:t>
            </a:r>
            <a:br>
              <a:rPr lang="da-DK" dirty="0"/>
            </a:br>
            <a:r>
              <a:rPr lang="da-DK" dirty="0" smtClean="0"/>
              <a:t>lecture 08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17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FF0000"/>
                </a:solidFill>
              </a:rPr>
              <a:t>Exercise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Work on your </a:t>
            </a:r>
            <a:r>
              <a:rPr lang="en-US" b="1" dirty="0" smtClean="0">
                <a:solidFill>
                  <a:srgbClr val="FF0000"/>
                </a:solidFill>
              </a:rPr>
              <a:t>test.js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new test </a:t>
            </a:r>
            <a:r>
              <a:rPr lang="en-US" dirty="0">
                <a:solidFill>
                  <a:srgbClr val="FF0000"/>
                </a:solidFill>
              </a:rPr>
              <a:t>group named Math</a:t>
            </a:r>
          </a:p>
          <a:p>
            <a:r>
              <a:rPr lang="en-US" dirty="0">
                <a:solidFill>
                  <a:srgbClr val="FF0000"/>
                </a:solidFill>
              </a:rPr>
              <a:t>Create two tests within the group Math.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Test one: Should test if </a:t>
            </a:r>
            <a:r>
              <a:rPr lang="en-US" b="1" i="1" dirty="0">
                <a:solidFill>
                  <a:srgbClr val="FF0000"/>
                </a:solidFill>
              </a:rPr>
              <a:t>3*3 = 9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Test two: Should test if </a:t>
            </a:r>
            <a:r>
              <a:rPr lang="en-US" b="1" i="1" dirty="0">
                <a:solidFill>
                  <a:srgbClr val="FF0000"/>
                </a:solidFill>
              </a:rPr>
              <a:t>(3–4)*8 = -8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da-DK" dirty="0" err="1">
                <a:solidFill>
                  <a:srgbClr val="FF0000"/>
                </a:solidFill>
              </a:rPr>
              <a:t>t</a:t>
            </a:r>
            <a:r>
              <a:rPr lang="da-DK" dirty="0" err="1" smtClean="0">
                <a:solidFill>
                  <a:srgbClr val="FF0000"/>
                </a:solidFill>
              </a:rPr>
              <a:t>hen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>
                <a:solidFill>
                  <a:srgbClr val="FF0000"/>
                </a:solidFill>
              </a:rPr>
              <a:t>run </a:t>
            </a:r>
            <a:r>
              <a:rPr lang="da-DK" b="1" dirty="0" err="1">
                <a:solidFill>
                  <a:srgbClr val="7030A0"/>
                </a:solidFill>
              </a:rPr>
              <a:t>npm</a:t>
            </a:r>
            <a:r>
              <a:rPr lang="da-DK" b="1" dirty="0">
                <a:solidFill>
                  <a:srgbClr val="7030A0"/>
                </a:solidFill>
              </a:rPr>
              <a:t> test</a:t>
            </a:r>
          </a:p>
        </p:txBody>
      </p:sp>
      <p:sp>
        <p:nvSpPr>
          <p:cNvPr id="4" name="Oval 3"/>
          <p:cNvSpPr/>
          <p:nvPr/>
        </p:nvSpPr>
        <p:spPr>
          <a:xfrm>
            <a:off x="7956376" y="5805264"/>
            <a:ext cx="1008112" cy="94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 min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4378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frontend </a:t>
            </a:r>
            <a:r>
              <a:rPr lang="da-DK" dirty="0" err="1" smtClean="0"/>
              <a:t>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Look at the </a:t>
            </a:r>
            <a:r>
              <a:rPr lang="da-DK" sz="2800" dirty="0">
                <a:solidFill>
                  <a:srgbClr val="FF0000"/>
                </a:solidFill>
              </a:rPr>
              <a:t>folder</a:t>
            </a:r>
            <a:r>
              <a:rPr lang="da-DK" sz="2800" dirty="0"/>
              <a:t> </a:t>
            </a:r>
            <a:r>
              <a:rPr lang="da-DK" sz="2800" dirty="0" err="1" smtClean="0">
                <a:solidFill>
                  <a:srgbClr val="0070C0"/>
                </a:solidFill>
              </a:rPr>
              <a:t>code</a:t>
            </a:r>
            <a:r>
              <a:rPr lang="da-DK" sz="2800" dirty="0" smtClean="0">
                <a:solidFill>
                  <a:srgbClr val="0070C0"/>
                </a:solidFill>
              </a:rPr>
              <a:t>\</a:t>
            </a:r>
            <a:r>
              <a:rPr lang="da-DK" sz="2800" dirty="0" err="1" smtClean="0">
                <a:solidFill>
                  <a:srgbClr val="0070C0"/>
                </a:solidFill>
              </a:rPr>
              <a:t>my_test</a:t>
            </a:r>
            <a:endParaRPr lang="da-DK" sz="2800" dirty="0" smtClean="0">
              <a:solidFill>
                <a:srgbClr val="0070C0"/>
              </a:solidFill>
            </a:endParaRPr>
          </a:p>
          <a:p>
            <a:pPr lvl="1"/>
            <a:r>
              <a:rPr lang="da-DK" sz="2400" dirty="0">
                <a:solidFill>
                  <a:srgbClr val="0070C0"/>
                </a:solidFill>
              </a:rPr>
              <a:t>i</a:t>
            </a:r>
            <a:r>
              <a:rPr lang="da-DK" sz="2400" dirty="0" smtClean="0">
                <a:solidFill>
                  <a:srgbClr val="0070C0"/>
                </a:solidFill>
              </a:rPr>
              <a:t>ndex.html</a:t>
            </a:r>
          </a:p>
          <a:p>
            <a:pPr lvl="1"/>
            <a:r>
              <a:rPr lang="da-DK" sz="2400" dirty="0"/>
              <a:t>a</a:t>
            </a:r>
            <a:r>
              <a:rPr lang="da-DK" sz="2400" dirty="0" smtClean="0"/>
              <a:t>nd </a:t>
            </a:r>
            <a:r>
              <a:rPr lang="da-DK" sz="2400" dirty="0" smtClean="0">
                <a:solidFill>
                  <a:srgbClr val="0070C0"/>
                </a:solidFill>
              </a:rPr>
              <a:t>aModule.js</a:t>
            </a:r>
          </a:p>
          <a:p>
            <a:r>
              <a:rPr lang="da-DK" sz="2800" b="1" dirty="0" smtClean="0">
                <a:solidFill>
                  <a:srgbClr val="FF0000"/>
                </a:solidFill>
              </a:rPr>
              <a:t>(Q)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What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does</a:t>
            </a:r>
            <a:r>
              <a:rPr lang="da-DK" sz="2800" dirty="0" smtClean="0">
                <a:solidFill>
                  <a:srgbClr val="FF0000"/>
                </a:solidFill>
              </a:rPr>
              <a:t> the </a:t>
            </a:r>
            <a:r>
              <a:rPr lang="da-DK" sz="2800" dirty="0" err="1" smtClean="0">
                <a:solidFill>
                  <a:srgbClr val="FF0000"/>
                </a:solidFill>
              </a:rPr>
              <a:t>function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b="1" dirty="0" err="1" smtClean="0">
                <a:solidFill>
                  <a:srgbClr val="FF0000"/>
                </a:solidFill>
              </a:rPr>
              <a:t>doubleOrNothing</a:t>
            </a:r>
            <a:r>
              <a:rPr lang="da-DK" sz="2800" dirty="0" smtClean="0">
                <a:solidFill>
                  <a:srgbClr val="FF0000"/>
                </a:solidFill>
              </a:rPr>
              <a:t> do?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Now check out </a:t>
            </a:r>
            <a:r>
              <a:rPr lang="da-DK" sz="2800" b="1" dirty="0" smtClean="0">
                <a:solidFill>
                  <a:srgbClr val="FF0000"/>
                </a:solidFill>
              </a:rPr>
              <a:t>test.js</a:t>
            </a:r>
            <a:br>
              <a:rPr lang="da-DK" sz="2800" b="1" dirty="0" smtClean="0">
                <a:solidFill>
                  <a:srgbClr val="FF0000"/>
                </a:solidFill>
              </a:rPr>
            </a:br>
            <a:r>
              <a:rPr lang="da-DK" sz="2800" dirty="0" err="1" smtClean="0"/>
              <a:t>where</a:t>
            </a:r>
            <a:r>
              <a:rPr lang="da-DK" sz="2800" dirty="0" smtClean="0"/>
              <a:t> it </a:t>
            </a:r>
            <a:r>
              <a:rPr lang="da-DK" sz="2800" dirty="0" err="1" smtClean="0"/>
              <a:t>says</a:t>
            </a:r>
            <a:r>
              <a:rPr lang="da-DK" sz="2800" dirty="0" smtClean="0"/>
              <a:t>: </a:t>
            </a:r>
            <a:r>
              <a:rPr lang="da-DK" sz="2800" i="1" dirty="0" smtClean="0"/>
              <a:t>…</a:t>
            </a:r>
            <a:r>
              <a:rPr lang="da-DK" sz="2800" i="1" dirty="0" err="1" smtClean="0"/>
              <a:t>testing</a:t>
            </a:r>
            <a:r>
              <a:rPr lang="da-DK" sz="2800" i="1" dirty="0" smtClean="0"/>
              <a:t> </a:t>
            </a:r>
            <a:r>
              <a:rPr lang="da-DK" sz="2800" i="1" dirty="0"/>
              <a:t>an </a:t>
            </a:r>
            <a:r>
              <a:rPr lang="da-DK" sz="2800" i="1" dirty="0" err="1"/>
              <a:t>external</a:t>
            </a:r>
            <a:r>
              <a:rPr lang="da-DK" sz="2800" i="1" dirty="0"/>
              <a:t> </a:t>
            </a:r>
            <a:r>
              <a:rPr lang="da-DK" sz="2800" i="1" dirty="0" err="1" smtClean="0"/>
              <a:t>module</a:t>
            </a:r>
            <a:r>
              <a:rPr lang="da-DK" sz="2800" i="1" dirty="0" smtClean="0"/>
              <a:t/>
            </a:r>
            <a:br>
              <a:rPr lang="da-DK" sz="2800" i="1" dirty="0" smtClean="0"/>
            </a:br>
            <a:r>
              <a:rPr lang="da-DK" sz="2800" dirty="0" err="1" smtClean="0"/>
              <a:t>Notice</a:t>
            </a:r>
            <a:r>
              <a:rPr lang="da-DK" sz="2800" dirty="0" smtClean="0"/>
              <a:t> </a:t>
            </a:r>
            <a:r>
              <a:rPr lang="da-DK" sz="2800" dirty="0" err="1" smtClean="0"/>
              <a:t>how</a:t>
            </a:r>
            <a:r>
              <a:rPr lang="da-DK" sz="2800" dirty="0" smtClean="0"/>
              <a:t> the </a:t>
            </a:r>
            <a:r>
              <a:rPr lang="da-DK" sz="2800" b="1" dirty="0" smtClean="0"/>
              <a:t>aModule.js</a:t>
            </a:r>
            <a:r>
              <a:rPr lang="da-DK" sz="2800" dirty="0" smtClean="0"/>
              <a:t> file is </a:t>
            </a:r>
            <a:r>
              <a:rPr lang="da-DK" sz="2800" u="sng" dirty="0" err="1" smtClean="0"/>
              <a:t>required</a:t>
            </a:r>
            <a:r>
              <a:rPr lang="da-DK" sz="2800" dirty="0" smtClean="0"/>
              <a:t>, </a:t>
            </a:r>
            <a:r>
              <a:rPr lang="da-DK" sz="2800" dirty="0" err="1" smtClean="0"/>
              <a:t>then</a:t>
            </a:r>
            <a:r>
              <a:rPr lang="da-DK" sz="2800" dirty="0" smtClean="0"/>
              <a:t> </a:t>
            </a:r>
            <a:r>
              <a:rPr lang="da-DK" sz="2800" dirty="0" err="1" smtClean="0"/>
              <a:t>tested</a:t>
            </a:r>
            <a:r>
              <a:rPr lang="da-DK" sz="2800" dirty="0"/>
              <a:t> by </a:t>
            </a:r>
            <a:r>
              <a:rPr lang="da-DK" sz="2800" dirty="0" err="1" smtClean="0"/>
              <a:t>describe</a:t>
            </a:r>
            <a:r>
              <a:rPr lang="da-DK" sz="2800" dirty="0" smtClean="0"/>
              <a:t>() and it()</a:t>
            </a:r>
          </a:p>
          <a:p>
            <a:r>
              <a:rPr lang="da-DK" sz="2800" dirty="0" err="1">
                <a:solidFill>
                  <a:srgbClr val="FF0000"/>
                </a:solidFill>
              </a:rPr>
              <a:t>t</a:t>
            </a:r>
            <a:r>
              <a:rPr lang="da-DK" sz="2800" dirty="0" err="1" smtClean="0">
                <a:solidFill>
                  <a:srgbClr val="FF0000"/>
                </a:solidFill>
              </a:rPr>
              <a:t>hen</a:t>
            </a:r>
            <a:r>
              <a:rPr lang="da-DK" sz="2800" dirty="0" smtClean="0">
                <a:solidFill>
                  <a:srgbClr val="FF0000"/>
                </a:solidFill>
              </a:rPr>
              <a:t> run</a:t>
            </a:r>
            <a:r>
              <a:rPr lang="da-DK" sz="2800" dirty="0">
                <a:solidFill>
                  <a:srgbClr val="FF0000"/>
                </a:solidFill>
              </a:rPr>
              <a:t> </a:t>
            </a:r>
            <a:r>
              <a:rPr lang="da-DK" sz="2800" b="1" dirty="0" err="1">
                <a:solidFill>
                  <a:srgbClr val="7030A0"/>
                </a:solidFill>
              </a:rPr>
              <a:t>npm</a:t>
            </a:r>
            <a:r>
              <a:rPr lang="da-DK" sz="2800" b="1" dirty="0">
                <a:solidFill>
                  <a:srgbClr val="7030A0"/>
                </a:solidFill>
              </a:rPr>
              <a:t> </a:t>
            </a:r>
            <a:r>
              <a:rPr lang="da-DK" sz="2800" b="1" dirty="0" smtClean="0">
                <a:solidFill>
                  <a:srgbClr val="7030A0"/>
                </a:solidFill>
              </a:rPr>
              <a:t>test</a:t>
            </a:r>
          </a:p>
          <a:p>
            <a:r>
              <a:rPr lang="da-DK" sz="2800" b="1" dirty="0">
                <a:solidFill>
                  <a:srgbClr val="FF0000"/>
                </a:solidFill>
              </a:rPr>
              <a:t>(Q)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finally</a:t>
            </a:r>
            <a:r>
              <a:rPr lang="da-DK" sz="2800" dirty="0" smtClean="0">
                <a:solidFill>
                  <a:srgbClr val="FF0000"/>
                </a:solidFill>
              </a:rPr>
              <a:t>: look at the end of the aModule.js file… </a:t>
            </a:r>
            <a:r>
              <a:rPr lang="da-DK" sz="2800" dirty="0" err="1" smtClean="0">
                <a:solidFill>
                  <a:srgbClr val="FF0000"/>
                </a:solidFill>
              </a:rPr>
              <a:t>what</a:t>
            </a:r>
            <a:r>
              <a:rPr lang="da-DK" sz="2800" dirty="0" smtClean="0">
                <a:solidFill>
                  <a:srgbClr val="FF0000"/>
                </a:solidFill>
              </a:rPr>
              <a:t> is the ”</a:t>
            </a:r>
            <a:r>
              <a:rPr lang="da-DK" sz="2800" dirty="0" err="1" smtClean="0">
                <a:solidFill>
                  <a:srgbClr val="FF0000"/>
                </a:solidFill>
              </a:rPr>
              <a:t>very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>
                <a:solidFill>
                  <a:srgbClr val="FF0000"/>
                </a:solidFill>
              </a:rPr>
              <a:t>cool </a:t>
            </a:r>
            <a:r>
              <a:rPr lang="da-DK" sz="2800" dirty="0" smtClean="0">
                <a:solidFill>
                  <a:srgbClr val="FF0000"/>
                </a:solidFill>
              </a:rPr>
              <a:t>trick” </a:t>
            </a:r>
            <a:r>
              <a:rPr lang="da-DK" sz="2800" dirty="0" err="1" smtClean="0">
                <a:solidFill>
                  <a:srgbClr val="FF0000"/>
                </a:solidFill>
              </a:rPr>
              <a:t>doing</a:t>
            </a:r>
            <a:r>
              <a:rPr lang="da-DK" sz="2800" dirty="0">
                <a:solidFill>
                  <a:srgbClr val="FF0000"/>
                </a:solidFill>
              </a:rPr>
              <a:t>?</a:t>
            </a:r>
          </a:p>
          <a:p>
            <a:endParaRPr lang="da-DK" sz="2800" i="1" dirty="0"/>
          </a:p>
        </p:txBody>
      </p:sp>
    </p:spTree>
    <p:extLst>
      <p:ext uri="{BB962C8B-B14F-4D97-AF65-F5344CB8AC3E}">
        <p14:creationId xmlns:p14="http://schemas.microsoft.com/office/powerpoint/2010/main" val="132222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FF0000"/>
                </a:solidFill>
              </a:rPr>
              <a:t>Exercise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on your </a:t>
            </a:r>
            <a:r>
              <a:rPr lang="da-DK" b="1" dirty="0" err="1" smtClean="0">
                <a:solidFill>
                  <a:srgbClr val="FF0000"/>
                </a:solidFill>
              </a:rPr>
              <a:t>code</a:t>
            </a:r>
            <a:r>
              <a:rPr lang="da-DK" b="1" dirty="0" smtClean="0">
                <a:solidFill>
                  <a:srgbClr val="FF0000"/>
                </a:solidFill>
              </a:rPr>
              <a:t>\</a:t>
            </a:r>
            <a:r>
              <a:rPr lang="da-DK" b="1" dirty="0" err="1" smtClean="0">
                <a:solidFill>
                  <a:srgbClr val="FF0000"/>
                </a:solidFill>
              </a:rPr>
              <a:t>my_test</a:t>
            </a:r>
            <a:r>
              <a:rPr lang="en-US" b="1" dirty="0" smtClean="0">
                <a:solidFill>
                  <a:srgbClr val="FF0000"/>
                </a:solidFill>
              </a:rPr>
              <a:t>\test.js</a:t>
            </a:r>
            <a:r>
              <a:rPr lang="en-US" dirty="0" smtClean="0">
                <a:solidFill>
                  <a:srgbClr val="FF0000"/>
                </a:solidFill>
              </a:rPr>
              <a:t>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new test in the group </a:t>
            </a:r>
            <a:r>
              <a:rPr lang="en-US" dirty="0">
                <a:solidFill>
                  <a:srgbClr val="FF0000"/>
                </a:solidFill>
              </a:rPr>
              <a:t>named Math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test that </a:t>
            </a:r>
            <a:r>
              <a:rPr lang="en-US" b="1" dirty="0" err="1" smtClean="0">
                <a:solidFill>
                  <a:srgbClr val="FF0000"/>
                </a:solidFill>
              </a:rPr>
              <a:t>doubleOrNothing</a:t>
            </a:r>
            <a:r>
              <a:rPr lang="en-US" b="1" dirty="0" smtClean="0">
                <a:solidFill>
                  <a:srgbClr val="FF0000"/>
                </a:solidFill>
              </a:rPr>
              <a:t>(a)+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doubleOrNothing</a:t>
            </a:r>
            <a:r>
              <a:rPr lang="en-US" b="1" dirty="0" smtClean="0">
                <a:solidFill>
                  <a:srgbClr val="FF0000"/>
                </a:solidFill>
              </a:rPr>
              <a:t>(b) </a:t>
            </a:r>
            <a:r>
              <a:rPr lang="en-US" dirty="0" smtClean="0">
                <a:solidFill>
                  <a:srgbClr val="FF0000"/>
                </a:solidFill>
              </a:rPr>
              <a:t>is always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less or equal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b="1" dirty="0" smtClean="0">
                <a:solidFill>
                  <a:srgbClr val="FF0000"/>
                </a:solidFill>
              </a:rPr>
              <a:t>2*(</a:t>
            </a:r>
            <a:r>
              <a:rPr lang="en-US" b="1" dirty="0" err="1" smtClean="0">
                <a:solidFill>
                  <a:srgbClr val="FF0000"/>
                </a:solidFill>
              </a:rPr>
              <a:t>a+b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u="sng" dirty="0" smtClean="0">
                <a:solidFill>
                  <a:srgbClr val="FF0000"/>
                </a:solidFill>
              </a:rPr>
              <a:t>because </a:t>
            </a:r>
            <a:r>
              <a:rPr lang="en-US" dirty="0" smtClean="0">
                <a:solidFill>
                  <a:srgbClr val="FF0000"/>
                </a:solidFill>
              </a:rPr>
              <a:t>sometimes </a:t>
            </a:r>
            <a:r>
              <a:rPr lang="en-US" dirty="0" err="1" smtClean="0">
                <a:solidFill>
                  <a:srgbClr val="FF0000"/>
                </a:solidFill>
              </a:rPr>
              <a:t>doubleOrNothing</a:t>
            </a:r>
            <a:r>
              <a:rPr lang="en-US" dirty="0" smtClean="0">
                <a:solidFill>
                  <a:srgbClr val="FF0000"/>
                </a:solidFill>
              </a:rPr>
              <a:t> returns 0 …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For example: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err="1" smtClean="0"/>
              <a:t>doubleOrNothing</a:t>
            </a:r>
            <a:r>
              <a:rPr lang="en-US" i="1" dirty="0" smtClean="0"/>
              <a:t>(3)+ </a:t>
            </a:r>
            <a:r>
              <a:rPr lang="en-US" i="1" dirty="0" err="1"/>
              <a:t>doubleOrNothing</a:t>
            </a:r>
            <a:r>
              <a:rPr lang="en-US" i="1" dirty="0"/>
              <a:t>(5</a:t>
            </a:r>
            <a:r>
              <a:rPr lang="en-US" i="1" dirty="0" smtClean="0"/>
              <a:t>) </a:t>
            </a:r>
            <a:br>
              <a:rPr lang="en-US" i="1" dirty="0" smtClean="0"/>
            </a:br>
            <a:r>
              <a:rPr lang="en-US" i="1" dirty="0" smtClean="0"/>
              <a:t>&lt;= 2*(3+5) = 16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something like: it “should be </a:t>
            </a:r>
            <a:r>
              <a:rPr lang="en-US" dirty="0" err="1" smtClean="0">
                <a:solidFill>
                  <a:srgbClr val="FF0000"/>
                </a:solidFill>
              </a:rPr>
              <a:t>dON</a:t>
            </a:r>
            <a:r>
              <a:rPr lang="en-US" dirty="0" smtClean="0">
                <a:solidFill>
                  <a:srgbClr val="FF0000"/>
                </a:solidFill>
              </a:rPr>
              <a:t>(3)+ </a:t>
            </a:r>
            <a:r>
              <a:rPr lang="en-US" dirty="0" err="1" smtClean="0">
                <a:solidFill>
                  <a:srgbClr val="FF0000"/>
                </a:solidFill>
              </a:rPr>
              <a:t>dON</a:t>
            </a:r>
            <a:r>
              <a:rPr lang="en-US" dirty="0" smtClean="0">
                <a:solidFill>
                  <a:srgbClr val="FF0000"/>
                </a:solidFill>
              </a:rPr>
              <a:t>(5) &lt;= 2*(3+5)”</a:t>
            </a:r>
          </a:p>
          <a:p>
            <a:r>
              <a:rPr lang="da-DK" dirty="0" err="1" smtClean="0">
                <a:solidFill>
                  <a:srgbClr val="FF0000"/>
                </a:solidFill>
              </a:rPr>
              <a:t>then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>
                <a:solidFill>
                  <a:srgbClr val="FF0000"/>
                </a:solidFill>
              </a:rPr>
              <a:t>run </a:t>
            </a:r>
            <a:r>
              <a:rPr lang="da-DK" b="1" dirty="0" err="1">
                <a:solidFill>
                  <a:srgbClr val="7030A0"/>
                </a:solidFill>
              </a:rPr>
              <a:t>npm</a:t>
            </a:r>
            <a:r>
              <a:rPr lang="da-DK" b="1" dirty="0">
                <a:solidFill>
                  <a:srgbClr val="7030A0"/>
                </a:solidFill>
              </a:rPr>
              <a:t> test</a:t>
            </a:r>
          </a:p>
        </p:txBody>
      </p:sp>
      <p:sp>
        <p:nvSpPr>
          <p:cNvPr id="4" name="Oval 3"/>
          <p:cNvSpPr/>
          <p:nvPr/>
        </p:nvSpPr>
        <p:spPr>
          <a:xfrm>
            <a:off x="7956376" y="5805264"/>
            <a:ext cx="1008112" cy="94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 min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1038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(2) </a:t>
            </a:r>
            <a:r>
              <a:rPr lang="da-DK" dirty="0"/>
              <a:t>Linting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dirty="0" smtClean="0"/>
              <a:t>How to </a:t>
            </a:r>
            <a:r>
              <a:rPr lang="da-DK" sz="2800" b="1" dirty="0" err="1" smtClean="0"/>
              <a:t>get</a:t>
            </a:r>
            <a:r>
              <a:rPr lang="da-DK" sz="2800" b="1" dirty="0" smtClean="0"/>
              <a:t> </a:t>
            </a:r>
            <a:r>
              <a:rPr lang="da-DK" sz="2800" b="1" i="1" dirty="0" smtClean="0"/>
              <a:t>more info </a:t>
            </a:r>
            <a:r>
              <a:rPr lang="da-DK" sz="2800" b="1" dirty="0" err="1" smtClean="0"/>
              <a:t>about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my</a:t>
            </a:r>
            <a:r>
              <a:rPr lang="da-DK" sz="2800" b="1" dirty="0" smtClean="0"/>
              <a:t> </a:t>
            </a:r>
            <a:r>
              <a:rPr lang="da-DK" sz="2800" b="1" dirty="0" err="1" smtClean="0"/>
              <a:t>code</a:t>
            </a:r>
            <a:r>
              <a:rPr lang="da-DK" sz="2800" b="1" dirty="0" smtClean="0"/>
              <a:t>?</a:t>
            </a:r>
          </a:p>
          <a:p>
            <a:r>
              <a:rPr lang="da-DK" sz="2800" dirty="0" err="1" smtClean="0">
                <a:solidFill>
                  <a:srgbClr val="FF0000"/>
                </a:solidFill>
              </a:rPr>
              <a:t>Stay</a:t>
            </a:r>
            <a:r>
              <a:rPr lang="da-DK" sz="2800" dirty="0" smtClean="0">
                <a:solidFill>
                  <a:srgbClr val="FF0000"/>
                </a:solidFill>
              </a:rPr>
              <a:t> in folder </a:t>
            </a:r>
            <a:r>
              <a:rPr lang="da-DK" sz="2800" b="1" dirty="0" err="1">
                <a:solidFill>
                  <a:srgbClr val="0070C0"/>
                </a:solidFill>
              </a:rPr>
              <a:t>code</a:t>
            </a:r>
            <a:r>
              <a:rPr lang="da-DK" sz="2800" b="1" dirty="0">
                <a:solidFill>
                  <a:srgbClr val="0070C0"/>
                </a:solidFill>
              </a:rPr>
              <a:t>\</a:t>
            </a:r>
            <a:r>
              <a:rPr lang="da-DK" sz="2800" b="1" dirty="0" err="1">
                <a:solidFill>
                  <a:srgbClr val="0070C0"/>
                </a:solidFill>
              </a:rPr>
              <a:t>my_test</a:t>
            </a:r>
            <a:endParaRPr lang="da-DK" sz="2800" dirty="0" smtClean="0">
              <a:solidFill>
                <a:srgbClr val="0070C0"/>
              </a:solidFill>
            </a:endParaRPr>
          </a:p>
          <a:p>
            <a:r>
              <a:rPr lang="da-DK" sz="2800" dirty="0" err="1" smtClean="0"/>
              <a:t>eslint</a:t>
            </a:r>
            <a:r>
              <a:rPr lang="da-DK" sz="2800" dirty="0" smtClean="0"/>
              <a:t> </a:t>
            </a:r>
            <a:r>
              <a:rPr lang="da-DK" sz="2800" dirty="0">
                <a:hlinkClick r:id="rId3"/>
              </a:rPr>
              <a:t>https://</a:t>
            </a:r>
            <a:r>
              <a:rPr lang="da-DK" sz="2800" dirty="0" smtClean="0">
                <a:hlinkClick r:id="rId3"/>
              </a:rPr>
              <a:t>www.npmjs.com/package/eslint</a:t>
            </a:r>
            <a:r>
              <a:rPr lang="da-DK" sz="2800" dirty="0" smtClean="0"/>
              <a:t> </a:t>
            </a:r>
          </a:p>
          <a:p>
            <a:r>
              <a:rPr lang="da-DK" sz="2800" dirty="0"/>
              <a:t>r</a:t>
            </a:r>
            <a:r>
              <a:rPr lang="da-DK" sz="2800" dirty="0" smtClean="0"/>
              <a:t>un: </a:t>
            </a:r>
            <a:r>
              <a:rPr lang="da-DK" sz="2800" b="1" dirty="0" err="1" smtClean="0"/>
              <a:t>npm</a:t>
            </a:r>
            <a:r>
              <a:rPr lang="da-DK" sz="2800" b="1" dirty="0" smtClean="0"/>
              <a:t> </a:t>
            </a:r>
            <a:r>
              <a:rPr lang="da-DK" sz="2800" b="1" dirty="0" err="1"/>
              <a:t>install</a:t>
            </a:r>
            <a:r>
              <a:rPr lang="da-DK" sz="2800" b="1" dirty="0"/>
              <a:t> </a:t>
            </a:r>
            <a:r>
              <a:rPr lang="da-DK" sz="2800" b="1" dirty="0" err="1"/>
              <a:t>eslint</a:t>
            </a:r>
            <a:r>
              <a:rPr lang="da-DK" sz="2800" b="1" dirty="0"/>
              <a:t> --</a:t>
            </a:r>
            <a:r>
              <a:rPr lang="da-DK" sz="2800" b="1" dirty="0" smtClean="0"/>
              <a:t>save-</a:t>
            </a:r>
            <a:r>
              <a:rPr lang="da-DK" sz="2800" b="1" dirty="0" err="1" smtClean="0"/>
              <a:t>dev</a:t>
            </a:r>
            <a:endParaRPr lang="da-DK" sz="2800" b="1" dirty="0" smtClean="0"/>
          </a:p>
          <a:p>
            <a:r>
              <a:rPr lang="da-DK" sz="2800" dirty="0" err="1" smtClean="0"/>
              <a:t>Then</a:t>
            </a:r>
            <a:r>
              <a:rPr lang="da-DK" sz="2800" dirty="0" smtClean="0"/>
              <a:t> type: </a:t>
            </a:r>
            <a:r>
              <a:rPr lang="da-DK" sz="2800" dirty="0" err="1" smtClean="0">
                <a:solidFill>
                  <a:srgbClr val="7030A0"/>
                </a:solidFill>
              </a:rPr>
              <a:t>eslint</a:t>
            </a:r>
            <a:r>
              <a:rPr lang="da-DK" sz="2800" dirty="0" smtClean="0">
                <a:solidFill>
                  <a:srgbClr val="7030A0"/>
                </a:solidFill>
              </a:rPr>
              <a:t> --</a:t>
            </a:r>
            <a:r>
              <a:rPr lang="da-DK" sz="2800" dirty="0" err="1" smtClean="0">
                <a:solidFill>
                  <a:srgbClr val="7030A0"/>
                </a:solidFill>
              </a:rPr>
              <a:t>init</a:t>
            </a:r>
            <a:endParaRPr lang="da-DK" sz="2800" dirty="0" smtClean="0">
              <a:solidFill>
                <a:srgbClr val="7030A0"/>
              </a:solidFill>
            </a:endParaRPr>
          </a:p>
          <a:p>
            <a:endParaRPr lang="da-DK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19612"/>
            <a:ext cx="6048672" cy="24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111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660" y="6308580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2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complex is your code? </a:t>
            </a:r>
            <a:br>
              <a:rPr lang="en-US" dirty="0" smtClean="0"/>
            </a:br>
            <a:r>
              <a:rPr lang="en-US" sz="3100" b="1" dirty="0" err="1" smtClean="0"/>
              <a:t>eslint</a:t>
            </a:r>
            <a:r>
              <a:rPr lang="en-US" sz="3100" b="1" dirty="0" smtClean="0"/>
              <a:t> </a:t>
            </a:r>
            <a:r>
              <a:rPr lang="en-US" sz="3100" dirty="0" smtClean="0"/>
              <a:t>can tell you…</a:t>
            </a:r>
            <a:endParaRPr lang="da-DK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800" dirty="0" smtClean="0"/>
              <a:t>Now, run by </a:t>
            </a:r>
            <a:r>
              <a:rPr lang="da-DK" sz="2800" dirty="0" err="1" smtClean="0"/>
              <a:t>typing</a:t>
            </a:r>
            <a:r>
              <a:rPr lang="da-DK" sz="2800" dirty="0" smtClean="0"/>
              <a:t>: </a:t>
            </a:r>
            <a:r>
              <a:rPr lang="da-DK" sz="2800" b="1" dirty="0" err="1" smtClean="0">
                <a:solidFill>
                  <a:srgbClr val="7030A0"/>
                </a:solidFill>
              </a:rPr>
              <a:t>eslint</a:t>
            </a:r>
            <a:r>
              <a:rPr lang="da-DK" sz="2800" b="1" dirty="0" smtClean="0">
                <a:solidFill>
                  <a:srgbClr val="7030A0"/>
                </a:solidFill>
              </a:rPr>
              <a:t> test.js</a:t>
            </a:r>
          </a:p>
          <a:p>
            <a:endParaRPr lang="da-DK" sz="2800" b="1" dirty="0" smtClean="0">
              <a:solidFill>
                <a:srgbClr val="7030A0"/>
              </a:solidFill>
            </a:endParaRPr>
          </a:p>
          <a:p>
            <a:r>
              <a:rPr lang="da-DK" sz="2800" dirty="0" err="1" smtClean="0">
                <a:solidFill>
                  <a:srgbClr val="FF0000"/>
                </a:solidFill>
              </a:rPr>
              <a:t>Add</a:t>
            </a:r>
            <a:r>
              <a:rPr lang="da-DK" sz="2800" dirty="0" smtClean="0">
                <a:solidFill>
                  <a:srgbClr val="FF0000"/>
                </a:solidFill>
              </a:rPr>
              <a:t> </a:t>
            </a:r>
            <a:r>
              <a:rPr lang="da-DK" sz="2800" dirty="0" err="1" smtClean="0">
                <a:solidFill>
                  <a:srgbClr val="FF0000"/>
                </a:solidFill>
              </a:rPr>
              <a:t>these</a:t>
            </a:r>
            <a:r>
              <a:rPr lang="da-DK" sz="2800" dirty="0" smtClean="0">
                <a:solidFill>
                  <a:srgbClr val="FF0000"/>
                </a:solidFill>
              </a:rPr>
              <a:t> lines to the </a:t>
            </a:r>
            <a:r>
              <a:rPr lang="da-DK" sz="2800" dirty="0" err="1" smtClean="0">
                <a:solidFill>
                  <a:srgbClr val="FF0000"/>
                </a:solidFill>
              </a:rPr>
              <a:t>init</a:t>
            </a:r>
            <a:r>
              <a:rPr lang="da-DK" sz="2800" dirty="0">
                <a:solidFill>
                  <a:srgbClr val="FF0000"/>
                </a:solidFill>
              </a:rPr>
              <a:t> </a:t>
            </a:r>
            <a:r>
              <a:rPr lang="da-DK" sz="2800" dirty="0" smtClean="0">
                <a:solidFill>
                  <a:srgbClr val="FF0000"/>
                </a:solidFill>
              </a:rPr>
              <a:t>file</a:t>
            </a:r>
            <a:r>
              <a:rPr lang="da-DK" sz="2800" dirty="0" smtClean="0"/>
              <a:t> </a:t>
            </a:r>
            <a:r>
              <a:rPr lang="da-DK" sz="2800" i="1" dirty="0"/>
              <a:t>.</a:t>
            </a:r>
            <a:r>
              <a:rPr lang="da-DK" sz="2800" i="1" dirty="0" err="1" smtClean="0"/>
              <a:t>eslintrc.json</a:t>
            </a:r>
            <a:endParaRPr lang="da-DK" sz="2800" i="1" dirty="0" smtClean="0"/>
          </a:p>
          <a:p>
            <a:endParaRPr lang="da-DK" sz="2800" dirty="0" smtClean="0"/>
          </a:p>
          <a:p>
            <a:endParaRPr lang="da-DK" sz="2800" dirty="0"/>
          </a:p>
          <a:p>
            <a:endParaRPr lang="da-DK" sz="2800" dirty="0" smtClean="0"/>
          </a:p>
          <a:p>
            <a:pPr marL="0" indent="0">
              <a:buNone/>
            </a:pPr>
            <a:r>
              <a:rPr lang="da-DK" sz="2800" dirty="0" smtClean="0"/>
              <a:t>as the last 3 lines of the </a:t>
            </a:r>
            <a:r>
              <a:rPr lang="da-DK" sz="2800" i="1" dirty="0" err="1" smtClean="0"/>
              <a:t>object</a:t>
            </a:r>
            <a:r>
              <a:rPr lang="da-DK" sz="2800" dirty="0" smtClean="0"/>
              <a:t> </a:t>
            </a:r>
            <a:r>
              <a:rPr lang="da-DK" sz="2800" i="1" dirty="0"/>
              <a:t>"</a:t>
            </a:r>
            <a:r>
              <a:rPr lang="da-DK" sz="2800" i="1" dirty="0" err="1" smtClean="0"/>
              <a:t>rules</a:t>
            </a:r>
            <a:r>
              <a:rPr lang="da-DK" sz="2800" i="1" dirty="0" smtClean="0"/>
              <a:t>"</a:t>
            </a:r>
            <a:br>
              <a:rPr lang="da-DK" sz="2800" i="1" dirty="0" smtClean="0"/>
            </a:br>
            <a:r>
              <a:rPr lang="da-DK" sz="2800" b="1" dirty="0" err="1" smtClean="0"/>
              <a:t>Remember</a:t>
            </a:r>
            <a:r>
              <a:rPr lang="da-DK" sz="2800" b="1" dirty="0"/>
              <a:t> </a:t>
            </a:r>
            <a:r>
              <a:rPr lang="da-DK" sz="2800" dirty="0" smtClean="0"/>
              <a:t>to</a:t>
            </a:r>
            <a:r>
              <a:rPr lang="da-DK" sz="2800" b="1" i="1" dirty="0" smtClean="0"/>
              <a:t> </a:t>
            </a:r>
            <a:r>
              <a:rPr lang="da-DK" sz="2800" i="1" dirty="0" err="1" smtClean="0"/>
              <a:t>respect</a:t>
            </a:r>
            <a:r>
              <a:rPr lang="da-DK" sz="2800" i="1" dirty="0" smtClean="0"/>
              <a:t> </a:t>
            </a:r>
            <a:r>
              <a:rPr lang="da-DK" sz="2800" i="1" dirty="0" err="1" smtClean="0"/>
              <a:t>object</a:t>
            </a:r>
            <a:r>
              <a:rPr lang="da-DK" sz="2800" i="1" dirty="0" smtClean="0"/>
              <a:t> </a:t>
            </a:r>
            <a:r>
              <a:rPr lang="da-DK" sz="2800" i="1" dirty="0" err="1" smtClean="0"/>
              <a:t>syntax</a:t>
            </a:r>
            <a:r>
              <a:rPr lang="da-DK" sz="2800" i="1" dirty="0" smtClean="0"/>
              <a:t> </a:t>
            </a:r>
            <a:r>
              <a:rPr lang="da-DK" sz="2800" dirty="0" smtClean="0"/>
              <a:t>(i.e. put a </a:t>
            </a:r>
            <a:r>
              <a:rPr lang="da-DK" sz="2800" dirty="0" err="1" smtClean="0"/>
              <a:t>comma</a:t>
            </a:r>
            <a:r>
              <a:rPr lang="da-DK" sz="2800" dirty="0" smtClean="0"/>
              <a:t> </a:t>
            </a:r>
            <a:r>
              <a:rPr lang="da-DK" sz="2800" dirty="0" err="1" smtClean="0"/>
              <a:t>before</a:t>
            </a:r>
            <a:r>
              <a:rPr lang="da-DK" sz="2800" dirty="0" smtClean="0"/>
              <a:t> ”</a:t>
            </a:r>
            <a:r>
              <a:rPr lang="da-DK" sz="2800" dirty="0" err="1" smtClean="0"/>
              <a:t>complexity</a:t>
            </a:r>
            <a:r>
              <a:rPr lang="da-DK" sz="2800" dirty="0" smtClean="0"/>
              <a:t>”)</a:t>
            </a:r>
          </a:p>
          <a:p>
            <a:pPr marL="0" indent="0">
              <a:buNone/>
            </a:pPr>
            <a:r>
              <a:rPr lang="da-DK" sz="2800" dirty="0"/>
              <a:t>And run </a:t>
            </a:r>
            <a:r>
              <a:rPr lang="da-DK" sz="2800" dirty="0" err="1" smtClean="0"/>
              <a:t>again</a:t>
            </a:r>
            <a:r>
              <a:rPr lang="da-DK" sz="2800" dirty="0" smtClean="0"/>
              <a:t>: </a:t>
            </a:r>
            <a:r>
              <a:rPr lang="da-DK" sz="2800" b="1" dirty="0" err="1">
                <a:solidFill>
                  <a:srgbClr val="7030A0"/>
                </a:solidFill>
              </a:rPr>
              <a:t>eslint</a:t>
            </a:r>
            <a:r>
              <a:rPr lang="da-DK" sz="2800" b="1" dirty="0">
                <a:solidFill>
                  <a:srgbClr val="7030A0"/>
                </a:solidFill>
              </a:rPr>
              <a:t> test.js</a:t>
            </a:r>
          </a:p>
          <a:p>
            <a:pPr marL="0" indent="0">
              <a:buNone/>
            </a:pPr>
            <a:endParaRPr lang="da-DK" sz="2800" dirty="0"/>
          </a:p>
        </p:txBody>
      </p:sp>
      <p:sp>
        <p:nvSpPr>
          <p:cNvPr id="4" name="Rectangle 3"/>
          <p:cNvSpPr/>
          <p:nvPr/>
        </p:nvSpPr>
        <p:spPr>
          <a:xfrm>
            <a:off x="611560" y="314096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complexity": [2, 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max-statements": [2, 7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max-statements-per-line": [2, { "max": 1 }]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84" y="1628800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5" y="5445224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66240" y="6156593"/>
            <a:ext cx="2642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600" dirty="0" err="1">
                <a:solidFill>
                  <a:schemeClr val="bg2">
                    <a:lumMod val="50000"/>
                  </a:schemeClr>
                </a:solidFill>
              </a:rPr>
              <a:t>Also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</a:rPr>
              <a:t>remove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</a:rPr>
              <a:t>rule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</a:rPr>
              <a:t>indent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</a:rPr>
              <a:t>” ! To 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</a:rPr>
              <a:t>cleaner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a-DK" sz="1600" dirty="0" err="1">
                <a:solidFill>
                  <a:schemeClr val="bg2">
                    <a:lumMod val="50000"/>
                  </a:schemeClr>
                </a:solidFill>
              </a:rPr>
              <a:t>report</a:t>
            </a:r>
            <a:r>
              <a:rPr lang="da-DK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58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complex is your code?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Check out </a:t>
            </a:r>
            <a:r>
              <a:rPr lang="da-DK" dirty="0" err="1" smtClean="0"/>
              <a:t>also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hlinkClick r:id="rId3"/>
              </a:rPr>
              <a:t>http</a:t>
            </a:r>
            <a:r>
              <a:rPr lang="da-DK" dirty="0">
                <a:hlinkClick r:id="rId3"/>
              </a:rPr>
              <a:t>://jshint.com</a:t>
            </a:r>
            <a:r>
              <a:rPr lang="da-DK" dirty="0" smtClean="0">
                <a:hlinkClick r:id="rId3"/>
              </a:rPr>
              <a:t>/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o</a:t>
            </a:r>
            <a:r>
              <a:rPr lang="da-DK" dirty="0" smtClean="0"/>
              <a:t>nline </a:t>
            </a:r>
            <a:r>
              <a:rPr lang="da-DK" dirty="0" err="1" smtClean="0"/>
              <a:t>linter</a:t>
            </a:r>
            <a:r>
              <a:rPr lang="da-DK" dirty="0" smtClean="0"/>
              <a:t>.</a:t>
            </a:r>
          </a:p>
          <a:p>
            <a:r>
              <a:rPr lang="da-DK" dirty="0" err="1" smtClean="0">
                <a:solidFill>
                  <a:srgbClr val="FF0000"/>
                </a:solidFill>
              </a:rPr>
              <a:t>copy</a:t>
            </a:r>
            <a:r>
              <a:rPr lang="da-DK" dirty="0" smtClean="0">
                <a:solidFill>
                  <a:srgbClr val="FF0000"/>
                </a:solidFill>
              </a:rPr>
              <a:t>/</a:t>
            </a:r>
            <a:r>
              <a:rPr lang="da-DK" dirty="0" err="1" smtClean="0">
                <a:solidFill>
                  <a:srgbClr val="FF0000"/>
                </a:solidFill>
              </a:rPr>
              <a:t>paste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your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b="1" dirty="0" smtClean="0">
                <a:solidFill>
                  <a:srgbClr val="FF0000"/>
                </a:solidFill>
              </a:rPr>
              <a:t>test.js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code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into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jshint</a:t>
            </a:r>
            <a:r>
              <a:rPr lang="da-DK" dirty="0" smtClean="0">
                <a:solidFill>
                  <a:srgbClr val="FF0000"/>
                </a:solidFill>
              </a:rPr>
              <a:t> and </a:t>
            </a:r>
            <a:r>
              <a:rPr lang="da-DK" dirty="0" err="1" smtClean="0">
                <a:solidFill>
                  <a:srgbClr val="FF0000"/>
                </a:solidFill>
              </a:rPr>
              <a:t>read</a:t>
            </a:r>
            <a:r>
              <a:rPr lang="da-DK" dirty="0" smtClean="0">
                <a:solidFill>
                  <a:srgbClr val="FF0000"/>
                </a:solidFill>
              </a:rPr>
              <a:t> the </a:t>
            </a:r>
            <a:r>
              <a:rPr lang="da-DK" dirty="0" err="1" smtClean="0">
                <a:solidFill>
                  <a:srgbClr val="FF0000"/>
                </a:solidFill>
              </a:rPr>
              <a:t>report</a:t>
            </a:r>
            <a:endParaRPr lang="da-DK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00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measures?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err="1"/>
              <a:t>c</a:t>
            </a:r>
            <a:r>
              <a:rPr lang="da-DK" sz="2400" dirty="0" err="1" smtClean="0"/>
              <a:t>omplexity</a:t>
            </a:r>
            <a:r>
              <a:rPr lang="da-DK" sz="2400" dirty="0" smtClean="0"/>
              <a:t> -&gt; ”</a:t>
            </a:r>
            <a:r>
              <a:rPr lang="da-DK" sz="2400" b="1" dirty="0" err="1" smtClean="0"/>
              <a:t>Cyclomatic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Complexity</a:t>
            </a:r>
            <a:r>
              <a:rPr lang="da-DK" sz="2400" dirty="0" smtClean="0"/>
              <a:t> </a:t>
            </a:r>
            <a:r>
              <a:rPr lang="en-US" sz="2400" dirty="0" smtClean="0"/>
              <a:t>measures </a:t>
            </a:r>
            <a:r>
              <a:rPr lang="en-US" sz="2400" dirty="0"/>
              <a:t>the number of linearly independent paths through a program’s source </a:t>
            </a:r>
            <a:r>
              <a:rPr lang="en-US" sz="2400" dirty="0" smtClean="0"/>
              <a:t>code” </a:t>
            </a:r>
            <a:r>
              <a:rPr lang="da-DK" sz="2400" dirty="0" smtClean="0">
                <a:hlinkClick r:id="rId2"/>
              </a:rPr>
              <a:t>https</a:t>
            </a:r>
            <a:r>
              <a:rPr lang="da-DK" sz="2400" dirty="0">
                <a:hlinkClick r:id="rId2"/>
              </a:rPr>
              <a:t>://</a:t>
            </a:r>
            <a:r>
              <a:rPr lang="da-DK" sz="2400" dirty="0" smtClean="0">
                <a:hlinkClick r:id="rId2"/>
              </a:rPr>
              <a:t>eslint.org/docs/rules/complexity</a:t>
            </a:r>
            <a:r>
              <a:rPr lang="da-DK" sz="2400" dirty="0" smtClean="0"/>
              <a:t> </a:t>
            </a:r>
          </a:p>
          <a:p>
            <a:endParaRPr lang="da-DK" sz="2400" dirty="0" smtClean="0"/>
          </a:p>
          <a:p>
            <a:r>
              <a:rPr lang="en-US" sz="2400" dirty="0">
                <a:cs typeface="Consolas" panose="020B0609020204030204" pitchFamily="49" charset="0"/>
              </a:rPr>
              <a:t>max-statements -&gt; </a:t>
            </a:r>
            <a:r>
              <a:rPr lang="en-US" sz="2400" dirty="0" smtClean="0">
                <a:cs typeface="Consolas" panose="020B0609020204030204" pitchFamily="49" charset="0"/>
              </a:rPr>
              <a:t>“… allows </a:t>
            </a:r>
            <a:r>
              <a:rPr lang="en-US" sz="2400" dirty="0">
                <a:cs typeface="Consolas" panose="020B0609020204030204" pitchFamily="49" charset="0"/>
              </a:rPr>
              <a:t>you to specify the maximum </a:t>
            </a:r>
            <a:r>
              <a:rPr lang="en-US" sz="2400" b="1" dirty="0">
                <a:cs typeface="Consolas" panose="020B0609020204030204" pitchFamily="49" charset="0"/>
              </a:rPr>
              <a:t>number of statements</a:t>
            </a:r>
            <a:r>
              <a:rPr lang="en-US" sz="2400" dirty="0">
                <a:cs typeface="Consolas" panose="020B0609020204030204" pitchFamily="49" charset="0"/>
              </a:rPr>
              <a:t> allowed in a function” </a:t>
            </a:r>
            <a:r>
              <a:rPr lang="en-US" sz="2400" dirty="0"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2400" dirty="0" smtClean="0">
                <a:cs typeface="Consolas" panose="020B0609020204030204" pitchFamily="49" charset="0"/>
                <a:hlinkClick r:id="rId3"/>
              </a:rPr>
              <a:t>eslint.org/docs/rules/max-statements</a:t>
            </a:r>
            <a:r>
              <a:rPr lang="en-US" sz="2400" dirty="0" smtClean="0">
                <a:cs typeface="Consolas" panose="020B0609020204030204" pitchFamily="49" charset="0"/>
              </a:rPr>
              <a:t>  </a:t>
            </a:r>
          </a:p>
          <a:p>
            <a:endParaRPr lang="en-US" sz="2400" dirty="0" smtClean="0"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max-statements-per-line -&gt; “A line of code containing too many statements can be </a:t>
            </a:r>
            <a:r>
              <a:rPr lang="en-US" sz="2400" b="1" dirty="0">
                <a:cs typeface="Consolas" panose="020B0609020204030204" pitchFamily="49" charset="0"/>
              </a:rPr>
              <a:t>difficult to read</a:t>
            </a:r>
            <a:r>
              <a:rPr lang="en-US" sz="2400" dirty="0">
                <a:cs typeface="Consolas" panose="020B0609020204030204" pitchFamily="49" charset="0"/>
              </a:rPr>
              <a:t>” </a:t>
            </a:r>
            <a:r>
              <a:rPr lang="en-US" sz="2400" dirty="0">
                <a:cs typeface="Consolas" panose="020B0609020204030204" pitchFamily="49" charset="0"/>
                <a:hlinkClick r:id="rId4"/>
              </a:rPr>
              <a:t>https://</a:t>
            </a:r>
            <a:r>
              <a:rPr lang="en-US" sz="2400" dirty="0" smtClean="0">
                <a:cs typeface="Consolas" panose="020B0609020204030204" pitchFamily="49" charset="0"/>
                <a:hlinkClick r:id="rId4"/>
              </a:rPr>
              <a:t>eslint.org/docs/rules/max-statements-per-line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22850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Enter “refactoring”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(Def) Refactoring </a:t>
            </a:r>
            <a:r>
              <a:rPr lang="en-US" sz="2800" dirty="0"/>
              <a:t>is </a:t>
            </a:r>
            <a:r>
              <a:rPr lang="en-US" sz="2800" dirty="0" smtClean="0"/>
              <a:t>way to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change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800" dirty="0"/>
              <a:t>… </a:t>
            </a:r>
            <a:r>
              <a:rPr lang="en-US" sz="2800" b="1" dirty="0"/>
              <a:t>BUT </a:t>
            </a:r>
            <a:r>
              <a:rPr lang="en-US" sz="2800" dirty="0" smtClean="0"/>
              <a:t>without changing </a:t>
            </a:r>
            <a:r>
              <a:rPr lang="en-US" sz="2800" dirty="0"/>
              <a:t>the  </a:t>
            </a:r>
            <a:r>
              <a:rPr lang="en-US" sz="2800" dirty="0">
                <a:solidFill>
                  <a:srgbClr val="00B050"/>
                </a:solidFill>
              </a:rPr>
              <a:t>behavior</a:t>
            </a:r>
            <a:r>
              <a:rPr lang="en-US" sz="2800" dirty="0"/>
              <a:t>  of  the  </a:t>
            </a:r>
            <a:r>
              <a:rPr lang="en-US" sz="2800" dirty="0" smtClean="0"/>
              <a:t>code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How do you guarantee that behavior does not </a:t>
            </a:r>
            <a:r>
              <a:rPr lang="en-US" dirty="0" smtClean="0">
                <a:solidFill>
                  <a:srgbClr val="00B050"/>
                </a:solidFill>
              </a:rPr>
              <a:t>change?</a:t>
            </a:r>
          </a:p>
          <a:p>
            <a:pPr lvl="2"/>
            <a:r>
              <a:rPr lang="en-US" dirty="0" smtClean="0"/>
              <a:t>by using </a:t>
            </a:r>
            <a:r>
              <a:rPr lang="en-US" u="sng" dirty="0"/>
              <a:t>tests</a:t>
            </a:r>
            <a:r>
              <a:rPr lang="en-US" dirty="0"/>
              <a:t> </a:t>
            </a:r>
            <a:r>
              <a:rPr lang="en-US" dirty="0" smtClean="0"/>
              <a:t>(and </a:t>
            </a:r>
            <a:r>
              <a:rPr lang="en-US" i="1" dirty="0"/>
              <a:t>version </a:t>
            </a:r>
            <a:r>
              <a:rPr lang="en-US" i="1" dirty="0" smtClean="0"/>
              <a:t>control</a:t>
            </a:r>
            <a:r>
              <a:rPr lang="en-US" dirty="0" smtClean="0"/>
              <a:t>)</a:t>
            </a:r>
          </a:p>
          <a:p>
            <a:pPr lvl="2"/>
            <a:r>
              <a:rPr lang="en-US" i="1" dirty="0"/>
              <a:t>y</a:t>
            </a:r>
            <a:r>
              <a:rPr lang="en-US" i="1" dirty="0" smtClean="0"/>
              <a:t>our code must pass the same tests </a:t>
            </a:r>
            <a:r>
              <a:rPr lang="en-US" i="1" u="sng" dirty="0" smtClean="0"/>
              <a:t>before</a:t>
            </a:r>
            <a:r>
              <a:rPr lang="en-US" i="1" dirty="0" smtClean="0"/>
              <a:t> and </a:t>
            </a:r>
            <a:r>
              <a:rPr lang="en-US" i="1" u="sng" dirty="0" smtClean="0"/>
              <a:t>after</a:t>
            </a:r>
            <a:r>
              <a:rPr lang="en-US" i="1" dirty="0" smtClean="0"/>
              <a:t> you refactor it!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the point of changing the code if the behavior doesn’t change?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the </a:t>
            </a:r>
            <a:r>
              <a:rPr lang="en-US" dirty="0"/>
              <a:t>point is to improve </a:t>
            </a:r>
            <a:r>
              <a:rPr lang="en-US" b="1" u="sng" dirty="0"/>
              <a:t>quality</a:t>
            </a:r>
            <a:r>
              <a:rPr lang="en-US" dirty="0"/>
              <a:t> while preserving </a:t>
            </a:r>
            <a:r>
              <a:rPr lang="en-US" dirty="0" smtClean="0"/>
              <a:t>behavior </a:t>
            </a:r>
          </a:p>
          <a:p>
            <a:pPr lvl="2"/>
            <a:r>
              <a:rPr lang="en-US" i="1" dirty="0" smtClean="0"/>
              <a:t>if the code was working OK -&gt; no new errors can be added, but the code will have better quality (for example being more </a:t>
            </a:r>
            <a:r>
              <a:rPr lang="en-US" i="1" dirty="0" err="1" smtClean="0"/>
              <a:t>more</a:t>
            </a:r>
            <a:r>
              <a:rPr lang="en-US" i="1" dirty="0" smtClean="0"/>
              <a:t> readable)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8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FF0000"/>
                </a:solidFill>
              </a:rPr>
              <a:t>Exercise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You decide to </a:t>
            </a:r>
            <a:r>
              <a:rPr lang="en-US" sz="2400" b="1" dirty="0" smtClean="0">
                <a:solidFill>
                  <a:srgbClr val="FF0000"/>
                </a:solidFill>
              </a:rPr>
              <a:t>refactor</a:t>
            </a:r>
            <a:r>
              <a:rPr lang="en-US" sz="2400" dirty="0" smtClean="0">
                <a:solidFill>
                  <a:srgbClr val="FF0000"/>
                </a:solidFill>
              </a:rPr>
              <a:t> the function </a:t>
            </a:r>
            <a:r>
              <a:rPr lang="en-US" sz="2400" b="1" dirty="0" err="1" smtClean="0">
                <a:solidFill>
                  <a:srgbClr val="FF0000"/>
                </a:solidFill>
              </a:rPr>
              <a:t>doubleOrNothing</a:t>
            </a:r>
            <a:r>
              <a:rPr lang="en-US" sz="2400" dirty="0" smtClean="0">
                <a:solidFill>
                  <a:srgbClr val="FF0000"/>
                </a:solidFill>
              </a:rPr>
              <a:t> in file </a:t>
            </a:r>
            <a:r>
              <a:rPr lang="da-DK" sz="2400" dirty="0" err="1" smtClean="0">
                <a:solidFill>
                  <a:srgbClr val="0070C0"/>
                </a:solidFill>
              </a:rPr>
              <a:t>code</a:t>
            </a:r>
            <a:r>
              <a:rPr lang="da-DK" sz="2400" dirty="0" smtClean="0">
                <a:solidFill>
                  <a:srgbClr val="0070C0"/>
                </a:solidFill>
              </a:rPr>
              <a:t>\</a:t>
            </a:r>
            <a:r>
              <a:rPr lang="da-DK" sz="2400" dirty="0" err="1" smtClean="0">
                <a:solidFill>
                  <a:srgbClr val="0070C0"/>
                </a:solidFill>
              </a:rPr>
              <a:t>my_test</a:t>
            </a:r>
            <a:r>
              <a:rPr lang="en-US" sz="2400" dirty="0" smtClean="0">
                <a:solidFill>
                  <a:srgbClr val="0070C0"/>
                </a:solidFill>
              </a:rPr>
              <a:t>\aModule.js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You don’t want to change the behavior of the function, but simply use </a:t>
            </a:r>
            <a:r>
              <a:rPr lang="en-US" sz="2400" b="1" dirty="0" smtClean="0">
                <a:solidFill>
                  <a:srgbClr val="FF0000"/>
                </a:solidFill>
              </a:rPr>
              <a:t>2*n</a:t>
            </a:r>
            <a:r>
              <a:rPr lang="en-US" sz="2400" dirty="0" smtClean="0">
                <a:solidFill>
                  <a:srgbClr val="FF0000"/>
                </a:solidFill>
              </a:rPr>
              <a:t> instead of adding </a:t>
            </a:r>
            <a:r>
              <a:rPr lang="en-US" sz="2400" b="1" dirty="0" err="1" smtClean="0">
                <a:solidFill>
                  <a:srgbClr val="FF0000"/>
                </a:solidFill>
              </a:rPr>
              <a:t>n+n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to compute the double </a:t>
            </a:r>
            <a:r>
              <a:rPr lang="en-US" sz="2400" i="1" dirty="0" smtClean="0"/>
              <a:t>(perhaps because you already know that you will have to implement a </a:t>
            </a:r>
            <a:r>
              <a:rPr lang="en-US" sz="2400" i="1" dirty="0" err="1" smtClean="0"/>
              <a:t>tripleOrNothing</a:t>
            </a:r>
            <a:r>
              <a:rPr lang="en-US" sz="2400" i="1" dirty="0" smtClean="0"/>
              <a:t> function later today, so having a 2 in the formula could be easier to change into a 3 later or turn into a parameter…)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 you </a:t>
            </a:r>
            <a:r>
              <a:rPr lang="da-DK" sz="2400" dirty="0">
                <a:solidFill>
                  <a:srgbClr val="FF0000"/>
                </a:solidFill>
              </a:rPr>
              <a:t>run </a:t>
            </a:r>
            <a:r>
              <a:rPr lang="da-DK" sz="2400" b="1" dirty="0" err="1">
                <a:solidFill>
                  <a:srgbClr val="7030A0"/>
                </a:solidFill>
              </a:rPr>
              <a:t>npm</a:t>
            </a:r>
            <a:r>
              <a:rPr lang="da-DK" sz="2400" b="1" dirty="0">
                <a:solidFill>
                  <a:srgbClr val="7030A0"/>
                </a:solidFill>
              </a:rPr>
              <a:t> </a:t>
            </a:r>
            <a:r>
              <a:rPr lang="da-DK" sz="2400" b="1" dirty="0" smtClean="0">
                <a:solidFill>
                  <a:srgbClr val="7030A0"/>
                </a:solidFill>
              </a:rPr>
              <a:t>test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ee that all tests about </a:t>
            </a:r>
            <a:r>
              <a:rPr lang="en-US" sz="2400" b="1" dirty="0" err="1" smtClean="0">
                <a:solidFill>
                  <a:srgbClr val="FF0000"/>
                </a:solidFill>
              </a:rPr>
              <a:t>doubleOrNothing</a:t>
            </a:r>
            <a:r>
              <a:rPr lang="en-US" sz="2400" dirty="0" smtClean="0">
                <a:solidFill>
                  <a:srgbClr val="FF0000"/>
                </a:solidFill>
              </a:rPr>
              <a:t> pass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Then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hange the implementation </a:t>
            </a:r>
            <a:r>
              <a:rPr lang="en-US" sz="2400" dirty="0" smtClean="0">
                <a:solidFill>
                  <a:srgbClr val="FF0000"/>
                </a:solidFill>
              </a:rPr>
              <a:t>of the function, and…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… </a:t>
            </a:r>
            <a:r>
              <a:rPr lang="da-DK" sz="2400" dirty="0" err="1" smtClean="0">
                <a:solidFill>
                  <a:srgbClr val="FF0000"/>
                </a:solidFill>
              </a:rPr>
              <a:t>then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>
                <a:solidFill>
                  <a:srgbClr val="FF0000"/>
                </a:solidFill>
              </a:rPr>
              <a:t>run </a:t>
            </a:r>
            <a:r>
              <a:rPr lang="da-DK" sz="2400" b="1" dirty="0" err="1">
                <a:solidFill>
                  <a:srgbClr val="7030A0"/>
                </a:solidFill>
              </a:rPr>
              <a:t>npm</a:t>
            </a:r>
            <a:r>
              <a:rPr lang="da-DK" sz="2400" b="1" dirty="0">
                <a:solidFill>
                  <a:srgbClr val="7030A0"/>
                </a:solidFill>
              </a:rPr>
              <a:t> </a:t>
            </a:r>
            <a:r>
              <a:rPr lang="da-DK" sz="2400" b="1" dirty="0" smtClean="0">
                <a:solidFill>
                  <a:srgbClr val="7030A0"/>
                </a:solidFill>
              </a:rPr>
              <a:t>test </a:t>
            </a:r>
            <a:r>
              <a:rPr lang="da-DK" sz="2400" dirty="0" err="1" smtClean="0">
                <a:solidFill>
                  <a:srgbClr val="FF0000"/>
                </a:solidFill>
              </a:rPr>
              <a:t>again</a:t>
            </a:r>
            <a:r>
              <a:rPr lang="da-DK" sz="2400" dirty="0" smtClean="0">
                <a:solidFill>
                  <a:srgbClr val="FF0000"/>
                </a:solidFill>
              </a:rPr>
              <a:t>, to check </a:t>
            </a:r>
            <a:r>
              <a:rPr lang="da-DK" sz="2400" dirty="0" err="1" smtClean="0">
                <a:solidFill>
                  <a:srgbClr val="FF0000"/>
                </a:solidFill>
              </a:rPr>
              <a:t>that</a:t>
            </a:r>
            <a:r>
              <a:rPr lang="da-DK" sz="2400" dirty="0" smtClean="0">
                <a:solidFill>
                  <a:srgbClr val="FF0000"/>
                </a:solidFill>
              </a:rPr>
              <a:t> </a:t>
            </a:r>
            <a:r>
              <a:rPr lang="da-DK" sz="2400" dirty="0" err="1" smtClean="0">
                <a:solidFill>
                  <a:srgbClr val="FF0000"/>
                </a:solidFill>
              </a:rPr>
              <a:t>nothing</a:t>
            </a:r>
            <a:r>
              <a:rPr lang="da-DK" sz="2400" dirty="0" smtClean="0">
                <a:solidFill>
                  <a:srgbClr val="FF0000"/>
                </a:solidFill>
              </a:rPr>
              <a:t> changed!</a:t>
            </a:r>
            <a:endParaRPr lang="da-DK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20688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54459" y="6479240"/>
            <a:ext cx="367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We</a:t>
            </a:r>
            <a:r>
              <a:rPr lang="da-DK" b="1" dirty="0" smtClean="0"/>
              <a:t> have just REFACTORED the </a:t>
            </a:r>
            <a:r>
              <a:rPr lang="da-DK" b="1" dirty="0" err="1" smtClean="0"/>
              <a:t>code</a:t>
            </a:r>
            <a:r>
              <a:rPr lang="da-DK" b="1" dirty="0" smtClean="0"/>
              <a:t>!</a:t>
            </a:r>
            <a:endParaRPr lang="da-DK" b="1" dirty="0"/>
          </a:p>
        </p:txBody>
      </p:sp>
      <p:sp>
        <p:nvSpPr>
          <p:cNvPr id="7" name="Oval 6"/>
          <p:cNvSpPr/>
          <p:nvPr/>
        </p:nvSpPr>
        <p:spPr>
          <a:xfrm>
            <a:off x="-10344" y="5903467"/>
            <a:ext cx="1008112" cy="94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 min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898842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good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Some measures/principles to ensure quality in the code</a:t>
            </a:r>
          </a:p>
          <a:p>
            <a:r>
              <a:rPr lang="en-US" dirty="0" smtClean="0"/>
              <a:t>DRY</a:t>
            </a:r>
            <a:r>
              <a:rPr lang="en-US" dirty="0"/>
              <a:t>: Don’t repeat </a:t>
            </a:r>
            <a:r>
              <a:rPr lang="en-US" dirty="0" smtClean="0"/>
              <a:t>yourself </a:t>
            </a:r>
            <a:r>
              <a:rPr lang="en-US" dirty="0">
                <a:solidFill>
                  <a:schemeClr val="accent6"/>
                </a:solidFill>
              </a:rPr>
              <a:t>-&gt; </a:t>
            </a:r>
            <a:r>
              <a:rPr lang="en-US" dirty="0" smtClean="0">
                <a:solidFill>
                  <a:schemeClr val="accent6"/>
                </a:solidFill>
              </a:rPr>
              <a:t>avoid copy/paste</a:t>
            </a:r>
          </a:p>
          <a:p>
            <a:r>
              <a:rPr lang="en-US" dirty="0"/>
              <a:t>KISS: Keep it simple, </a:t>
            </a:r>
            <a:r>
              <a:rPr lang="en-US" dirty="0" smtClean="0"/>
              <a:t>stupid </a:t>
            </a:r>
            <a:r>
              <a:rPr lang="en-US" dirty="0">
                <a:solidFill>
                  <a:schemeClr val="accent6"/>
                </a:solidFill>
              </a:rPr>
              <a:t>-&gt; </a:t>
            </a:r>
            <a:r>
              <a:rPr lang="en-US" dirty="0" smtClean="0">
                <a:solidFill>
                  <a:schemeClr val="accent6"/>
                </a:solidFill>
              </a:rPr>
              <a:t>low # statements in functions, and per line, and low </a:t>
            </a:r>
            <a:r>
              <a:rPr lang="en-US" dirty="0" err="1" smtClean="0">
                <a:solidFill>
                  <a:schemeClr val="accent6"/>
                </a:solidFill>
              </a:rPr>
              <a:t>cyclomatic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complexity</a:t>
            </a:r>
            <a:endParaRPr lang="en-US" dirty="0" smtClean="0"/>
          </a:p>
          <a:p>
            <a:r>
              <a:rPr lang="en-US" dirty="0"/>
              <a:t>EVAN principles of </a:t>
            </a:r>
            <a:r>
              <a:rPr lang="en-US" dirty="0" smtClean="0"/>
              <a:t>code quality: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functions and modules to simplify </a:t>
            </a:r>
            <a:r>
              <a:rPr lang="en-US" dirty="0" smtClean="0"/>
              <a:t>interfaces </a:t>
            </a:r>
            <a:r>
              <a:rPr lang="en-US" dirty="0" smtClean="0">
                <a:solidFill>
                  <a:schemeClr val="accent6"/>
                </a:solidFill>
              </a:rPr>
              <a:t>-&gt; work with modules and </a:t>
            </a:r>
            <a:r>
              <a:rPr lang="en-US" u="sng" dirty="0" smtClean="0">
                <a:solidFill>
                  <a:schemeClr val="accent6"/>
                </a:solidFill>
              </a:rPr>
              <a:t>require</a:t>
            </a:r>
            <a:r>
              <a:rPr lang="en-US" dirty="0" smtClean="0">
                <a:solidFill>
                  <a:schemeClr val="accent6"/>
                </a:solidFill>
              </a:rPr>
              <a:t> them (with </a:t>
            </a:r>
            <a:r>
              <a:rPr lang="en-US" dirty="0" err="1" smtClean="0">
                <a:solidFill>
                  <a:schemeClr val="accent6"/>
                </a:solidFill>
              </a:rPr>
              <a:t>browserify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Verify code behavior through tests </a:t>
            </a:r>
            <a:r>
              <a:rPr lang="en-US" dirty="0" smtClean="0">
                <a:solidFill>
                  <a:schemeClr val="accent6"/>
                </a:solidFill>
              </a:rPr>
              <a:t>-&gt; use assertions (with Mocha for example)</a:t>
            </a:r>
            <a:endParaRPr lang="en-US" dirty="0" smtClean="0"/>
          </a:p>
          <a:p>
            <a:pPr lvl="1"/>
            <a:r>
              <a:rPr lang="en-US" dirty="0" smtClean="0"/>
              <a:t>Avoid </a:t>
            </a:r>
            <a:r>
              <a:rPr lang="en-US" dirty="0"/>
              <a:t>impure functions when </a:t>
            </a:r>
            <a:r>
              <a:rPr lang="en-US" dirty="0" smtClean="0"/>
              <a:t>possible </a:t>
            </a:r>
            <a:r>
              <a:rPr lang="en-US" dirty="0">
                <a:solidFill>
                  <a:schemeClr val="accent6"/>
                </a:solidFill>
              </a:rPr>
              <a:t>-&gt; </a:t>
            </a:r>
            <a:r>
              <a:rPr lang="en-US" dirty="0" smtClean="0">
                <a:solidFill>
                  <a:schemeClr val="accent6"/>
                </a:solidFill>
              </a:rPr>
              <a:t>functions should only work with their parameters, not alter global variables </a:t>
            </a:r>
            <a:r>
              <a:rPr lang="en-US" b="1" dirty="0" smtClean="0">
                <a:solidFill>
                  <a:schemeClr val="accent6"/>
                </a:solidFill>
              </a:rPr>
              <a:t>(*)</a:t>
            </a:r>
            <a:endParaRPr lang="en-US" b="1" dirty="0" smtClean="0"/>
          </a:p>
          <a:p>
            <a:pPr lvl="1"/>
            <a:r>
              <a:rPr lang="en-US" dirty="0"/>
              <a:t>Name variables and functions </a:t>
            </a:r>
            <a:r>
              <a:rPr lang="en-US" dirty="0" smtClean="0"/>
              <a:t>well</a:t>
            </a:r>
            <a:r>
              <a:rPr lang="en-US" dirty="0">
                <a:solidFill>
                  <a:schemeClr val="accent6"/>
                </a:solidFill>
              </a:rPr>
              <a:t> -&gt; </a:t>
            </a:r>
            <a:r>
              <a:rPr lang="en-US" dirty="0" smtClean="0">
                <a:solidFill>
                  <a:schemeClr val="accent6"/>
                </a:solidFill>
              </a:rPr>
              <a:t>follow standards, like  </a:t>
            </a:r>
            <a:r>
              <a:rPr lang="en-US" dirty="0" err="1" smtClean="0">
                <a:solidFill>
                  <a:schemeClr val="accent6"/>
                </a:solidFill>
              </a:rPr>
              <a:t>camelCase</a:t>
            </a:r>
            <a:endParaRPr lang="en-US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21921"/>
            <a:ext cx="787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8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What are we going to do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more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npm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front-end development: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nit testing (Mocha)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linters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eslint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bad smells 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refactoring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3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Impure</a:t>
            </a:r>
            <a:r>
              <a:rPr lang="da-DK" dirty="0" smtClean="0"/>
              <a:t>/pure </a:t>
            </a:r>
            <a:r>
              <a:rPr lang="da-DK" dirty="0" err="1" smtClean="0"/>
              <a:t>functions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(*) </a:t>
            </a:r>
            <a:r>
              <a:rPr lang="en-US" dirty="0"/>
              <a:t>An </a:t>
            </a:r>
            <a:r>
              <a:rPr lang="en-US" b="1" dirty="0"/>
              <a:t>impure function </a:t>
            </a:r>
            <a:r>
              <a:rPr lang="en-US" dirty="0"/>
              <a:t>that has a side effect on a variable outside of its own scope.</a:t>
            </a:r>
          </a:p>
          <a:p>
            <a:pPr marL="0" indent="0">
              <a:buNone/>
            </a:pPr>
            <a:r>
              <a:rPr lang="en-US" dirty="0"/>
              <a:t>A pure function doesn’t depend on and doesn’t modify the states of variables out of its scope.</a:t>
            </a:r>
          </a:p>
          <a:p>
            <a:pPr marL="0" indent="0">
              <a:buNone/>
            </a:pPr>
            <a:r>
              <a:rPr lang="en-US" b="1" dirty="0" smtClean="0"/>
              <a:t>Impure function:</a:t>
            </a:r>
            <a:endParaRPr lang="en-US" b="1" dirty="0"/>
          </a:p>
          <a:p>
            <a:pPr marL="0" indent="0">
              <a:buNone/>
            </a:pP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0;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increaseCount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count 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increaseCount</a:t>
            </a:r>
            <a:r>
              <a:rPr lang="en-US" sz="2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The pure </a:t>
            </a:r>
            <a:r>
              <a:rPr lang="en-US" b="1" dirty="0"/>
              <a:t>version would be:</a:t>
            </a:r>
          </a:p>
          <a:p>
            <a:pPr marL="0" indent="0">
              <a:buNone/>
            </a:pP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0;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increaseCount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counter,val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counter + </a:t>
            </a:r>
            <a:r>
              <a:rPr lang="en-US" sz="2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US" sz="2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increaseCounter</a:t>
            </a:r>
            <a:r>
              <a:rPr lang="en-US" sz="2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(count,10);</a:t>
            </a:r>
            <a:endParaRPr lang="da-DK" sz="2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179512" y="260648"/>
            <a:ext cx="8712968" cy="6408712"/>
          </a:xfrm>
          <a:prstGeom prst="bracket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111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Bad </a:t>
            </a:r>
            <a:r>
              <a:rPr lang="da-DK" smtClean="0"/>
              <a:t>Smells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How to know when your code is of </a:t>
            </a:r>
            <a:r>
              <a:rPr lang="en-US" sz="2400" b="1" dirty="0" smtClean="0">
                <a:solidFill>
                  <a:schemeClr val="accent6"/>
                </a:solidFill>
              </a:rPr>
              <a:t>bad quality</a:t>
            </a:r>
            <a:r>
              <a:rPr lang="en-US" sz="2400" dirty="0" smtClean="0">
                <a:solidFill>
                  <a:schemeClr val="accent6"/>
                </a:solidFill>
              </a:rPr>
              <a:t>?</a:t>
            </a:r>
            <a:endParaRPr lang="en-US" sz="2400" i="1" dirty="0" smtClean="0">
              <a:solidFill>
                <a:schemeClr val="accent6"/>
              </a:solidFill>
            </a:endParaRPr>
          </a:p>
          <a:p>
            <a:r>
              <a:rPr lang="en-US" sz="2400" i="1" dirty="0" smtClean="0"/>
              <a:t>“</a:t>
            </a:r>
            <a:r>
              <a:rPr lang="en-US" sz="2400" i="1" dirty="0"/>
              <a:t>A code smell is a surface indication that usually corresponds to a deeper problem in the system”</a:t>
            </a:r>
            <a:r>
              <a:rPr lang="en-US" sz="2400" dirty="0"/>
              <a:t> </a:t>
            </a:r>
            <a:r>
              <a:rPr lang="en-US" sz="2400" b="1" dirty="0" err="1" smtClean="0"/>
              <a:t>CodeSmell</a:t>
            </a:r>
            <a:r>
              <a:rPr lang="en-US" sz="2400" b="1" dirty="0" smtClean="0"/>
              <a:t> </a:t>
            </a:r>
            <a:r>
              <a:rPr lang="en-US" sz="2400" dirty="0"/>
              <a:t>by Martin Fowler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martinfowler.com/bliki/CodeSmell.html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We need:</a:t>
            </a:r>
          </a:p>
          <a:p>
            <a:pPr lvl="1"/>
            <a:r>
              <a:rPr lang="en-US" sz="2000" dirty="0" smtClean="0"/>
              <a:t>to define a few bad smells by name and decide how we should recognize them in our JS code</a:t>
            </a:r>
          </a:p>
          <a:p>
            <a:pPr lvl="1"/>
            <a:r>
              <a:rPr lang="en-US" sz="2000" dirty="0" smtClean="0"/>
              <a:t>and how to fix them (using refactoring)</a:t>
            </a:r>
          </a:p>
          <a:p>
            <a:endParaRPr lang="en-US" sz="2400" dirty="0" smtClean="0"/>
          </a:p>
          <a:p>
            <a:r>
              <a:rPr lang="en-US" sz="2400" dirty="0" smtClean="0"/>
              <a:t>As an example, let’s work </a:t>
            </a:r>
            <a:r>
              <a:rPr lang="en-US" sz="2400" dirty="0"/>
              <a:t>on </a:t>
            </a:r>
            <a:r>
              <a:rPr lang="en-US" sz="2400" dirty="0" smtClean="0"/>
              <a:t>a </a:t>
            </a:r>
            <a:r>
              <a:rPr lang="en-US" sz="2400" b="1" dirty="0" err="1" smtClean="0"/>
              <a:t>piglatin</a:t>
            </a:r>
            <a:r>
              <a:rPr lang="en-US" sz="2400" b="1" dirty="0" smtClean="0"/>
              <a:t> translator</a:t>
            </a:r>
            <a:r>
              <a:rPr lang="en-US" sz="2400" dirty="0" smtClean="0"/>
              <a:t>, folder </a:t>
            </a:r>
            <a:r>
              <a:rPr lang="en-US" sz="2400" dirty="0" smtClean="0">
                <a:solidFill>
                  <a:srgbClr val="0070C0"/>
                </a:solidFill>
              </a:rPr>
              <a:t>code\test2 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a-DK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1612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 -&gt; refactor </a:t>
            </a:r>
            <a:br>
              <a:rPr lang="en-US" dirty="0" smtClean="0"/>
            </a:br>
            <a:r>
              <a:rPr lang="en-US" sz="3100" dirty="0" smtClean="0"/>
              <a:t>(and repeat)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Let’s work on a </a:t>
            </a:r>
            <a:r>
              <a:rPr lang="en-US" sz="2800" b="1" dirty="0" err="1">
                <a:solidFill>
                  <a:srgbClr val="FF0000"/>
                </a:solidFill>
              </a:rPr>
              <a:t>piglatin</a:t>
            </a:r>
            <a:r>
              <a:rPr lang="en-US" sz="2800" b="1" dirty="0">
                <a:solidFill>
                  <a:srgbClr val="FF0000"/>
                </a:solidFill>
              </a:rPr>
              <a:t> translator</a:t>
            </a:r>
            <a:r>
              <a:rPr lang="en-US" sz="2800" dirty="0">
                <a:solidFill>
                  <a:srgbClr val="FF0000"/>
                </a:solidFill>
              </a:rPr>
              <a:t>, folder </a:t>
            </a:r>
            <a:r>
              <a:rPr lang="en-US" sz="2800" dirty="0">
                <a:solidFill>
                  <a:srgbClr val="0070C0"/>
                </a:solidFill>
              </a:rPr>
              <a:t>code\test2 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Open page in </a:t>
            </a:r>
            <a:r>
              <a:rPr lang="en-US" sz="2800" dirty="0" smtClean="0">
                <a:solidFill>
                  <a:srgbClr val="0070C0"/>
                </a:solidFill>
              </a:rPr>
              <a:t>code\test2\html </a:t>
            </a:r>
            <a:r>
              <a:rPr lang="en-US" sz="2800" b="1" dirty="0" smtClean="0">
                <a:solidFill>
                  <a:srgbClr val="FF0000"/>
                </a:solidFill>
              </a:rPr>
              <a:t>in the browser </a:t>
            </a:r>
            <a:r>
              <a:rPr lang="en-US" sz="2800" dirty="0" smtClean="0">
                <a:solidFill>
                  <a:srgbClr val="FF0000"/>
                </a:solidFill>
              </a:rPr>
              <a:t>and look at the code too! </a:t>
            </a:r>
            <a:r>
              <a:rPr lang="en-US" sz="2800" b="1" dirty="0" smtClean="0">
                <a:solidFill>
                  <a:srgbClr val="FF0000"/>
                </a:solidFill>
              </a:rPr>
              <a:t>Then: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First, remember have mocha installed globally (once before at least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npm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install -g </a:t>
            </a:r>
            <a:r>
              <a:rPr lang="en-US" sz="2400" dirty="0" smtClean="0">
                <a:solidFill>
                  <a:srgbClr val="7030A0"/>
                </a:solidFill>
              </a:rPr>
              <a:t>mocha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Then: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npm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Now: fix </a:t>
            </a:r>
            <a:r>
              <a:rPr lang="en-US" sz="2400" dirty="0">
                <a:solidFill>
                  <a:srgbClr val="FF0000"/>
                </a:solidFill>
              </a:rPr>
              <a:t>the code so the test </a:t>
            </a:r>
            <a:r>
              <a:rPr lang="en-US" sz="2400" dirty="0" smtClean="0">
                <a:solidFill>
                  <a:srgbClr val="FF0000"/>
                </a:solidFill>
              </a:rPr>
              <a:t>work! </a:t>
            </a:r>
            <a:r>
              <a:rPr lang="en-US" sz="2400" i="1" dirty="0" smtClean="0">
                <a:solidFill>
                  <a:srgbClr val="FF0000"/>
                </a:solidFill>
              </a:rPr>
              <a:t>(don’t do too much, just make the test pass even if your code is not really correct…)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Add </a:t>
            </a:r>
            <a:r>
              <a:rPr lang="en-US" sz="2400" b="1" dirty="0">
                <a:solidFill>
                  <a:srgbClr val="FF0000"/>
                </a:solidFill>
              </a:rPr>
              <a:t>more tests </a:t>
            </a:r>
            <a:r>
              <a:rPr lang="en-US" sz="2400" dirty="0" smtClean="0">
                <a:solidFill>
                  <a:srgbClr val="FF0000"/>
                </a:solidFill>
              </a:rPr>
              <a:t>in file </a:t>
            </a:r>
            <a:r>
              <a:rPr lang="en-US" sz="2400" b="1" dirty="0" smtClean="0">
                <a:solidFill>
                  <a:srgbClr val="FF0000"/>
                </a:solidFill>
              </a:rPr>
              <a:t>test.js </a:t>
            </a:r>
            <a:r>
              <a:rPr lang="en-US" sz="2400" dirty="0" smtClean="0">
                <a:solidFill>
                  <a:srgbClr val="FF0000"/>
                </a:solidFill>
              </a:rPr>
              <a:t>to </a:t>
            </a:r>
            <a:r>
              <a:rPr lang="en-US" sz="2400" dirty="0">
                <a:solidFill>
                  <a:srgbClr val="FF0000"/>
                </a:solidFill>
              </a:rPr>
              <a:t>check that the </a:t>
            </a:r>
            <a:r>
              <a:rPr lang="en-US" sz="2400" dirty="0" err="1" smtClean="0">
                <a:solidFill>
                  <a:srgbClr val="FF0000"/>
                </a:solidFill>
              </a:rPr>
              <a:t>piglatin</a:t>
            </a:r>
            <a:r>
              <a:rPr lang="en-US" sz="2400" dirty="0" smtClean="0">
                <a:solidFill>
                  <a:srgbClr val="FF0000"/>
                </a:solidFill>
              </a:rPr>
              <a:t> translation works </a:t>
            </a:r>
            <a:r>
              <a:rPr lang="en-US" sz="2400" dirty="0">
                <a:solidFill>
                  <a:srgbClr val="FF0000"/>
                </a:solidFill>
              </a:rPr>
              <a:t>correctly for </a:t>
            </a:r>
            <a:r>
              <a:rPr lang="en-US" sz="2400" dirty="0" smtClean="0">
                <a:solidFill>
                  <a:srgbClr val="FF0000"/>
                </a:solidFill>
              </a:rPr>
              <a:t>some more of the </a:t>
            </a:r>
            <a:r>
              <a:rPr lang="en-US" sz="2400" dirty="0">
                <a:solidFill>
                  <a:srgbClr val="FF0000"/>
                </a:solidFill>
              </a:rPr>
              <a:t>strings </a:t>
            </a:r>
            <a:r>
              <a:rPr lang="en-US" sz="2400" b="1" dirty="0" smtClean="0">
                <a:solidFill>
                  <a:srgbClr val="FF0000"/>
                </a:solidFill>
              </a:rPr>
              <a:t>(see next page)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>
                <a:solidFill>
                  <a:srgbClr val="FF0000"/>
                </a:solidFill>
              </a:rPr>
              <a:t>You will get more errors now when you run:</a:t>
            </a:r>
            <a:r>
              <a:rPr lang="en-US" sz="2500" dirty="0" smtClean="0">
                <a:solidFill>
                  <a:srgbClr val="7030A0"/>
                </a:solidFill>
              </a:rPr>
              <a:t> </a:t>
            </a:r>
            <a:r>
              <a:rPr lang="en-US" sz="2500" dirty="0" err="1">
                <a:solidFill>
                  <a:srgbClr val="7030A0"/>
                </a:solidFill>
              </a:rPr>
              <a:t>npm</a:t>
            </a:r>
            <a:r>
              <a:rPr lang="en-US" sz="2500" dirty="0">
                <a:solidFill>
                  <a:srgbClr val="7030A0"/>
                </a:solidFill>
              </a:rPr>
              <a:t> </a:t>
            </a:r>
            <a:r>
              <a:rPr lang="en-US" sz="2500" dirty="0" smtClean="0">
                <a:solidFill>
                  <a:srgbClr val="7030A0"/>
                </a:solidFill>
              </a:rPr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 smtClean="0"/>
              <a:t>At this point you should fix </a:t>
            </a:r>
            <a:r>
              <a:rPr lang="en-US" sz="2500" dirty="0"/>
              <a:t>your code </a:t>
            </a:r>
            <a:r>
              <a:rPr lang="en-US" sz="2500" b="1" dirty="0"/>
              <a:t>more </a:t>
            </a:r>
            <a:r>
              <a:rPr lang="en-US" sz="2500" dirty="0"/>
              <a:t>to make it pass the new </a:t>
            </a:r>
            <a:r>
              <a:rPr lang="en-US" sz="2500" dirty="0" smtClean="0"/>
              <a:t>tests… but instead we will </a:t>
            </a:r>
            <a:r>
              <a:rPr lang="en-US" sz="2500" dirty="0"/>
              <a:t>simply switch to use </a:t>
            </a:r>
            <a:r>
              <a:rPr lang="en-US" sz="2500" dirty="0" smtClean="0"/>
              <a:t>file </a:t>
            </a:r>
            <a:r>
              <a:rPr lang="en-US" sz="2500" b="1" dirty="0" smtClean="0"/>
              <a:t>pigLatin_v2.js</a:t>
            </a:r>
            <a:endParaRPr lang="en-US" sz="25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4916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96" y="635171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smtClean="0"/>
              <a:t>Note: </a:t>
            </a:r>
            <a:r>
              <a:rPr lang="da-DK" sz="1200" dirty="0" err="1" smtClean="0"/>
              <a:t>we</a:t>
            </a:r>
            <a:r>
              <a:rPr lang="da-DK" sz="1200" dirty="0" smtClean="0"/>
              <a:t> </a:t>
            </a:r>
            <a:r>
              <a:rPr lang="da-DK" sz="1200" dirty="0" err="1" smtClean="0"/>
              <a:t>wrote</a:t>
            </a:r>
            <a:r>
              <a:rPr lang="da-DK" sz="1200" dirty="0" smtClean="0"/>
              <a:t> the tests, </a:t>
            </a:r>
            <a:r>
              <a:rPr lang="da-DK" sz="1200" dirty="0" err="1" smtClean="0"/>
              <a:t>then</a:t>
            </a:r>
            <a:r>
              <a:rPr lang="da-DK" sz="1200" dirty="0" smtClean="0"/>
              <a:t> </a:t>
            </a:r>
            <a:r>
              <a:rPr lang="da-DK" sz="1200" dirty="0" err="1" smtClean="0"/>
              <a:t>fixed</a:t>
            </a:r>
            <a:r>
              <a:rPr lang="da-DK" sz="1200" dirty="0" smtClean="0"/>
              <a:t> the </a:t>
            </a:r>
            <a:r>
              <a:rPr lang="da-DK" sz="1200" dirty="0" err="1" smtClean="0"/>
              <a:t>code</a:t>
            </a:r>
            <a:r>
              <a:rPr lang="da-DK" sz="1200" dirty="0" smtClean="0"/>
              <a:t>. </a:t>
            </a:r>
            <a:br>
              <a:rPr lang="da-DK" sz="1200" dirty="0" smtClean="0"/>
            </a:br>
            <a:r>
              <a:rPr lang="da-DK" sz="1200" dirty="0" smtClean="0"/>
              <a:t>This is </a:t>
            </a:r>
            <a:r>
              <a:rPr lang="da-DK" sz="1200" dirty="0" err="1" smtClean="0"/>
              <a:t>called</a:t>
            </a:r>
            <a:r>
              <a:rPr lang="da-DK" sz="1200" dirty="0" smtClean="0"/>
              <a:t> ”test-</a:t>
            </a:r>
            <a:r>
              <a:rPr lang="da-DK" sz="1200" dirty="0" err="1" smtClean="0"/>
              <a:t>first</a:t>
            </a:r>
            <a:r>
              <a:rPr lang="da-DK" sz="1200" dirty="0" smtClean="0"/>
              <a:t>” </a:t>
            </a:r>
            <a:r>
              <a:rPr lang="da-DK" sz="1200" dirty="0" err="1" smtClean="0"/>
              <a:t>development</a:t>
            </a:r>
            <a:endParaRPr lang="da-DK" sz="1200" dirty="0"/>
          </a:p>
        </p:txBody>
      </p:sp>
      <p:sp>
        <p:nvSpPr>
          <p:cNvPr id="7" name="Oval 6"/>
          <p:cNvSpPr/>
          <p:nvPr/>
        </p:nvSpPr>
        <p:spPr>
          <a:xfrm>
            <a:off x="7956376" y="5805264"/>
            <a:ext cx="1008112" cy="94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10 min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50863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Pig Latin examples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a-DK" sz="1600" b="1" dirty="0" smtClean="0"/>
              <a:t>1</a:t>
            </a:r>
            <a:r>
              <a:rPr lang="da-DK" sz="1600" b="1" dirty="0"/>
              <a:t>. If starts with </a:t>
            </a:r>
            <a:r>
              <a:rPr lang="da-DK" sz="1600" b="1" dirty="0" err="1"/>
              <a:t>consonant</a:t>
            </a:r>
            <a:r>
              <a:rPr lang="da-DK" sz="1600" b="1" dirty="0"/>
              <a:t> (or </a:t>
            </a:r>
            <a:r>
              <a:rPr lang="da-DK" sz="1600" b="1" dirty="0" err="1"/>
              <a:t>consonant</a:t>
            </a:r>
            <a:r>
              <a:rPr lang="da-DK" sz="1600" b="1" dirty="0"/>
              <a:t> </a:t>
            </a:r>
            <a:r>
              <a:rPr lang="da-DK" sz="1600" b="1" dirty="0" err="1"/>
              <a:t>cluster</a:t>
            </a:r>
            <a:r>
              <a:rPr lang="da-DK" sz="1600" b="1" dirty="0"/>
              <a:t>), </a:t>
            </a:r>
            <a:r>
              <a:rPr lang="da-DK" sz="1600" b="1" dirty="0" err="1"/>
              <a:t>then</a:t>
            </a:r>
            <a:r>
              <a:rPr lang="da-DK" sz="1600" b="1" dirty="0"/>
              <a:t> </a:t>
            </a:r>
            <a:r>
              <a:rPr lang="da-DK" sz="1600" b="1" dirty="0" err="1"/>
              <a:t>move</a:t>
            </a:r>
            <a:r>
              <a:rPr lang="da-DK" sz="1600" b="1" dirty="0"/>
              <a:t> the end and </a:t>
            </a:r>
            <a:r>
              <a:rPr lang="da-DK" sz="1600" b="1" dirty="0" err="1"/>
              <a:t>append</a:t>
            </a:r>
            <a:r>
              <a:rPr lang="da-DK" sz="1600" b="1" dirty="0"/>
              <a:t> "</a:t>
            </a:r>
            <a:r>
              <a:rPr lang="da-DK" sz="1600" b="1" dirty="0" err="1"/>
              <a:t>ay</a:t>
            </a:r>
            <a:r>
              <a:rPr lang="da-DK" sz="1600" b="1" dirty="0"/>
              <a:t>"</a:t>
            </a:r>
          </a:p>
          <a:p>
            <a:pPr marL="0" indent="0">
              <a:buNone/>
            </a:pPr>
            <a:r>
              <a:rPr lang="da-DK" sz="1600" dirty="0"/>
              <a:t>"pig"    → "</a:t>
            </a:r>
            <a:r>
              <a:rPr lang="da-DK" sz="1600" dirty="0" err="1"/>
              <a:t>igpay</a:t>
            </a:r>
            <a:r>
              <a:rPr lang="da-DK" sz="1600" dirty="0"/>
              <a:t>"</a:t>
            </a:r>
          </a:p>
          <a:p>
            <a:pPr marL="0" indent="0">
              <a:buNone/>
            </a:pPr>
            <a:r>
              <a:rPr lang="da-DK" sz="1600" dirty="0"/>
              <a:t>"</a:t>
            </a:r>
            <a:r>
              <a:rPr lang="da-DK" sz="1600" dirty="0" err="1"/>
              <a:t>banana</a:t>
            </a:r>
            <a:r>
              <a:rPr lang="da-DK" sz="1600" dirty="0"/>
              <a:t>" → "</a:t>
            </a:r>
            <a:r>
              <a:rPr lang="da-DK" sz="1600" dirty="0" err="1"/>
              <a:t>ananabay</a:t>
            </a:r>
            <a:r>
              <a:rPr lang="da-DK" sz="1600" dirty="0"/>
              <a:t>"</a:t>
            </a:r>
          </a:p>
          <a:p>
            <a:pPr marL="0" indent="0">
              <a:buNone/>
            </a:pPr>
            <a:r>
              <a:rPr lang="da-DK" sz="1600" dirty="0"/>
              <a:t>"</a:t>
            </a:r>
            <a:r>
              <a:rPr lang="da-DK" sz="1600" dirty="0" err="1"/>
              <a:t>trash</a:t>
            </a:r>
            <a:r>
              <a:rPr lang="da-DK" sz="1600" dirty="0"/>
              <a:t>"  → "</a:t>
            </a:r>
            <a:r>
              <a:rPr lang="da-DK" sz="1600" dirty="0" err="1"/>
              <a:t>ashtray</a:t>
            </a:r>
            <a:r>
              <a:rPr lang="da-DK" sz="1600" dirty="0"/>
              <a:t>"</a:t>
            </a:r>
          </a:p>
          <a:p>
            <a:pPr marL="0" indent="0">
              <a:buNone/>
            </a:pPr>
            <a:r>
              <a:rPr lang="da-DK" sz="1600" dirty="0"/>
              <a:t>"</a:t>
            </a:r>
            <a:r>
              <a:rPr lang="da-DK" sz="1600" dirty="0" err="1"/>
              <a:t>happy</a:t>
            </a:r>
            <a:r>
              <a:rPr lang="da-DK" sz="1600" dirty="0"/>
              <a:t>"  → "</a:t>
            </a:r>
            <a:r>
              <a:rPr lang="da-DK" sz="1600" dirty="0" err="1"/>
              <a:t>appyhay</a:t>
            </a:r>
            <a:r>
              <a:rPr lang="da-DK" sz="1600" dirty="0"/>
              <a:t>"</a:t>
            </a:r>
          </a:p>
          <a:p>
            <a:pPr marL="0" indent="0">
              <a:buNone/>
            </a:pPr>
            <a:r>
              <a:rPr lang="da-DK" sz="1600" dirty="0"/>
              <a:t>"</a:t>
            </a:r>
            <a:r>
              <a:rPr lang="da-DK" sz="1600" dirty="0" err="1"/>
              <a:t>glove</a:t>
            </a:r>
            <a:r>
              <a:rPr lang="da-DK" sz="1600" dirty="0"/>
              <a:t>"  → "</a:t>
            </a:r>
            <a:r>
              <a:rPr lang="da-DK" sz="1600" dirty="0" err="1"/>
              <a:t>oveglay</a:t>
            </a:r>
            <a:r>
              <a:rPr lang="da-DK" sz="1600" dirty="0"/>
              <a:t>"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r>
              <a:rPr lang="da-DK" sz="1600" b="1" dirty="0"/>
              <a:t>2. If starts with </a:t>
            </a:r>
            <a:r>
              <a:rPr lang="da-DK" sz="1600" b="1" dirty="0" err="1"/>
              <a:t>vowel</a:t>
            </a:r>
            <a:r>
              <a:rPr lang="da-DK" sz="1600" b="1" dirty="0"/>
              <a:t> or </a:t>
            </a:r>
            <a:r>
              <a:rPr lang="da-DK" sz="1600" b="1" dirty="0" err="1"/>
              <a:t>silent</a:t>
            </a:r>
            <a:r>
              <a:rPr lang="da-DK" sz="1600" b="1" dirty="0"/>
              <a:t> letter, </a:t>
            </a:r>
            <a:r>
              <a:rPr lang="da-DK" sz="1600" b="1" dirty="0" err="1"/>
              <a:t>then</a:t>
            </a:r>
            <a:r>
              <a:rPr lang="da-DK" sz="1600" b="1" dirty="0"/>
              <a:t> </a:t>
            </a:r>
            <a:r>
              <a:rPr lang="da-DK" sz="1600" b="1" dirty="0" err="1"/>
              <a:t>keep</a:t>
            </a:r>
            <a:r>
              <a:rPr lang="da-DK" sz="1600" b="1" dirty="0"/>
              <a:t> </a:t>
            </a:r>
            <a:r>
              <a:rPr lang="da-DK" sz="1600" b="1" dirty="0" err="1"/>
              <a:t>word</a:t>
            </a:r>
            <a:r>
              <a:rPr lang="da-DK" sz="1600" b="1" dirty="0"/>
              <a:t> </a:t>
            </a:r>
            <a:r>
              <a:rPr lang="da-DK" sz="1600" b="1" dirty="0" err="1"/>
              <a:t>along</a:t>
            </a:r>
            <a:r>
              <a:rPr lang="da-DK" sz="1600" b="1" dirty="0"/>
              <a:t> and </a:t>
            </a:r>
            <a:r>
              <a:rPr lang="da-DK" sz="1600" b="1" dirty="0" err="1"/>
              <a:t>append</a:t>
            </a:r>
            <a:r>
              <a:rPr lang="da-DK" sz="1600" b="1" dirty="0"/>
              <a:t> "</a:t>
            </a:r>
            <a:r>
              <a:rPr lang="da-DK" sz="1600" b="1" dirty="0" err="1"/>
              <a:t>way</a:t>
            </a:r>
            <a:r>
              <a:rPr lang="da-DK" sz="1600" b="1" dirty="0"/>
              <a:t>"</a:t>
            </a:r>
          </a:p>
          <a:p>
            <a:pPr marL="0" indent="0">
              <a:buNone/>
            </a:pPr>
            <a:r>
              <a:rPr lang="da-DK" sz="1600" dirty="0"/>
              <a:t>"</a:t>
            </a:r>
            <a:r>
              <a:rPr lang="da-DK" sz="1600" dirty="0" err="1"/>
              <a:t>egg</a:t>
            </a:r>
            <a:r>
              <a:rPr lang="da-DK" sz="1600" dirty="0"/>
              <a:t>"    → "</a:t>
            </a:r>
            <a:r>
              <a:rPr lang="da-DK" sz="1600" dirty="0" err="1"/>
              <a:t>eggway</a:t>
            </a:r>
            <a:r>
              <a:rPr lang="da-DK" sz="1600" dirty="0"/>
              <a:t>"</a:t>
            </a:r>
          </a:p>
          <a:p>
            <a:pPr marL="0" indent="0">
              <a:buNone/>
            </a:pPr>
            <a:r>
              <a:rPr lang="da-DK" sz="1600" dirty="0"/>
              <a:t>"</a:t>
            </a:r>
            <a:r>
              <a:rPr lang="da-DK" sz="1600" dirty="0" err="1"/>
              <a:t>inbox</a:t>
            </a:r>
            <a:r>
              <a:rPr lang="da-DK" sz="1600" dirty="0"/>
              <a:t>"  → "</a:t>
            </a:r>
            <a:r>
              <a:rPr lang="da-DK" sz="1600" dirty="0" err="1"/>
              <a:t>inboxway</a:t>
            </a:r>
            <a:r>
              <a:rPr lang="da-DK" sz="1600" dirty="0"/>
              <a:t>"</a:t>
            </a:r>
          </a:p>
          <a:p>
            <a:pPr marL="0" indent="0">
              <a:buNone/>
            </a:pPr>
            <a:r>
              <a:rPr lang="da-DK" sz="1600" dirty="0"/>
              <a:t>"</a:t>
            </a:r>
            <a:r>
              <a:rPr lang="da-DK" sz="1600" dirty="0" err="1"/>
              <a:t>eight</a:t>
            </a:r>
            <a:r>
              <a:rPr lang="da-DK" sz="1600" dirty="0"/>
              <a:t>"  → "</a:t>
            </a:r>
            <a:r>
              <a:rPr lang="da-DK" sz="1600" dirty="0" err="1"/>
              <a:t>eightway</a:t>
            </a:r>
            <a:r>
              <a:rPr lang="da-DK" sz="1600" dirty="0"/>
              <a:t>"</a:t>
            </a:r>
          </a:p>
          <a:p>
            <a:endParaRPr lang="da-DK" sz="1600" dirty="0"/>
          </a:p>
        </p:txBody>
      </p:sp>
      <p:sp>
        <p:nvSpPr>
          <p:cNvPr id="4" name="Double Bracket 3"/>
          <p:cNvSpPr/>
          <p:nvPr/>
        </p:nvSpPr>
        <p:spPr>
          <a:xfrm>
            <a:off x="107504" y="188640"/>
            <a:ext cx="8856984" cy="6552728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</a:t>
            </a:r>
            <a:r>
              <a:rPr lang="en-US" i="1" dirty="0" smtClean="0"/>
              <a:t>pigLatin_v2.js</a:t>
            </a:r>
            <a:endParaRPr lang="en-US" sz="3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Change the </a:t>
            </a:r>
            <a:r>
              <a:rPr lang="en-US" sz="2000" dirty="0">
                <a:solidFill>
                  <a:srgbClr val="FF0000"/>
                </a:solidFill>
              </a:rPr>
              <a:t>code </a:t>
            </a:r>
            <a:r>
              <a:rPr lang="en-US" sz="2000" dirty="0" smtClean="0">
                <a:solidFill>
                  <a:srgbClr val="0070C0"/>
                </a:solidFill>
              </a:rPr>
              <a:t>code\test2\test.js</a:t>
            </a:r>
            <a:r>
              <a:rPr lang="en-US" sz="2000" dirty="0" smtClean="0">
                <a:solidFill>
                  <a:srgbClr val="FF0000"/>
                </a:solidFill>
              </a:rPr>
              <a:t> so that it test the new version of the </a:t>
            </a:r>
            <a:r>
              <a:rPr lang="en-US" sz="2000" dirty="0" err="1" smtClean="0">
                <a:solidFill>
                  <a:srgbClr val="FF0000"/>
                </a:solidFill>
              </a:rPr>
              <a:t>pigLatin</a:t>
            </a:r>
            <a:r>
              <a:rPr lang="en-US" sz="2000" dirty="0" smtClean="0">
                <a:solidFill>
                  <a:srgbClr val="FF0000"/>
                </a:solidFill>
              </a:rPr>
              <a:t> module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Then: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>
                <a:solidFill>
                  <a:srgbClr val="7030A0"/>
                </a:solidFill>
              </a:rPr>
              <a:t>npm</a:t>
            </a:r>
            <a:r>
              <a:rPr lang="en-US" sz="2000" dirty="0">
                <a:solidFill>
                  <a:srgbClr val="7030A0"/>
                </a:solidFill>
              </a:rPr>
              <a:t> test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re all tests working?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Fix also </a:t>
            </a:r>
            <a:r>
              <a:rPr lang="en-US" sz="2000" dirty="0">
                <a:solidFill>
                  <a:srgbClr val="FF0000"/>
                </a:solidFill>
              </a:rPr>
              <a:t>the html </a:t>
            </a:r>
            <a:r>
              <a:rPr lang="en-US" sz="2000" dirty="0" smtClean="0">
                <a:solidFill>
                  <a:srgbClr val="FF0000"/>
                </a:solidFill>
              </a:rPr>
              <a:t>file </a:t>
            </a:r>
            <a:r>
              <a:rPr lang="en-US" sz="2000" dirty="0" smtClean="0">
                <a:solidFill>
                  <a:srgbClr val="0070C0"/>
                </a:solidFill>
              </a:rPr>
              <a:t>code\test2\html\pigLatin.html</a:t>
            </a:r>
            <a:r>
              <a:rPr lang="en-US" sz="2000" dirty="0" smtClean="0">
                <a:solidFill>
                  <a:srgbClr val="FF0000"/>
                </a:solidFill>
              </a:rPr>
              <a:t> so that it works with </a:t>
            </a:r>
            <a:r>
              <a:rPr lang="en-US" sz="2000" b="1" dirty="0" smtClean="0">
                <a:solidFill>
                  <a:srgbClr val="FF0000"/>
                </a:solidFill>
              </a:rPr>
              <a:t>pigLatin_v2.js </a:t>
            </a:r>
            <a:r>
              <a:rPr lang="en-US" sz="2000" dirty="0" smtClean="0">
                <a:solidFill>
                  <a:srgbClr val="FF0000"/>
                </a:solidFill>
              </a:rPr>
              <a:t>instead of the first version as it does now. Open the page in the browser to see it in action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Let’s see if this new version is </a:t>
            </a:r>
            <a:r>
              <a:rPr lang="en-US" sz="2000" b="1" dirty="0" smtClean="0">
                <a:solidFill>
                  <a:srgbClr val="FF0000"/>
                </a:solidFill>
              </a:rPr>
              <a:t>good quality</a:t>
            </a:r>
            <a:r>
              <a:rPr lang="en-US" sz="2000" dirty="0" smtClean="0">
                <a:solidFill>
                  <a:srgbClr val="FF0000"/>
                </a:solidFill>
              </a:rPr>
              <a:t> or it </a:t>
            </a:r>
            <a:r>
              <a:rPr lang="en-US" sz="2000" b="1" dirty="0" smtClean="0">
                <a:solidFill>
                  <a:srgbClr val="FF0000"/>
                </a:solidFill>
              </a:rPr>
              <a:t>smells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en-US" sz="2000" b="1" dirty="0" smtClean="0">
                <a:solidFill>
                  <a:srgbClr val="FF0000"/>
                </a:solidFill>
              </a:rPr>
              <a:t>let’s try </a:t>
            </a:r>
            <a:r>
              <a:rPr lang="en-US" sz="2000" b="1" dirty="0" err="1" smtClean="0">
                <a:solidFill>
                  <a:srgbClr val="FF0000"/>
                </a:solidFill>
              </a:rPr>
              <a:t>linting</a:t>
            </a:r>
            <a:r>
              <a:rPr lang="en-US" sz="2000" b="1" dirty="0" smtClean="0">
                <a:solidFill>
                  <a:srgbClr val="FF0000"/>
                </a:solidFill>
              </a:rPr>
              <a:t> it!</a:t>
            </a:r>
          </a:p>
          <a:p>
            <a:pPr marL="742950" lvl="2" indent="-342900"/>
            <a:r>
              <a:rPr lang="en-US" sz="2000" dirty="0">
                <a:solidFill>
                  <a:srgbClr val="FF0000"/>
                </a:solidFill>
              </a:rPr>
              <a:t>f</a:t>
            </a:r>
            <a:r>
              <a:rPr lang="en-US" sz="2000" dirty="0" smtClean="0">
                <a:solidFill>
                  <a:srgbClr val="FF0000"/>
                </a:solidFill>
              </a:rPr>
              <a:t>irst</a:t>
            </a:r>
            <a:r>
              <a:rPr lang="en-US" sz="2000" dirty="0">
                <a:solidFill>
                  <a:srgbClr val="FF0000"/>
                </a:solidFill>
              </a:rPr>
              <a:t>, remember have </a:t>
            </a:r>
            <a:r>
              <a:rPr lang="en-US" sz="2000" b="1" dirty="0" err="1" smtClean="0">
                <a:solidFill>
                  <a:srgbClr val="FF0000"/>
                </a:solidFill>
              </a:rPr>
              <a:t>eslint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installed </a:t>
            </a:r>
            <a:r>
              <a:rPr lang="en-US" sz="2000" dirty="0">
                <a:solidFill>
                  <a:srgbClr val="FF0000"/>
                </a:solidFill>
              </a:rPr>
              <a:t>globally (once </a:t>
            </a:r>
            <a:r>
              <a:rPr lang="en-US" sz="2000" dirty="0" smtClean="0">
                <a:solidFill>
                  <a:srgbClr val="FF0000"/>
                </a:solidFill>
              </a:rPr>
              <a:t>at </a:t>
            </a:r>
            <a:r>
              <a:rPr lang="en-US" sz="2000" dirty="0">
                <a:solidFill>
                  <a:srgbClr val="FF0000"/>
                </a:solidFill>
              </a:rPr>
              <a:t>least)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7030A0"/>
                </a:solidFill>
              </a:rPr>
              <a:t>npm</a:t>
            </a:r>
            <a:r>
              <a:rPr lang="en-US" sz="2000" dirty="0">
                <a:solidFill>
                  <a:srgbClr val="7030A0"/>
                </a:solidFill>
              </a:rPr>
              <a:t> install -g </a:t>
            </a:r>
            <a:r>
              <a:rPr lang="en-US" sz="2000" dirty="0" err="1" smtClean="0">
                <a:solidFill>
                  <a:srgbClr val="7030A0"/>
                </a:solidFill>
              </a:rPr>
              <a:t>eslint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742950" lvl="2" indent="-342900"/>
            <a:r>
              <a:rPr lang="en-US" sz="2000" dirty="0">
                <a:solidFill>
                  <a:srgbClr val="FF0000"/>
                </a:solidFill>
              </a:rPr>
              <a:t>then lint it with: </a:t>
            </a:r>
            <a:r>
              <a:rPr lang="en-US" sz="2000" b="1" dirty="0" err="1">
                <a:solidFill>
                  <a:srgbClr val="7030A0"/>
                </a:solidFill>
              </a:rPr>
              <a:t>eslint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html/</a:t>
            </a:r>
            <a:r>
              <a:rPr lang="en-US" sz="2000" b="1" dirty="0" err="1" smtClean="0">
                <a:solidFill>
                  <a:srgbClr val="7030A0"/>
                </a:solidFill>
              </a:rPr>
              <a:t>js</a:t>
            </a:r>
            <a:r>
              <a:rPr lang="en-US" sz="2000" b="1" dirty="0" smtClean="0">
                <a:solidFill>
                  <a:srgbClr val="7030A0"/>
                </a:solidFill>
              </a:rPr>
              <a:t>/pigLatin_v2.js</a:t>
            </a:r>
          </a:p>
          <a:p>
            <a:pPr marL="742950" lvl="2" indent="-342900"/>
            <a:endParaRPr lang="en-US" sz="2000" b="1" dirty="0">
              <a:solidFill>
                <a:srgbClr val="7030A0"/>
              </a:solidFill>
            </a:endParaRPr>
          </a:p>
          <a:p>
            <a:pPr marL="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Let’s discuss the report that came out…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675808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82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Does it smell?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Too Many </a:t>
            </a:r>
            <a:r>
              <a:rPr lang="en-US" sz="2000" b="1" dirty="0" smtClean="0"/>
              <a:t>Statements</a:t>
            </a:r>
          </a:p>
          <a:p>
            <a:r>
              <a:rPr lang="en-US" sz="2000" b="1" dirty="0" smtClean="0"/>
              <a:t>Too </a:t>
            </a:r>
            <a:r>
              <a:rPr lang="en-US" sz="2000" b="1" dirty="0"/>
              <a:t>Much </a:t>
            </a:r>
            <a:r>
              <a:rPr lang="en-US" sz="2000" b="1" dirty="0" smtClean="0"/>
              <a:t>Depth</a:t>
            </a:r>
          </a:p>
          <a:p>
            <a:r>
              <a:rPr lang="en-US" sz="2000" b="1" dirty="0" smtClean="0"/>
              <a:t>Too </a:t>
            </a:r>
            <a:r>
              <a:rPr lang="en-US" sz="2000" b="1" dirty="0"/>
              <a:t>Much </a:t>
            </a:r>
            <a:r>
              <a:rPr lang="en-US" sz="2000" b="1" dirty="0" smtClean="0"/>
              <a:t>Complexity</a:t>
            </a:r>
          </a:p>
          <a:p>
            <a:r>
              <a:rPr lang="en-US" sz="2000" dirty="0" smtClean="0"/>
              <a:t>Could find more problems using these </a:t>
            </a:r>
            <a:r>
              <a:rPr lang="en-US" sz="2000" dirty="0" err="1" smtClean="0"/>
              <a:t>params</a:t>
            </a:r>
            <a:r>
              <a:rPr lang="en-US" sz="2000" dirty="0" smtClean="0"/>
              <a:t> for </a:t>
            </a:r>
            <a:r>
              <a:rPr lang="en-US" sz="2000" dirty="0" err="1" smtClean="0"/>
              <a:t>eslint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max-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len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:[2, 65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]</a:t>
            </a:r>
            <a:b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max-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params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:[2, 1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]</a:t>
            </a:r>
            <a:b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max-nested-callbacks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:[2, 0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marL="400050" lvl="2" indent="-342900"/>
            <a:r>
              <a:rPr lang="en-US" sz="2000" dirty="0" smtClean="0">
                <a:solidFill>
                  <a:srgbClr val="FF0000"/>
                </a:solidFill>
              </a:rPr>
              <a:t>Let’s try them out… </a:t>
            </a:r>
            <a:r>
              <a:rPr lang="en-US" sz="2000" dirty="0">
                <a:solidFill>
                  <a:srgbClr val="FF0000"/>
                </a:solidFill>
              </a:rPr>
              <a:t>add them to </a:t>
            </a:r>
            <a:r>
              <a:rPr lang="en-US" sz="2000" dirty="0">
                <a:solidFill>
                  <a:srgbClr val="0070C0"/>
                </a:solidFill>
              </a:rPr>
              <a:t>code\test2\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eslintrc.json</a:t>
            </a: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then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eslint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html/</a:t>
            </a:r>
            <a:r>
              <a:rPr lang="en-US" sz="1800" b="1" dirty="0" err="1" smtClean="0">
                <a:solidFill>
                  <a:srgbClr val="7030A0"/>
                </a:solidFill>
              </a:rPr>
              <a:t>js</a:t>
            </a:r>
            <a:r>
              <a:rPr lang="en-US" sz="1800" b="1" dirty="0" smtClean="0">
                <a:solidFill>
                  <a:srgbClr val="7030A0"/>
                </a:solidFill>
              </a:rPr>
              <a:t>/pigLatin_v2.js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400050"/>
            <a:r>
              <a:rPr lang="en-US" sz="2000" dirty="0" smtClean="0"/>
              <a:t>this code is too complex, let’s call it “</a:t>
            </a:r>
            <a:r>
              <a:rPr lang="en-US" sz="2000" b="1" dirty="0" smtClean="0"/>
              <a:t>Convoluted Code Smell</a:t>
            </a:r>
            <a:r>
              <a:rPr lang="en-US" sz="2000" dirty="0" smtClean="0"/>
              <a:t>”</a:t>
            </a:r>
          </a:p>
          <a:p>
            <a:pPr marL="400050"/>
            <a:endParaRPr lang="en-US" sz="20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29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Fix bad </a:t>
            </a:r>
            <a:r>
              <a:rPr lang="da-DK" dirty="0" err="1" smtClean="0"/>
              <a:t>smells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step at the time </a:t>
            </a:r>
            <a:r>
              <a:rPr lang="da-DK" dirty="0" err="1" smtClean="0"/>
              <a:t>using</a:t>
            </a:r>
            <a:r>
              <a:rPr lang="da-DK" dirty="0" smtClean="0"/>
              <a:t> </a:t>
            </a:r>
            <a:r>
              <a:rPr lang="da-DK" dirty="0" err="1" smtClean="0"/>
              <a:t>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We need to have a group of tests to establish the behavior of our code (DONE): </a:t>
            </a:r>
            <a:r>
              <a:rPr lang="da-DK" sz="2000" b="1" dirty="0" smtClean="0">
                <a:solidFill>
                  <a:srgbClr val="7030A0"/>
                </a:solidFill>
              </a:rPr>
              <a:t>npm test</a:t>
            </a:r>
          </a:p>
          <a:p>
            <a:r>
              <a:rPr lang="da-DK" sz="2000" b="1" dirty="0"/>
              <a:t>t</a:t>
            </a:r>
            <a:r>
              <a:rPr lang="da-DK" sz="2000" b="1" dirty="0" smtClean="0"/>
              <a:t>hen we can refactor! ... </a:t>
            </a: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>
                <a:solidFill>
                  <a:srgbClr val="FF0000"/>
                </a:solidFill>
              </a:rPr>
              <a:t>See the code in </a:t>
            </a:r>
            <a:r>
              <a:rPr lang="en-US" sz="2000" dirty="0" smtClean="0">
                <a:solidFill>
                  <a:srgbClr val="0070C0"/>
                </a:solidFill>
              </a:rPr>
              <a:t>code\test2\html\</a:t>
            </a:r>
            <a:r>
              <a:rPr lang="en-US" sz="2000" dirty="0" err="1" smtClean="0">
                <a:solidFill>
                  <a:srgbClr val="0070C0"/>
                </a:solidFill>
              </a:rPr>
              <a:t>js</a:t>
            </a:r>
            <a:r>
              <a:rPr lang="en-US" sz="2000" dirty="0" smtClean="0">
                <a:solidFill>
                  <a:srgbClr val="0070C0"/>
                </a:solidFill>
              </a:rPr>
              <a:t>\pigLatin_v3_refactored.js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/>
              <a:t>It is a new version of the module, and it has the same behavior (test it to see if it is so! </a:t>
            </a:r>
            <a:r>
              <a:rPr lang="en-US" sz="2000" dirty="0" smtClean="0">
                <a:solidFill>
                  <a:srgbClr val="FF0000"/>
                </a:solidFill>
              </a:rPr>
              <a:t>Change </a:t>
            </a:r>
            <a:r>
              <a:rPr lang="en-US" sz="2000" dirty="0" smtClean="0">
                <a:solidFill>
                  <a:srgbClr val="0070C0"/>
                </a:solidFill>
              </a:rPr>
              <a:t>code\test2\test.js </a:t>
            </a:r>
            <a:r>
              <a:rPr lang="en-US" sz="2000" dirty="0" smtClean="0"/>
              <a:t>to require this new version of the module, and run: </a:t>
            </a:r>
            <a:r>
              <a:rPr lang="da-DK" sz="2000" b="1" dirty="0">
                <a:solidFill>
                  <a:srgbClr val="7030A0"/>
                </a:solidFill>
              </a:rPr>
              <a:t>npm </a:t>
            </a:r>
            <a:r>
              <a:rPr lang="da-DK" sz="2000" b="1" dirty="0" smtClean="0">
                <a:solidFill>
                  <a:srgbClr val="7030A0"/>
                </a:solidFill>
              </a:rPr>
              <a:t>test </a:t>
            </a:r>
            <a:r>
              <a:rPr lang="da-DK" sz="2000" b="1" dirty="0" smtClean="0">
                <a:solidFill>
                  <a:srgbClr val="00B050"/>
                </a:solidFill>
              </a:rPr>
              <a:t>-&gt; you should see all tests pass as before </a:t>
            </a:r>
            <a:r>
              <a:rPr lang="da-DK" sz="2000" b="1" dirty="0" smtClean="0">
                <a:solidFill>
                  <a:srgbClr val="00B050"/>
                </a:solidFill>
                <a:sym typeface="Wingdings" pitchFamily="2" charset="2"/>
              </a:rPr>
              <a:t>:)</a:t>
            </a:r>
            <a:r>
              <a:rPr lang="da-DK" sz="2000" dirty="0">
                <a:solidFill>
                  <a:srgbClr val="00B050"/>
                </a:solidFill>
                <a:sym typeface="Wingdings" pitchFamily="2" charset="2"/>
              </a:rPr>
              <a:t/>
            </a:r>
            <a:br>
              <a:rPr lang="da-DK" sz="2000" dirty="0">
                <a:solidFill>
                  <a:srgbClr val="00B050"/>
                </a:solidFill>
                <a:sym typeface="Wingdings" pitchFamily="2" charset="2"/>
              </a:rPr>
            </a:br>
            <a:r>
              <a:rPr lang="da-DK" sz="2000" dirty="0" smtClean="0">
                <a:solidFill>
                  <a:srgbClr val="002060"/>
                </a:solidFill>
                <a:sym typeface="Wingdings" pitchFamily="2" charset="2"/>
              </a:rPr>
              <a:t>But the code is different (check out the code) and if we </a:t>
            </a:r>
            <a:r>
              <a:rPr lang="da-DK" sz="2000" dirty="0" smtClean="0">
                <a:solidFill>
                  <a:srgbClr val="FF0000"/>
                </a:solidFill>
                <a:sym typeface="Wingdings" pitchFamily="2" charset="2"/>
              </a:rPr>
              <a:t>lint it again</a:t>
            </a:r>
            <a:r>
              <a:rPr lang="da-DK" sz="2000" dirty="0" smtClean="0">
                <a:solidFill>
                  <a:srgbClr val="002060"/>
                </a:solidFill>
                <a:sym typeface="Wingdings" pitchFamily="2" charset="2"/>
              </a:rPr>
              <a:t>...</a:t>
            </a:r>
            <a:endParaRPr lang="da-DK" sz="2000" b="1" dirty="0" smtClean="0">
              <a:solidFill>
                <a:srgbClr val="002060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21088"/>
            <a:ext cx="6696744" cy="240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63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b="1" dirty="0" smtClean="0">
                <a:solidFill>
                  <a:srgbClr val="FF0000"/>
                </a:solidFill>
              </a:rPr>
              <a:t>lint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(Check out the code)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What happened to the code? How has it been refactored?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What happened to the functions?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Number of statements in the body of the functions?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What happened to </a:t>
            </a:r>
            <a:r>
              <a:rPr lang="en-US" sz="2000" dirty="0" smtClean="0">
                <a:solidFill>
                  <a:srgbClr val="FF0000"/>
                </a:solidFill>
              </a:rPr>
              <a:t>CONSONANTS and the other “constants”?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002060"/>
              </a:solidFill>
            </a:endParaRPr>
          </a:p>
          <a:p>
            <a:pPr lvl="1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From folder </a:t>
            </a:r>
            <a:r>
              <a:rPr lang="en-US" sz="2400" dirty="0">
                <a:solidFill>
                  <a:srgbClr val="0070C0"/>
                </a:solidFill>
              </a:rPr>
              <a:t>code\test2\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try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b="1" dirty="0" err="1">
                <a:solidFill>
                  <a:srgbClr val="7030A0"/>
                </a:solidFill>
              </a:rPr>
              <a:t>eslint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html\</a:t>
            </a:r>
            <a:r>
              <a:rPr lang="en-US" sz="2400" b="1" dirty="0" err="1" smtClean="0">
                <a:solidFill>
                  <a:srgbClr val="7030A0"/>
                </a:solidFill>
              </a:rPr>
              <a:t>js</a:t>
            </a:r>
            <a:r>
              <a:rPr lang="en-US" sz="2400" b="1" dirty="0" smtClean="0">
                <a:solidFill>
                  <a:srgbClr val="7030A0"/>
                </a:solidFill>
              </a:rPr>
              <a:t>\pigLatin_v2.js</a:t>
            </a:r>
            <a:br>
              <a:rPr lang="en-US" sz="2400" b="1" dirty="0" smtClean="0">
                <a:solidFill>
                  <a:srgbClr val="7030A0"/>
                </a:solidFill>
              </a:rPr>
            </a:br>
            <a:r>
              <a:rPr lang="en-US" sz="2400" dirty="0" smtClean="0"/>
              <a:t>and compare the results with: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eslint</a:t>
            </a:r>
            <a:r>
              <a:rPr lang="en-US" sz="2400" b="1" dirty="0" smtClean="0">
                <a:solidFill>
                  <a:srgbClr val="7030A0"/>
                </a:solidFill>
              </a:rPr>
              <a:t> html\</a:t>
            </a:r>
            <a:r>
              <a:rPr lang="en-US" sz="2400" b="1" dirty="0" err="1" smtClean="0">
                <a:solidFill>
                  <a:srgbClr val="7030A0"/>
                </a:solidFill>
              </a:rPr>
              <a:t>js</a:t>
            </a:r>
            <a:r>
              <a:rPr lang="en-US" sz="2400" b="1" dirty="0" smtClean="0">
                <a:solidFill>
                  <a:srgbClr val="7030A0"/>
                </a:solidFill>
              </a:rPr>
              <a:t>\pigLatin_v3_refactored.js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Can we say that we improved the code’s </a:t>
            </a:r>
            <a:r>
              <a:rPr lang="en-US" sz="2400" b="1" dirty="0" smtClean="0">
                <a:solidFill>
                  <a:srgbClr val="FF0000"/>
                </a:solidFill>
              </a:rPr>
              <a:t>quality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20888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6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bad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en-US" sz="3800" dirty="0" smtClean="0"/>
              <a:t>The </a:t>
            </a:r>
            <a:r>
              <a:rPr lang="en-US" sz="3800" dirty="0"/>
              <a:t>“</a:t>
            </a:r>
            <a:r>
              <a:rPr lang="en-US" sz="3800" dirty="0" err="1"/>
              <a:t>jQuery</a:t>
            </a:r>
            <a:r>
              <a:rPr lang="en-US" sz="3800" dirty="0"/>
              <a:t> Inquiry” AKA “extreme chaining” smell: 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the </a:t>
            </a:r>
            <a:r>
              <a:rPr lang="en-US" sz="3800" dirty="0"/>
              <a:t>code is chained so difficult to debug in pieces</a:t>
            </a:r>
            <a:br>
              <a:rPr lang="en-US" sz="3800" dirty="0"/>
            </a:br>
            <a:r>
              <a:rPr lang="en-US" sz="3800" dirty="0"/>
              <a:t>-&gt; </a:t>
            </a:r>
            <a:r>
              <a:rPr lang="en-US" sz="3800" dirty="0">
                <a:hlinkClick r:id="rId2"/>
              </a:rPr>
              <a:t>http://elijahmanor.com/talks/js-smells/#/</a:t>
            </a:r>
            <a:r>
              <a:rPr lang="en-US" sz="3800" dirty="0" smtClean="0">
                <a:hlinkClick r:id="rId2"/>
              </a:rPr>
              <a:t>6</a:t>
            </a:r>
            <a:r>
              <a:rPr lang="en-US" sz="3800" dirty="0" smtClean="0"/>
              <a:t> </a:t>
            </a:r>
            <a:endParaRPr lang="en-US" sz="38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sz="3800" dirty="0"/>
          </a:p>
          <a:p>
            <a:pPr>
              <a:spcBef>
                <a:spcPts val="0"/>
              </a:spcBef>
              <a:defRPr/>
            </a:pPr>
            <a:r>
              <a:rPr lang="en-US" sz="3800" dirty="0"/>
              <a:t>Another interesting smell is “repeated assignment”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nsolas" pitchFamily="49" charset="0"/>
              </a:rPr>
              <a:t>var</a:t>
            </a:r>
            <a:r>
              <a:rPr lang="en-US" b="1" dirty="0" smtClean="0">
                <a:solidFill>
                  <a:srgbClr val="7030A0"/>
                </a:solidFill>
                <a:latin typeface="Consolas" pitchFamily="49" charset="0"/>
              </a:rPr>
              <a:t> a = 10;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/>
            </a:r>
            <a:br>
              <a:rPr lang="en-US" dirty="0" smtClean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a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= f(a);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	a = g(a);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	a = h(a);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800" dirty="0"/>
              <a:t>It could be rewritten as:  /* nested function calls */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a = h(   g(   f(a)   )   );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800" dirty="0"/>
              <a:t>Or as: /* </a:t>
            </a:r>
            <a:r>
              <a:rPr lang="en-US" sz="3800" dirty="0" err="1"/>
              <a:t>foreach</a:t>
            </a:r>
            <a:r>
              <a:rPr lang="en-US" sz="3800" dirty="0"/>
              <a:t> */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</a:rPr>
              <a:t>funcs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 = [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</a:rPr>
              <a:t>f,g,h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 ];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</a:rPr>
              <a:t>funcs.forEach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(function(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</a:rPr>
              <a:t>func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	a = </a:t>
            </a:r>
            <a:r>
              <a:rPr lang="en-US" dirty="0" err="1">
                <a:solidFill>
                  <a:srgbClr val="7030A0"/>
                </a:solidFill>
                <a:latin typeface="Consolas" pitchFamily="49" charset="0"/>
              </a:rPr>
              <a:t>func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</a:rPr>
              <a:t>(a);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7030A0"/>
                </a:solidFill>
                <a:latin typeface="Consolas" pitchFamily="49" charset="0"/>
              </a:rPr>
              <a:t>	});</a:t>
            </a:r>
            <a:endParaRPr lang="en-US" dirty="0">
              <a:solidFill>
                <a:srgbClr val="7030A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800" dirty="0"/>
              <a:t>-&gt; </a:t>
            </a:r>
            <a:r>
              <a:rPr lang="en-US" sz="3800" dirty="0">
                <a:hlinkClick r:id="rId3"/>
              </a:rPr>
              <a:t>http://elijahmanor.com/talks/js-smells/#/</a:t>
            </a:r>
            <a:r>
              <a:rPr lang="en-US" sz="3800" dirty="0" smtClean="0">
                <a:hlinkClick r:id="rId3"/>
              </a:rPr>
              <a:t>8</a:t>
            </a:r>
            <a:r>
              <a:rPr lang="en-US" sz="3800" dirty="0" smtClean="0"/>
              <a:t> </a:t>
            </a:r>
            <a:endParaRPr lang="en-US" sz="3800" dirty="0"/>
          </a:p>
          <a:p>
            <a:endParaRPr lang="en-US" sz="3800" dirty="0"/>
          </a:p>
          <a:p>
            <a:r>
              <a:rPr lang="en-US" sz="3800" b="1" dirty="0"/>
              <a:t>Beware: </a:t>
            </a:r>
            <a:r>
              <a:rPr lang="en-US" sz="3800" dirty="0"/>
              <a:t>other smells are more </a:t>
            </a:r>
            <a:r>
              <a:rPr lang="en-US" sz="3800" dirty="0" smtClean="0"/>
              <a:t>complex/advanced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855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 – iterative </a:t>
            </a:r>
            <a:r>
              <a:rPr lang="en-US" dirty="0" err="1" smtClean="0"/>
              <a:t>devpmt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Implement a new story:</a:t>
            </a:r>
          </a:p>
          <a:p>
            <a:pPr marL="514350" indent="-457200"/>
            <a:r>
              <a:rPr lang="en-US" sz="2400" dirty="0" smtClean="0">
                <a:solidFill>
                  <a:srgbClr val="0070C0"/>
                </a:solidFill>
              </a:rPr>
              <a:t>Write a group of tests (</a:t>
            </a:r>
            <a:r>
              <a:rPr lang="en-US" sz="2400" dirty="0" smtClean="0">
                <a:solidFill>
                  <a:srgbClr val="0070C0"/>
                </a:solidFill>
              </a:rPr>
              <a:t>Mocha</a:t>
            </a:r>
            <a:r>
              <a:rPr lang="en-US" sz="2400" dirty="0" smtClean="0">
                <a:solidFill>
                  <a:srgbClr val="0070C0"/>
                </a:solidFill>
              </a:rPr>
              <a:t>) to specify what your program/page will do</a:t>
            </a:r>
          </a:p>
          <a:p>
            <a:pPr marL="514350" indent="-457200"/>
            <a:r>
              <a:rPr lang="en-US" sz="2400" dirty="0" smtClean="0">
                <a:solidFill>
                  <a:srgbClr val="0070C0"/>
                </a:solidFill>
              </a:rPr>
              <a:t>Add new code until all tests pass</a:t>
            </a:r>
          </a:p>
          <a:p>
            <a:pPr marL="5715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Improve the quality of your code:</a:t>
            </a:r>
          </a:p>
          <a:p>
            <a:pPr marL="514350" indent="-45720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Detect bad smells (with a linter to get an evaluation of your code)</a:t>
            </a:r>
          </a:p>
          <a:p>
            <a:pPr marL="514350" indent="-457200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Refactor your code, and run all tests to see that it still has the same behavior</a:t>
            </a:r>
          </a:p>
          <a:p>
            <a:pPr marL="5715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Now your code is a deliverable version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U-Turn Arrow 4"/>
          <p:cNvSpPr/>
          <p:nvPr/>
        </p:nvSpPr>
        <p:spPr>
          <a:xfrm rot="16200000" flipV="1">
            <a:off x="5397354" y="2168860"/>
            <a:ext cx="4320480" cy="2808312"/>
          </a:xfrm>
          <a:prstGeom prst="uturnArrow">
            <a:avLst>
              <a:gd name="adj1" fmla="val 8720"/>
              <a:gd name="adj2" fmla="val 9301"/>
              <a:gd name="adj3" fmla="val 40505"/>
              <a:gd name="adj4" fmla="val 43750"/>
              <a:gd name="adj5" fmla="val 730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5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(1) Using </a:t>
            </a:r>
            <a:r>
              <a:rPr lang="da-DK" dirty="0" err="1" smtClean="0"/>
              <a:t>mocha</a:t>
            </a:r>
            <a:r>
              <a:rPr lang="da-DK" dirty="0" smtClean="0"/>
              <a:t> – the basics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>
                <a:solidFill>
                  <a:srgbClr val="7030A0"/>
                </a:solidFill>
                <a:hlinkClick r:id="rId3"/>
              </a:rPr>
              <a:t>https://mochajs.org</a:t>
            </a:r>
            <a:r>
              <a:rPr lang="da-DK" sz="2800" dirty="0" smtClean="0">
                <a:solidFill>
                  <a:srgbClr val="7030A0"/>
                </a:solidFill>
                <a:hlinkClick r:id="rId3"/>
              </a:rPr>
              <a:t>/</a:t>
            </a:r>
            <a:r>
              <a:rPr lang="da-DK" sz="2800" dirty="0" smtClean="0">
                <a:solidFill>
                  <a:srgbClr val="7030A0"/>
                </a:solidFill>
              </a:rPr>
              <a:t> </a:t>
            </a:r>
            <a:endParaRPr lang="da-DK" sz="2800" dirty="0">
              <a:solidFill>
                <a:srgbClr val="7030A0"/>
              </a:solidFill>
            </a:endParaRPr>
          </a:p>
          <a:p>
            <a:endParaRPr lang="da-DK" sz="2800" dirty="0">
              <a:solidFill>
                <a:srgbClr val="7030A0"/>
              </a:solidFill>
            </a:endParaRPr>
          </a:p>
          <a:p>
            <a:r>
              <a:rPr lang="da-DK" sz="2800" dirty="0" err="1" smtClean="0">
                <a:solidFill>
                  <a:srgbClr val="7030A0"/>
                </a:solidFill>
              </a:rPr>
              <a:t>npm</a:t>
            </a:r>
            <a:r>
              <a:rPr lang="da-DK" sz="2800" dirty="0" smtClean="0">
                <a:solidFill>
                  <a:srgbClr val="7030A0"/>
                </a:solidFill>
              </a:rPr>
              <a:t> </a:t>
            </a:r>
            <a:r>
              <a:rPr lang="da-DK" sz="2800" dirty="0" err="1">
                <a:solidFill>
                  <a:srgbClr val="7030A0"/>
                </a:solidFill>
              </a:rPr>
              <a:t>install</a:t>
            </a:r>
            <a:r>
              <a:rPr lang="da-DK" sz="2800" dirty="0">
                <a:solidFill>
                  <a:srgbClr val="7030A0"/>
                </a:solidFill>
              </a:rPr>
              <a:t> -g </a:t>
            </a:r>
            <a:r>
              <a:rPr lang="da-DK" sz="2800" dirty="0" err="1" smtClean="0">
                <a:solidFill>
                  <a:srgbClr val="7030A0"/>
                </a:solidFill>
              </a:rPr>
              <a:t>mocha</a:t>
            </a:r>
            <a:endParaRPr lang="da-DK" sz="2800" dirty="0" smtClean="0">
              <a:solidFill>
                <a:srgbClr val="7030A0"/>
              </a:solidFill>
            </a:endParaRPr>
          </a:p>
          <a:p>
            <a:r>
              <a:rPr lang="en-US" sz="2800" dirty="0"/>
              <a:t>Next, we’ll create a project directory named </a:t>
            </a:r>
            <a:r>
              <a:rPr lang="en-US" sz="2800" b="1" dirty="0" smtClean="0"/>
              <a:t>test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our test folder we’ll create a file named </a:t>
            </a:r>
            <a:r>
              <a:rPr lang="en-US" sz="2800" b="1" dirty="0" smtClean="0"/>
              <a:t>test.js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Finally</a:t>
            </a:r>
            <a:r>
              <a:rPr lang="en-US" sz="2800" dirty="0"/>
              <a:t>, we’ll initialize our project by running </a:t>
            </a:r>
            <a:r>
              <a:rPr lang="en-US" sz="2800" b="1" dirty="0" err="1">
                <a:solidFill>
                  <a:srgbClr val="7030A0"/>
                </a:solidFill>
              </a:rPr>
              <a:t>npm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init</a:t>
            </a:r>
            <a:endParaRPr lang="da-DK" sz="2800" b="1" dirty="0">
              <a:solidFill>
                <a:srgbClr val="7030A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412776"/>
            <a:ext cx="10414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11560" y="5771232"/>
            <a:ext cx="2170915" cy="864096"/>
            <a:chOff x="3563888" y="5949280"/>
            <a:chExt cx="2170915" cy="86409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350" y="5949280"/>
              <a:ext cx="10033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563888" y="6444044"/>
              <a:ext cx="217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>
                  <a:solidFill>
                    <a:srgbClr val="FF0000"/>
                  </a:solidFill>
                </a:rPr>
                <a:t>Let’s</a:t>
              </a:r>
              <a:r>
                <a:rPr lang="da-DK" dirty="0" smtClean="0">
                  <a:solidFill>
                    <a:srgbClr val="FF0000"/>
                  </a:solidFill>
                </a:rPr>
                <a:t> do </a:t>
              </a:r>
              <a:r>
                <a:rPr lang="da-DK" dirty="0" err="1" smtClean="0">
                  <a:solidFill>
                    <a:srgbClr val="FF0000"/>
                  </a:solidFill>
                </a:rPr>
                <a:t>this</a:t>
              </a:r>
              <a:r>
                <a:rPr lang="da-DK" dirty="0" smtClean="0">
                  <a:solidFill>
                    <a:srgbClr val="FF0000"/>
                  </a:solidFill>
                </a:rPr>
                <a:t> </a:t>
              </a:r>
              <a:r>
                <a:rPr lang="da-DK" dirty="0" err="1" smtClean="0">
                  <a:solidFill>
                    <a:srgbClr val="FF0000"/>
                  </a:solidFill>
                </a:rPr>
                <a:t>together</a:t>
              </a:r>
              <a:endParaRPr lang="da-DK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279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lecture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Do we really need jQuery?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Start </a:t>
            </a:r>
            <a:r>
              <a:rPr lang="en-US" sz="2400" dirty="0" smtClean="0">
                <a:solidFill>
                  <a:srgbClr val="FF0000"/>
                </a:solidFill>
              </a:rPr>
              <a:t>reading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“you </a:t>
            </a:r>
            <a:r>
              <a:rPr lang="en-US" sz="2400" dirty="0">
                <a:solidFill>
                  <a:srgbClr val="00B050"/>
                </a:solidFill>
              </a:rPr>
              <a:t>don't need </a:t>
            </a:r>
            <a:r>
              <a:rPr lang="en-US" sz="2400" dirty="0" err="1" smtClean="0">
                <a:solidFill>
                  <a:srgbClr val="00B050"/>
                </a:solidFill>
              </a:rPr>
              <a:t>jquery</a:t>
            </a:r>
            <a:r>
              <a:rPr lang="en-US" sz="2400" dirty="0">
                <a:solidFill>
                  <a:srgbClr val="00B050"/>
                </a:solidFill>
              </a:rPr>
              <a:t>” </a:t>
            </a:r>
            <a:r>
              <a:rPr lang="en-US" sz="2400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00B050"/>
                </a:solidFill>
                <a:hlinkClick r:id="rId2"/>
              </a:rPr>
              <a:t>github.com/oneuijs/You-Dont-Need-jQuery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MVC frameworks – </a:t>
            </a:r>
            <a:r>
              <a:rPr lang="en-US" sz="2400" b="1" dirty="0" smtClean="0">
                <a:solidFill>
                  <a:srgbClr val="00B050"/>
                </a:solidFill>
              </a:rPr>
              <a:t>Angular.io</a:t>
            </a:r>
            <a:r>
              <a:rPr lang="en-US" sz="2400" dirty="0" smtClean="0">
                <a:solidFill>
                  <a:srgbClr val="00B050"/>
                </a:solidFill>
              </a:rPr>
              <a:t>  </a:t>
            </a:r>
            <a:r>
              <a:rPr lang="en-US" sz="2400" dirty="0">
                <a:solidFill>
                  <a:srgbClr val="00B050"/>
                </a:solidFill>
                <a:hlinkClick r:id="rId3"/>
              </a:rPr>
              <a:t>https://angular.io</a:t>
            </a:r>
            <a:r>
              <a:rPr lang="en-US" sz="2400" dirty="0" smtClean="0">
                <a:solidFill>
                  <a:srgbClr val="00B050"/>
                </a:solidFill>
                <a:hlinkClick r:id="rId3"/>
              </a:rPr>
              <a:t>/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Typescript </a:t>
            </a:r>
            <a:r>
              <a:rPr lang="en-US" sz="1800" dirty="0" smtClean="0">
                <a:solidFill>
                  <a:srgbClr val="00B050"/>
                </a:solidFill>
                <a:hlinkClick r:id="rId4"/>
              </a:rPr>
              <a:t>https://www.typescriptlang.org/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</a:p>
          <a:p>
            <a:pPr lvl="2"/>
            <a:r>
              <a:rPr lang="en-US" sz="1400" dirty="0">
                <a:solidFill>
                  <a:srgbClr val="00B050"/>
                </a:solidFill>
              </a:rPr>
              <a:t>https://www.typescriptlang.org/docs/handbook/typescript-in-5-minutes.html</a:t>
            </a:r>
            <a:endParaRPr lang="en-US" sz="1400" dirty="0" smtClean="0">
              <a:solidFill>
                <a:srgbClr val="00B050"/>
              </a:solidFill>
            </a:endParaRPr>
          </a:p>
          <a:p>
            <a:pPr lvl="1"/>
            <a:r>
              <a:rPr lang="en-US" sz="1800" dirty="0" smtClean="0">
                <a:solidFill>
                  <a:srgbClr val="00B050"/>
                </a:solidFill>
              </a:rPr>
              <a:t>Angular</a:t>
            </a:r>
          </a:p>
          <a:p>
            <a:pPr lvl="2"/>
            <a:r>
              <a:rPr lang="en-US" dirty="0">
                <a:solidFill>
                  <a:srgbClr val="00B05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B050"/>
                </a:solidFill>
                <a:hlinkClick r:id="rId5"/>
              </a:rPr>
              <a:t>angular.io/guide/quickstart</a:t>
            </a:r>
            <a:endParaRPr lang="en-US" dirty="0" smtClean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rgbClr val="00B050"/>
                </a:solidFill>
                <a:hlinkClick r:id="rId6"/>
              </a:rPr>
              <a:t>angular.io/tutorial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2"/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23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Good tutorial for Mocha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github.com/ideaq/learn-mocha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More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bad smells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http://elijahmanor.com/javascript-smells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6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/>
              <a:t>&gt; </a:t>
            </a:r>
            <a:r>
              <a:rPr lang="da-DK" b="1" dirty="0" err="1" smtClean="0"/>
              <a:t>npm</a:t>
            </a:r>
            <a:r>
              <a:rPr lang="da-DK" b="1" dirty="0" smtClean="0"/>
              <a:t> </a:t>
            </a:r>
            <a:r>
              <a:rPr lang="da-DK" b="1" dirty="0" err="1" smtClean="0"/>
              <a:t>init</a:t>
            </a:r>
            <a:endParaRPr lang="da-D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Answer the questions and hit </a:t>
            </a:r>
            <a:r>
              <a:rPr lang="en-US" sz="2800" dirty="0" smtClean="0"/>
              <a:t>enter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question that is most important here is ‘</a:t>
            </a:r>
            <a:r>
              <a:rPr lang="en-US" sz="2800" b="1" dirty="0"/>
              <a:t>test command:’ </a:t>
            </a:r>
            <a:r>
              <a:rPr lang="en-US" sz="2800" dirty="0" smtClean="0"/>
              <a:t>-&gt; respond </a:t>
            </a:r>
            <a:r>
              <a:rPr lang="en-US" sz="2800" dirty="0"/>
              <a:t>with </a:t>
            </a:r>
            <a:r>
              <a:rPr lang="en-US" sz="2800" b="1" dirty="0"/>
              <a:t>‘mocha</a:t>
            </a:r>
            <a:r>
              <a:rPr lang="en-US" sz="2800" b="1" dirty="0" smtClean="0"/>
              <a:t>’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way we can run mocha by simply typing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err="1" smtClean="0">
                <a:solidFill>
                  <a:srgbClr val="7030A0"/>
                </a:solidFill>
              </a:rPr>
              <a:t>npm</a:t>
            </a:r>
            <a:r>
              <a:rPr lang="en-US" sz="2800" b="1" dirty="0" smtClean="0">
                <a:solidFill>
                  <a:srgbClr val="7030A0"/>
                </a:solidFill>
              </a:rPr>
              <a:t> test</a:t>
            </a:r>
            <a:endParaRPr lang="da-DK" sz="2800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054580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91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Writing </a:t>
            </a:r>
            <a:r>
              <a:rPr lang="da-DK" dirty="0" smtClean="0"/>
              <a:t>a</a:t>
            </a:r>
            <a:r>
              <a:rPr lang="da-DK" dirty="0"/>
              <a:t> </a:t>
            </a:r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In </a:t>
            </a:r>
            <a:r>
              <a:rPr lang="da-DK" i="1" dirty="0" smtClean="0"/>
              <a:t>test.js</a:t>
            </a:r>
            <a:r>
              <a:rPr lang="da-DK" dirty="0" smtClean="0"/>
              <a:t> </a:t>
            </a:r>
            <a:r>
              <a:rPr lang="da-DK" dirty="0" err="1" smtClean="0"/>
              <a:t>write</a:t>
            </a:r>
            <a:r>
              <a:rPr lang="da-DK" dirty="0" smtClean="0"/>
              <a:t>: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r>
              <a:rPr lang="en-US" dirty="0"/>
              <a:t>Now run our test in the command line using</a:t>
            </a:r>
            <a:r>
              <a:rPr lang="en-US" b="1" dirty="0"/>
              <a:t> 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 test</a:t>
            </a:r>
            <a:endParaRPr lang="da-DK" b="1" dirty="0">
              <a:solidFill>
                <a:srgbClr val="7030A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2060848"/>
            <a:ext cx="7992888" cy="221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da-DK" altLang="da-D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r>
              <a:rPr kumimoji="0" lang="da-DK" altLang="da-DK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rray',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('test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()',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it('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should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-1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</a:t>
            </a:r>
            <a:r>
              <a:rPr kumimoji="0" lang="da-DK" altLang="da-DK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not present', 			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assert.equal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[1,2,3].</a:t>
            </a:r>
            <a:r>
              <a:rPr kumimoji="0" lang="da-DK" altLang="da-DK" sz="1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kumimoji="0" lang="da-DK" altLang="da-DK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a-DK" alt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0688"/>
            <a:ext cx="1003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95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Groups and single</a:t>
            </a:r>
            <a:r>
              <a:rPr lang="da-DK" dirty="0"/>
              <a:t> </a:t>
            </a:r>
            <a:r>
              <a:rPr lang="da-DK" dirty="0" smtClean="0"/>
              <a:t>tests</a:t>
            </a:r>
            <a:endParaRPr lang="da-D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2060848"/>
            <a:ext cx="7992888" cy="221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da-DK" altLang="da-DK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r>
              <a:rPr kumimoji="0" lang="da-DK" altLang="da-DK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rray',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('test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()',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it('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should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-1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</a:t>
            </a:r>
            <a:r>
              <a:rPr kumimoji="0" lang="da-DK" altLang="da-DK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not present', 			</a:t>
            </a:r>
            <a:r>
              <a:rPr lang="da-DK" alt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kumimoji="0" lang="da-DK" altLang="da-DK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assert.equal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a-DK" altLang="da-DK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[1,2,3].</a:t>
            </a:r>
            <a:r>
              <a:rPr kumimoji="0" lang="da-DK" altLang="da-DK" sz="1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kumimoji="0" lang="da-DK" altLang="da-DK" sz="1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a-DK" alt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a-DK" altLang="da-DK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77605" y="1700808"/>
            <a:ext cx="4402080" cy="856679"/>
            <a:chOff x="3777605" y="1700808"/>
            <a:chExt cx="4402080" cy="85667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777605" y="1916832"/>
              <a:ext cx="2736304" cy="6406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16216" y="1700808"/>
              <a:ext cx="166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rgbClr val="92D050"/>
                  </a:solidFill>
                </a:rPr>
                <a:t>A </a:t>
              </a:r>
              <a:r>
                <a:rPr lang="da-DK" dirty="0" err="1" smtClean="0">
                  <a:solidFill>
                    <a:srgbClr val="92D050"/>
                  </a:solidFill>
                </a:rPr>
                <a:t>group</a:t>
              </a:r>
              <a:r>
                <a:rPr lang="da-DK" dirty="0" smtClean="0">
                  <a:solidFill>
                    <a:srgbClr val="92D050"/>
                  </a:solidFill>
                </a:rPr>
                <a:t> of tests</a:t>
              </a:r>
              <a:endParaRPr lang="da-DK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99719" y="2392838"/>
            <a:ext cx="3203475" cy="482863"/>
            <a:chOff x="3777605" y="2074624"/>
            <a:chExt cx="3203475" cy="48286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3777605" y="2239273"/>
              <a:ext cx="1104529" cy="3182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13655" y="2074624"/>
              <a:ext cx="2067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rgbClr val="92D050"/>
                  </a:solidFill>
                </a:rPr>
                <a:t>A sub-</a:t>
              </a:r>
              <a:r>
                <a:rPr lang="da-DK" dirty="0" err="1" smtClean="0">
                  <a:solidFill>
                    <a:srgbClr val="92D050"/>
                  </a:solidFill>
                </a:rPr>
                <a:t>group</a:t>
              </a:r>
              <a:r>
                <a:rPr lang="da-DK" dirty="0" smtClean="0">
                  <a:solidFill>
                    <a:srgbClr val="92D050"/>
                  </a:solidFill>
                </a:rPr>
                <a:t> of tests</a:t>
              </a:r>
              <a:endParaRPr lang="da-DK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35696" y="3168159"/>
            <a:ext cx="1476430" cy="1628993"/>
            <a:chOff x="4641701" y="962631"/>
            <a:chExt cx="1476430" cy="1628993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4882135" y="962631"/>
              <a:ext cx="263622" cy="12766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41701" y="2222292"/>
              <a:ext cx="1476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rgbClr val="92D050"/>
                  </a:solidFill>
                </a:rPr>
                <a:t>A </a:t>
              </a:r>
              <a:r>
                <a:rPr lang="da-DK" dirty="0" err="1" smtClean="0">
                  <a:solidFill>
                    <a:srgbClr val="92D050"/>
                  </a:solidFill>
                </a:rPr>
                <a:t>specific</a:t>
              </a:r>
              <a:r>
                <a:rPr lang="da-DK" dirty="0" smtClean="0">
                  <a:solidFill>
                    <a:srgbClr val="92D050"/>
                  </a:solidFill>
                </a:rPr>
                <a:t> test</a:t>
              </a:r>
              <a:endParaRPr lang="da-DK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9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Mocha</a:t>
            </a:r>
            <a:r>
              <a:rPr lang="da-DK" dirty="0" smtClean="0"/>
              <a:t> tests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When </a:t>
            </a:r>
            <a:r>
              <a:rPr lang="en-US" sz="2800" dirty="0"/>
              <a:t>writing a test, there are two basic function calls you should be aware of: </a:t>
            </a:r>
            <a:r>
              <a:rPr lang="en-US" sz="2800" b="1" dirty="0"/>
              <a:t>describe()</a:t>
            </a:r>
            <a:r>
              <a:rPr lang="en-US" sz="2800" dirty="0"/>
              <a:t> and </a:t>
            </a:r>
            <a:r>
              <a:rPr lang="en-US" sz="2800" b="1" dirty="0" smtClean="0"/>
              <a:t>it()</a:t>
            </a:r>
          </a:p>
          <a:p>
            <a:pPr lvl="1"/>
            <a:r>
              <a:rPr lang="en-US" sz="2400" b="1" dirty="0"/>
              <a:t>describe()</a:t>
            </a:r>
            <a:r>
              <a:rPr lang="en-US" sz="2400" dirty="0"/>
              <a:t> </a:t>
            </a:r>
            <a:r>
              <a:rPr lang="en-US" sz="2400" dirty="0" smtClean="0"/>
              <a:t> a </a:t>
            </a:r>
            <a:r>
              <a:rPr lang="en-US" sz="2400" dirty="0"/>
              <a:t>way to group </a:t>
            </a:r>
            <a:r>
              <a:rPr lang="en-US" sz="2400" dirty="0" smtClean="0"/>
              <a:t>tests </a:t>
            </a:r>
            <a:r>
              <a:rPr lang="en-US" sz="2400" dirty="0"/>
              <a:t>in Mocha. </a:t>
            </a:r>
            <a:r>
              <a:rPr lang="en-US" sz="2400" dirty="0" smtClean="0"/>
              <a:t>You can </a:t>
            </a:r>
            <a:r>
              <a:rPr lang="en-US" sz="2400" dirty="0"/>
              <a:t>nest </a:t>
            </a:r>
            <a:r>
              <a:rPr lang="en-US" sz="2400" dirty="0" smtClean="0"/>
              <a:t>tests </a:t>
            </a:r>
            <a:r>
              <a:rPr lang="en-US" sz="2400" dirty="0"/>
              <a:t>in groups as deep as </a:t>
            </a:r>
            <a:r>
              <a:rPr lang="en-US" sz="2400" dirty="0" smtClean="0"/>
              <a:t>needed</a:t>
            </a:r>
          </a:p>
          <a:p>
            <a:pPr lvl="1"/>
            <a:r>
              <a:rPr lang="en-US" sz="2400" b="1" dirty="0"/>
              <a:t>it()</a:t>
            </a:r>
            <a:r>
              <a:rPr lang="en-US" sz="2400" dirty="0"/>
              <a:t> </a:t>
            </a:r>
            <a:r>
              <a:rPr lang="en-US" sz="2400" dirty="0" smtClean="0"/>
              <a:t>is an individual </a:t>
            </a:r>
            <a:r>
              <a:rPr lang="en-US" sz="2400" dirty="0"/>
              <a:t>test case. </a:t>
            </a:r>
            <a:r>
              <a:rPr lang="en-US" sz="2400" b="1" i="1" dirty="0"/>
              <a:t>it()</a:t>
            </a:r>
            <a:r>
              <a:rPr lang="en-US" sz="2400" i="1" dirty="0"/>
              <a:t> should be written as if you were saying it out loud: “It should equal zero”, “It should log the user in”, etc. 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02335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Assertions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the testing framework Mocha, we can use </a:t>
            </a:r>
            <a:r>
              <a:rPr lang="en-US" sz="2800" u="sng" dirty="0"/>
              <a:t>assertion libraries</a:t>
            </a:r>
            <a:r>
              <a:rPr lang="en-US" sz="2800" dirty="0"/>
              <a:t>. </a:t>
            </a:r>
            <a:r>
              <a:rPr lang="en-US" sz="2800" b="1" dirty="0"/>
              <a:t>An assertion library is a tool to verify things are correct.</a:t>
            </a:r>
            <a:r>
              <a:rPr lang="en-US" sz="2800" dirty="0"/>
              <a:t> </a:t>
            </a:r>
            <a:endParaRPr lang="da-DK" sz="2800" dirty="0"/>
          </a:p>
          <a:p>
            <a:r>
              <a:rPr lang="en-US" sz="2800" dirty="0" smtClean="0"/>
              <a:t>Here we’re simply using Node.js’ </a:t>
            </a:r>
            <a:r>
              <a:rPr lang="en-US" sz="2800" dirty="0"/>
              <a:t>built-in </a:t>
            </a:r>
            <a:r>
              <a:rPr lang="en-US" sz="2800" dirty="0">
                <a:hlinkClick r:id="rId2"/>
              </a:rPr>
              <a:t>assert</a:t>
            </a:r>
            <a:r>
              <a:rPr lang="en-US" sz="2800" dirty="0"/>
              <a:t> </a:t>
            </a:r>
            <a:r>
              <a:rPr lang="en-US" sz="2800" dirty="0" smtClean="0"/>
              <a:t>module</a:t>
            </a:r>
          </a:p>
          <a:p>
            <a:r>
              <a:rPr lang="da-DK" sz="2800" dirty="0" smtClean="0"/>
              <a:t>So </a:t>
            </a:r>
            <a:r>
              <a:rPr lang="da-DK" sz="2800" dirty="0" err="1" smtClean="0"/>
              <a:t>our</a:t>
            </a:r>
            <a:r>
              <a:rPr lang="da-DK" sz="2800" dirty="0" smtClean="0"/>
              <a:t> test.js </a:t>
            </a:r>
            <a:r>
              <a:rPr lang="da-DK" sz="2800" dirty="0" err="1" smtClean="0"/>
              <a:t>code</a:t>
            </a:r>
            <a:r>
              <a:rPr lang="da-DK" sz="2800" dirty="0" smtClean="0"/>
              <a:t> starts with:</a:t>
            </a:r>
          </a:p>
          <a:p>
            <a:pPr marL="457200" lvl="1" indent="0">
              <a:buNone/>
            </a:pP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98636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to </a:t>
            </a:r>
            <a:r>
              <a:rPr lang="da-DK" dirty="0" err="1" smtClean="0"/>
              <a:t>read</a:t>
            </a:r>
            <a:r>
              <a:rPr lang="da-DK" dirty="0" smtClean="0"/>
              <a:t> </a:t>
            </a:r>
            <a:r>
              <a:rPr lang="da-DK" dirty="0" err="1" smtClean="0"/>
              <a:t>Mocha</a:t>
            </a:r>
            <a:r>
              <a:rPr lang="da-DK" dirty="0" smtClean="0"/>
              <a:t> </a:t>
            </a:r>
            <a:r>
              <a:rPr lang="da-DK" dirty="0" err="1" smtClean="0"/>
              <a:t>result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result broken down </a:t>
            </a:r>
            <a:r>
              <a:rPr lang="en-US" sz="2400" i="1" dirty="0"/>
              <a:t>line by line</a:t>
            </a:r>
            <a:r>
              <a:rPr lang="en-US" sz="2400" dirty="0"/>
              <a:t>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Our first test group </a:t>
            </a:r>
            <a:r>
              <a:rPr lang="en-US" sz="2400" b="1" dirty="0"/>
              <a:t>testing the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Our nested test group </a:t>
            </a:r>
            <a:r>
              <a:rPr lang="en-US" sz="2400" b="1" dirty="0"/>
              <a:t>test of </a:t>
            </a:r>
            <a:r>
              <a:rPr lang="en-US" sz="2400" b="1" dirty="0" err="1"/>
              <a:t>indexOf</a:t>
            </a:r>
            <a:r>
              <a:rPr lang="en-US" sz="2400" b="1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check mark indicating a passing test, along with the description of our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summary indicating we have 1 passing test and the testing took </a:t>
            </a:r>
            <a:r>
              <a:rPr lang="en-US" sz="2400" dirty="0" smtClean="0"/>
              <a:t>XX </a:t>
            </a:r>
            <a:r>
              <a:rPr lang="en-US" sz="2400" dirty="0"/>
              <a:t>milliseconds</a:t>
            </a:r>
          </a:p>
          <a:p>
            <a:endParaRPr lang="da-DK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2" y="5013176"/>
            <a:ext cx="56769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1473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1497</Words>
  <Application>Microsoft Office PowerPoint</Application>
  <PresentationFormat>On-screen Show (4:3)</PresentationFormat>
  <Paragraphs>317</Paragraphs>
  <Slides>31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Kontortema</vt:lpstr>
      <vt:lpstr>Dynamic Web Applications lecture 08</vt:lpstr>
      <vt:lpstr>What are we going to do</vt:lpstr>
      <vt:lpstr>(1) Using mocha – the basics</vt:lpstr>
      <vt:lpstr>&gt; npm init</vt:lpstr>
      <vt:lpstr>Writing a test</vt:lpstr>
      <vt:lpstr>Groups and single tests</vt:lpstr>
      <vt:lpstr>Mocha tests</vt:lpstr>
      <vt:lpstr>Assertions</vt:lpstr>
      <vt:lpstr>How to read Mocha result</vt:lpstr>
      <vt:lpstr>Exercise</vt:lpstr>
      <vt:lpstr>Test frontend code</vt:lpstr>
      <vt:lpstr>Exercise</vt:lpstr>
      <vt:lpstr>(2) Linting</vt:lpstr>
      <vt:lpstr>How complex is your code?  eslint can tell you…</vt:lpstr>
      <vt:lpstr>How complex is your code? </vt:lpstr>
      <vt:lpstr>What are these measures?</vt:lpstr>
      <vt:lpstr>(3) Enter “refactoring”</vt:lpstr>
      <vt:lpstr>Exercise</vt:lpstr>
      <vt:lpstr>Code of good quality</vt:lpstr>
      <vt:lpstr>Impure/pure functions</vt:lpstr>
      <vt:lpstr>Bad Smells</vt:lpstr>
      <vt:lpstr>Unit test -&gt; refactor  (and repeat)</vt:lpstr>
      <vt:lpstr>Pig Latin examples</vt:lpstr>
      <vt:lpstr>Working with pigLatin_v2.js</vt:lpstr>
      <vt:lpstr>Does it smell?</vt:lpstr>
      <vt:lpstr>Fix bad smells one step at the time using refactoring</vt:lpstr>
      <vt:lpstr>One lint more</vt:lpstr>
      <vt:lpstr>Other bad smells</vt:lpstr>
      <vt:lpstr>To summarize – iterative devpmt</vt:lpstr>
      <vt:lpstr>Next lecture</vt:lpstr>
      <vt:lpstr>More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andrea</cp:lastModifiedBy>
  <cp:revision>431</cp:revision>
  <dcterms:modified xsi:type="dcterms:W3CDTF">2017-10-31T21:03:56Z</dcterms:modified>
</cp:coreProperties>
</file>