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8" r:id="rId3"/>
    <p:sldId id="310" r:id="rId4"/>
    <p:sldId id="311" r:id="rId5"/>
    <p:sldId id="318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289" r:id="rId15"/>
    <p:sldId id="281" r:id="rId16"/>
    <p:sldId id="290" r:id="rId17"/>
    <p:sldId id="321" r:id="rId18"/>
    <p:sldId id="322" r:id="rId19"/>
    <p:sldId id="323" r:id="rId20"/>
    <p:sldId id="302" r:id="rId21"/>
    <p:sldId id="324" r:id="rId22"/>
    <p:sldId id="325" r:id="rId23"/>
    <p:sldId id="303" r:id="rId24"/>
    <p:sldId id="291" r:id="rId25"/>
    <p:sldId id="292" r:id="rId26"/>
    <p:sldId id="326" r:id="rId27"/>
    <p:sldId id="327" r:id="rId28"/>
    <p:sldId id="305" r:id="rId29"/>
    <p:sldId id="293" r:id="rId30"/>
    <p:sldId id="294" r:id="rId31"/>
    <p:sldId id="328" r:id="rId32"/>
    <p:sldId id="329" r:id="rId33"/>
    <p:sldId id="306" r:id="rId34"/>
    <p:sldId id="295" r:id="rId35"/>
    <p:sldId id="296" r:id="rId36"/>
    <p:sldId id="307" r:id="rId37"/>
    <p:sldId id="330" r:id="rId38"/>
    <p:sldId id="297" r:id="rId39"/>
    <p:sldId id="298" r:id="rId40"/>
    <p:sldId id="331" r:id="rId41"/>
    <p:sldId id="332" r:id="rId42"/>
    <p:sldId id="333" r:id="rId43"/>
    <p:sldId id="334" r:id="rId44"/>
    <p:sldId id="299" r:id="rId45"/>
    <p:sldId id="300" r:id="rId46"/>
    <p:sldId id="308" r:id="rId47"/>
    <p:sldId id="335" r:id="rId48"/>
    <p:sldId id="336" r:id="rId49"/>
    <p:sldId id="309" r:id="rId50"/>
    <p:sldId id="337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3 -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3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Using Classes and Objects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JF cover - 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34754"/>
            <a:ext cx="3048000" cy="373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Two or more references that refer to the same object are called </a:t>
            </a:r>
            <a:r>
              <a:rPr lang="en-US" i="1" dirty="0" smtClean="0"/>
              <a:t>aliases</a:t>
            </a:r>
            <a:r>
              <a:rPr lang="en-US" dirty="0" smtClean="0"/>
              <a:t> of each other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That creates an interesting situation: one object can be accessed using multiple reference variables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Aliases can be useful, but should be managed carefully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Changing an object through one reference changes it for all of its aliases, because there is really only one </a:t>
            </a:r>
            <a:r>
              <a:rPr lang="en-US" dirty="0" smtClean="0"/>
              <a:t>object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80000"/>
              </a:spcBef>
            </a:pPr>
            <a:r>
              <a:rPr lang="en-US" dirty="0" smtClean="0"/>
              <a:t>When an object no longer has any valid references to it, it can no longer be accessed by the program</a:t>
            </a:r>
          </a:p>
          <a:p>
            <a:pPr>
              <a:spcBef>
                <a:spcPct val="80000"/>
              </a:spcBef>
            </a:pPr>
            <a:r>
              <a:rPr lang="en-US" dirty="0" smtClean="0"/>
              <a:t>The object is useless, and therefore is called </a:t>
            </a:r>
            <a:r>
              <a:rPr lang="en-US" i="1" dirty="0" smtClean="0"/>
              <a:t>garbage</a:t>
            </a:r>
          </a:p>
          <a:p>
            <a:pPr>
              <a:spcBef>
                <a:spcPct val="80000"/>
              </a:spcBef>
            </a:pPr>
            <a:r>
              <a:rPr lang="en-US" dirty="0" smtClean="0"/>
              <a:t>Java performs </a:t>
            </a:r>
            <a:r>
              <a:rPr lang="en-US" i="1" dirty="0" smtClean="0"/>
              <a:t>automatic garbage collection</a:t>
            </a:r>
            <a:r>
              <a:rPr lang="en-US" dirty="0" smtClean="0"/>
              <a:t> periodically, returning an object's memory to the system for future use</a:t>
            </a:r>
          </a:p>
          <a:p>
            <a:pPr>
              <a:spcBef>
                <a:spcPct val="80000"/>
              </a:spcBef>
            </a:pPr>
            <a:r>
              <a:rPr lang="en-US" dirty="0" smtClean="0"/>
              <a:t>In other languages, the programmer is responsible for performing garbage </a:t>
            </a:r>
            <a:r>
              <a:rPr lang="en-US" dirty="0" smtClean="0"/>
              <a:t>collection explicitly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Once a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object has been created, neither its value nor its length can be changed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Thus we say that an object of the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class is </a:t>
            </a:r>
            <a:r>
              <a:rPr lang="en-US" i="1" dirty="0" smtClean="0"/>
              <a:t>immutable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However, several methods of the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class return new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objects that are modified versions of the </a:t>
            </a:r>
            <a:r>
              <a:rPr lang="en-US" dirty="0" smtClean="0"/>
              <a:t>original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It is occasionally helpful to refer to a particular character within a string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This can be done by specifying the character's numeric </a:t>
            </a:r>
            <a:r>
              <a:rPr lang="en-US" i="1" dirty="0" smtClean="0"/>
              <a:t>index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indexes begin at zero in each string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In the string </a:t>
            </a:r>
            <a:r>
              <a:rPr lang="en-US" dirty="0" smtClean="0">
                <a:latin typeface="Courier New" pitchFamily="-110" charset="0"/>
              </a:rPr>
              <a:t>"Hello"</a:t>
            </a:r>
            <a:r>
              <a:rPr lang="en-US" dirty="0" smtClean="0"/>
              <a:t>, the character </a:t>
            </a:r>
            <a:r>
              <a:rPr lang="en-US" dirty="0" smtClean="0">
                <a:latin typeface="Courier New" pitchFamily="-110" charset="0"/>
              </a:rPr>
              <a:t>'H'</a:t>
            </a:r>
            <a:r>
              <a:rPr lang="en-US" dirty="0" smtClean="0"/>
              <a:t> is at index 0 and the </a:t>
            </a:r>
            <a:r>
              <a:rPr lang="en-US" dirty="0" smtClean="0">
                <a:latin typeface="Courier New" pitchFamily="-110" charset="0"/>
              </a:rPr>
              <a:t>'</a:t>
            </a:r>
            <a:r>
              <a:rPr lang="en-US" dirty="0" err="1" smtClean="0">
                <a:latin typeface="Courier New" pitchFamily="-110" charset="0"/>
              </a:rPr>
              <a:t>o</a:t>
            </a:r>
            <a:r>
              <a:rPr lang="en-US" dirty="0" smtClean="0">
                <a:latin typeface="Courier New" pitchFamily="-110" charset="0"/>
              </a:rPr>
              <a:t>'</a:t>
            </a:r>
            <a:r>
              <a:rPr lang="en-US" dirty="0" smtClean="0"/>
              <a:t> is at index </a:t>
            </a:r>
            <a:r>
              <a:rPr lang="en-US" dirty="0" smtClean="0"/>
              <a:t>4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3" y="1253756"/>
            <a:ext cx="3127144" cy="5102594"/>
          </a:xfrm>
        </p:spPr>
        <p:txBody>
          <a:bodyPr/>
          <a:lstStyle/>
          <a:p>
            <a:r>
              <a:rPr lang="en-US" dirty="0" smtClean="0"/>
              <a:t>Some methods of the </a:t>
            </a:r>
            <a:r>
              <a:rPr lang="en-US" dirty="0" smtClean="0">
                <a:latin typeface="Courier New"/>
                <a:cs typeface="Courier New"/>
              </a:rPr>
              <a:t>String</a:t>
            </a:r>
            <a:r>
              <a:rPr lang="en-US" dirty="0" smtClean="0"/>
              <a:t> class: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Fig3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33" y="525991"/>
            <a:ext cx="4776735" cy="5603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StringMutation.java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String class and its methods.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StringMutation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Prints a string and various mutations of it.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</a:t>
            </a:r>
            <a:r>
              <a:rPr lang="en-US" sz="1200" dirty="0" err="1" smtClean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phrase = "Change is inevitable";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mutation1, mutation2, mutation3, mutation4;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"Original</a:t>
            </a:r>
            <a:r>
              <a:rPr lang="en-US" sz="1200" dirty="0" smtClean="0">
                <a:latin typeface="Courier New"/>
                <a:cs typeface="Courier New"/>
              </a:rPr>
              <a:t> string: \"" + phrase + "\"");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"Length</a:t>
            </a:r>
            <a:r>
              <a:rPr lang="en-US" sz="1200" dirty="0" smtClean="0">
                <a:latin typeface="Courier New"/>
                <a:cs typeface="Courier New"/>
              </a:rPr>
              <a:t> of string: " + </a:t>
            </a:r>
            <a:r>
              <a:rPr lang="en-US" sz="1200" dirty="0" err="1" smtClean="0">
                <a:latin typeface="Courier New"/>
                <a:cs typeface="Courier New"/>
              </a:rPr>
              <a:t>phrase.length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mutation1 = </a:t>
            </a:r>
            <a:r>
              <a:rPr lang="en-US" sz="1200" dirty="0" err="1" smtClean="0">
                <a:latin typeface="Courier New"/>
                <a:cs typeface="Courier New"/>
              </a:rPr>
              <a:t>phrase.concat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latin typeface="Courier New"/>
                <a:cs typeface="Courier New"/>
              </a:rPr>
              <a:t>", except from vending machines.");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mutation2 = mutation1.toUpperCase();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mutation3 = mutation2.</a:t>
            </a:r>
            <a:r>
              <a:rPr lang="en-US" sz="1200" dirty="0" smtClean="0">
                <a:latin typeface="Courier New"/>
                <a:cs typeface="Courier New"/>
              </a:rPr>
              <a:t>replace(</a:t>
            </a:r>
            <a:r>
              <a:rPr lang="en-US" sz="1200" dirty="0" smtClean="0">
                <a:latin typeface="Courier New"/>
                <a:cs typeface="Courier New"/>
              </a:rPr>
              <a:t>'E', 'X');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mutation4 = mutation3.</a:t>
            </a:r>
            <a:r>
              <a:rPr lang="en-US" sz="1200" dirty="0" smtClean="0">
                <a:latin typeface="Courier New"/>
                <a:cs typeface="Courier New"/>
              </a:rPr>
              <a:t>substring(</a:t>
            </a:r>
            <a:r>
              <a:rPr lang="en-US" sz="1200" dirty="0" smtClean="0">
                <a:latin typeface="Courier New"/>
                <a:cs typeface="Courier New"/>
              </a:rPr>
              <a:t>3, 30);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Print each mutated string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"Mutation</a:t>
            </a:r>
            <a:r>
              <a:rPr lang="en-US" sz="1200" dirty="0" smtClean="0">
                <a:latin typeface="Courier New"/>
                <a:cs typeface="Courier New"/>
              </a:rPr>
              <a:t> #1: " + mutation1);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"Mutation</a:t>
            </a:r>
            <a:r>
              <a:rPr lang="en-US" sz="1200" dirty="0" smtClean="0">
                <a:latin typeface="Courier New"/>
                <a:cs typeface="Courier New"/>
              </a:rPr>
              <a:t> #2: " + mutation2);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"Mutation</a:t>
            </a:r>
            <a:r>
              <a:rPr lang="en-US" sz="1200" dirty="0" smtClean="0">
                <a:latin typeface="Courier New"/>
                <a:cs typeface="Courier New"/>
              </a:rPr>
              <a:t> #3: " + mutation3);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"Mutation</a:t>
            </a:r>
            <a:r>
              <a:rPr lang="en-US" sz="1200" dirty="0" smtClean="0">
                <a:latin typeface="Courier New"/>
                <a:cs typeface="Courier New"/>
              </a:rPr>
              <a:t> #4: " + mutation4);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"Mutated</a:t>
            </a:r>
            <a:r>
              <a:rPr lang="en-US" sz="1200" dirty="0" smtClean="0">
                <a:latin typeface="Courier New"/>
                <a:cs typeface="Courier New"/>
              </a:rPr>
              <a:t> length: " + mutation4.length());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A </a:t>
            </a:r>
            <a:r>
              <a:rPr lang="en-US" i="1" dirty="0" smtClean="0"/>
              <a:t>class library</a:t>
            </a:r>
            <a:r>
              <a:rPr lang="en-US" dirty="0" smtClean="0"/>
              <a:t> is a collection of classes that we can use when developing programs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i="1" dirty="0" smtClean="0"/>
              <a:t>Java</a:t>
            </a:r>
            <a:r>
              <a:rPr lang="en-US" i="1" dirty="0" smtClean="0"/>
              <a:t> API </a:t>
            </a:r>
            <a:r>
              <a:rPr lang="en-US" dirty="0" smtClean="0"/>
              <a:t>is the standard class library that is part </a:t>
            </a:r>
            <a:r>
              <a:rPr lang="en-US" dirty="0" smtClean="0"/>
              <a:t>of any Java development </a:t>
            </a:r>
            <a:r>
              <a:rPr lang="en-US" dirty="0" smtClean="0"/>
              <a:t>environment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API stands for Application Programming Interface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Various </a:t>
            </a:r>
            <a:r>
              <a:rPr lang="en-US" dirty="0" smtClean="0"/>
              <a:t>classes we've already used (</a:t>
            </a:r>
            <a:r>
              <a:rPr lang="en-US" sz="2800" dirty="0" smtClean="0">
                <a:latin typeface="Courier New" pitchFamily="-110" charset="0"/>
              </a:rPr>
              <a:t>System</a:t>
            </a:r>
            <a:r>
              <a:rPr lang="en-US" dirty="0" smtClean="0"/>
              <a:t> ,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,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) are part of the Java</a:t>
            </a:r>
            <a:r>
              <a:rPr lang="en-US" dirty="0" smtClean="0"/>
              <a:t> API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Other class libraries can be obtained through third party vendors, or you can create them </a:t>
            </a:r>
            <a:r>
              <a:rPr lang="en-US" dirty="0" smtClean="0"/>
              <a:t>yourself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3338811" cy="5102594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The classes of the Java</a:t>
            </a:r>
            <a:r>
              <a:rPr lang="en-US" dirty="0" smtClean="0"/>
              <a:t> API are </a:t>
            </a:r>
            <a:r>
              <a:rPr lang="en-US" dirty="0" smtClean="0"/>
              <a:t>organized into </a:t>
            </a:r>
            <a:r>
              <a:rPr lang="en-US" i="1" dirty="0" smtClean="0"/>
              <a:t>packages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Fig3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733" y="1382183"/>
            <a:ext cx="5094983" cy="466301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When you want to use a class from a package, you could use its </a:t>
            </a:r>
            <a:r>
              <a:rPr lang="en-US" i="1" dirty="0" smtClean="0"/>
              <a:t>fully qualified name</a:t>
            </a:r>
            <a:endParaRPr lang="en-US" dirty="0" smtClean="0"/>
          </a:p>
          <a:p>
            <a:pPr algn="ctr">
              <a:lnSpc>
                <a:spcPct val="80000"/>
              </a:lnSpc>
              <a:spcBef>
                <a:spcPct val="75000"/>
              </a:spcBef>
              <a:buNone/>
            </a:pPr>
            <a:r>
              <a:rPr lang="en-US" sz="2400" dirty="0" err="1" smtClean="0">
                <a:latin typeface="Courier New" pitchFamily="-110" charset="0"/>
              </a:rPr>
              <a:t>java.util.Scanner</a:t>
            </a:r>
            <a:endParaRPr lang="en-US" sz="2400" dirty="0" smtClean="0">
              <a:latin typeface="Courier New" pitchFamily="-110" charset="0"/>
            </a:endParaRP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Or you can </a:t>
            </a:r>
            <a:r>
              <a:rPr lang="en-US" i="1" dirty="0" smtClean="0"/>
              <a:t>import</a:t>
            </a:r>
            <a:r>
              <a:rPr lang="en-US" dirty="0" smtClean="0"/>
              <a:t> the class, and then use just the class </a:t>
            </a:r>
            <a:r>
              <a:rPr lang="en-US" dirty="0" smtClean="0"/>
              <a:t>name:</a:t>
            </a:r>
          </a:p>
          <a:p>
            <a:pPr algn="ctr">
              <a:lnSpc>
                <a:spcPct val="80000"/>
              </a:lnSpc>
              <a:spcBef>
                <a:spcPct val="75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import </a:t>
            </a:r>
            <a:r>
              <a:rPr lang="en-US" sz="2400" dirty="0" err="1" smtClean="0">
                <a:latin typeface="Courier New" pitchFamily="-110" charset="0"/>
              </a:rPr>
              <a:t>java.util.Scanner</a:t>
            </a:r>
            <a:r>
              <a:rPr lang="en-US" sz="2400" dirty="0" smtClean="0">
                <a:latin typeface="Courier New" pitchFamily="-110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To import all classes in a particular package, you can use the </a:t>
            </a:r>
            <a:r>
              <a:rPr lang="en-US" dirty="0" smtClean="0">
                <a:latin typeface="Courier New" pitchFamily="-110" charset="0"/>
              </a:rPr>
              <a:t>*</a:t>
            </a:r>
            <a:r>
              <a:rPr lang="en-US" dirty="0" smtClean="0"/>
              <a:t> wildcard </a:t>
            </a:r>
            <a:r>
              <a:rPr lang="en-US" dirty="0" smtClean="0"/>
              <a:t>character:</a:t>
            </a:r>
          </a:p>
          <a:p>
            <a:pPr algn="ctr">
              <a:lnSpc>
                <a:spcPct val="80000"/>
              </a:lnSpc>
              <a:spcBef>
                <a:spcPct val="75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import </a:t>
            </a:r>
            <a:r>
              <a:rPr lang="en-US" sz="2400" dirty="0" err="1" smtClean="0">
                <a:latin typeface="Courier New" pitchFamily="-110" charset="0"/>
              </a:rPr>
              <a:t>java.util</a:t>
            </a:r>
            <a:r>
              <a:rPr lang="en-US" sz="2400" dirty="0" smtClean="0">
                <a:latin typeface="Courier New" pitchFamily="-110" charset="0"/>
              </a:rPr>
              <a:t>.*</a:t>
            </a:r>
            <a:r>
              <a:rPr lang="en-US" sz="2400" dirty="0" smtClean="0">
                <a:latin typeface="Courier New" pitchFamily="-110" charset="0"/>
              </a:rPr>
              <a:t>;</a:t>
            </a:r>
            <a:endParaRPr lang="en-US" sz="2400" dirty="0" smtClean="0">
              <a:latin typeface="Courier New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</a:p>
          <a:p>
            <a:r>
              <a:rPr lang="en-US" dirty="0" smtClean="0"/>
              <a:t>Services of the </a:t>
            </a:r>
            <a:r>
              <a:rPr lang="en-US" dirty="0" smtClean="0">
                <a:latin typeface="Courier New"/>
                <a:cs typeface="Courier New"/>
              </a:rPr>
              <a:t>String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The Java API class library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Random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Math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Formatting output</a:t>
            </a:r>
          </a:p>
          <a:p>
            <a:r>
              <a:rPr lang="en-US" dirty="0" smtClean="0"/>
              <a:t>Introducing enumerated types</a:t>
            </a:r>
          </a:p>
          <a:p>
            <a:r>
              <a:rPr lang="en-US" dirty="0" smtClean="0"/>
              <a:t>Wrapper classes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Declarations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Syntax import declar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45" y="1909762"/>
            <a:ext cx="6480923" cy="253523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java.lang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All classes of the </a:t>
            </a:r>
            <a:r>
              <a:rPr lang="en-US" sz="2800" dirty="0" err="1" smtClean="0">
                <a:latin typeface="Courier New" pitchFamily="-110" charset="0"/>
              </a:rPr>
              <a:t>java.lang</a:t>
            </a:r>
            <a:r>
              <a:rPr lang="en-US" dirty="0" smtClean="0"/>
              <a:t> package are imported automatically into all programs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It's as if all programs contain the following line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import </a:t>
            </a:r>
            <a:r>
              <a:rPr lang="en-US" sz="2400" dirty="0" err="1" smtClean="0">
                <a:latin typeface="Courier New" pitchFamily="-110" charset="0"/>
              </a:rPr>
              <a:t>java.lang</a:t>
            </a:r>
            <a:r>
              <a:rPr lang="en-US" sz="2400" dirty="0" smtClean="0">
                <a:latin typeface="Courier New" pitchFamily="-110" charset="0"/>
              </a:rPr>
              <a:t>.*;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That's why we didn't have to import the </a:t>
            </a:r>
            <a:r>
              <a:rPr lang="en-US" sz="2800" dirty="0" smtClean="0">
                <a:latin typeface="Courier New" pitchFamily="-110" charset="0"/>
              </a:rPr>
              <a:t>System</a:t>
            </a:r>
            <a:r>
              <a:rPr lang="en-US" dirty="0" smtClean="0"/>
              <a:t> or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classes explicitly in earlier programs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Scanner</a:t>
            </a:r>
            <a:r>
              <a:rPr lang="en-US" dirty="0" smtClean="0"/>
              <a:t> class, on the other hand, is part of the </a:t>
            </a:r>
            <a:r>
              <a:rPr lang="en-US" sz="2800" dirty="0" err="1" smtClean="0">
                <a:latin typeface="Courier New" pitchFamily="-110" charset="0"/>
              </a:rPr>
              <a:t>java.util</a:t>
            </a:r>
            <a:r>
              <a:rPr lang="en-US" dirty="0" smtClean="0"/>
              <a:t> package, and therefore must be </a:t>
            </a:r>
            <a:r>
              <a:rPr lang="en-US" dirty="0" smtClean="0"/>
              <a:t>imported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Random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Random</a:t>
            </a:r>
            <a:r>
              <a:rPr lang="en-US" dirty="0" smtClean="0"/>
              <a:t> class is part of the </a:t>
            </a:r>
            <a:r>
              <a:rPr lang="en-US" sz="2800" dirty="0" err="1" smtClean="0">
                <a:latin typeface="Courier New" pitchFamily="-110" charset="0"/>
              </a:rPr>
              <a:t>java.util</a:t>
            </a:r>
            <a:r>
              <a:rPr lang="en-US" dirty="0" smtClean="0"/>
              <a:t> package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It provides methods that generate </a:t>
            </a:r>
            <a:r>
              <a:rPr lang="en-US" i="1" dirty="0" smtClean="0"/>
              <a:t>pseudorandom numbers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A </a:t>
            </a:r>
            <a:r>
              <a:rPr lang="en-US" sz="2800" dirty="0" smtClean="0">
                <a:latin typeface="Courier New" pitchFamily="-110" charset="0"/>
              </a:rPr>
              <a:t>Random</a:t>
            </a:r>
            <a:r>
              <a:rPr lang="en-US" dirty="0" smtClean="0"/>
              <a:t> object performs complicated calculations based on a </a:t>
            </a:r>
            <a:r>
              <a:rPr lang="en-US" i="1" dirty="0" smtClean="0"/>
              <a:t>seed value</a:t>
            </a:r>
            <a:r>
              <a:rPr lang="en-US" dirty="0" smtClean="0"/>
              <a:t> to produce a stream of seemingly random </a:t>
            </a:r>
            <a:r>
              <a:rPr lang="en-US" dirty="0" smtClean="0"/>
              <a:t>values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Random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methods of the </a:t>
            </a:r>
            <a:r>
              <a:rPr lang="en-US" dirty="0" smtClean="0">
                <a:latin typeface="Courier New"/>
                <a:cs typeface="Courier New"/>
              </a:rPr>
              <a:t>Random</a:t>
            </a:r>
            <a:r>
              <a:rPr lang="en-US" dirty="0" smtClean="0"/>
              <a:t> class: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Fig3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70" y="1940451"/>
            <a:ext cx="5287483" cy="2208212"/>
          </a:xfrm>
          <a:prstGeom prst="rect">
            <a:avLst/>
          </a:prstGeom>
        </p:spPr>
      </p:pic>
      <p:pic>
        <p:nvPicPr>
          <p:cNvPr id="8" name="Picture 7" descr="Syntax generating random number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169" y="4295244"/>
            <a:ext cx="5287483" cy="208582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RandomNumbers.java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creation of pseudo-random numbers using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Random class.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java.util.Random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RandomNumbers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Generates random numbers in various ranges.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</a:t>
            </a:r>
            <a:r>
              <a:rPr lang="en-US" sz="1200" dirty="0" err="1" smtClean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Random generator = new Random();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float num2;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num1 = </a:t>
            </a:r>
            <a:r>
              <a:rPr lang="en-US" sz="1200" dirty="0" err="1" smtClean="0">
                <a:latin typeface="Courier New"/>
                <a:cs typeface="Courier New"/>
              </a:rPr>
              <a:t>generator.nextInt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"A</a:t>
            </a:r>
            <a:r>
              <a:rPr lang="en-US" sz="1200" dirty="0" smtClean="0">
                <a:latin typeface="Courier New"/>
                <a:cs typeface="Courier New"/>
              </a:rPr>
              <a:t> random integer: " + num1);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num1 = generator.nextInt(10);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"From</a:t>
            </a:r>
            <a:r>
              <a:rPr lang="en-US" sz="1200" dirty="0" smtClean="0">
                <a:latin typeface="Courier New"/>
                <a:cs typeface="Courier New"/>
              </a:rPr>
              <a:t> 0 to 9: " + num1);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num1 = generator.nextInt(10) + 1;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"From</a:t>
            </a:r>
            <a:r>
              <a:rPr lang="en-US" sz="1200" dirty="0" smtClean="0">
                <a:latin typeface="Courier New"/>
                <a:cs typeface="Courier New"/>
              </a:rPr>
              <a:t> 1 to 10: " + num1);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num1 = generator.nextInt(15) + 20;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"From</a:t>
            </a:r>
            <a:r>
              <a:rPr lang="en-US" sz="1200" dirty="0" smtClean="0">
                <a:latin typeface="Courier New"/>
                <a:cs typeface="Courier New"/>
              </a:rPr>
              <a:t> 20 to 34: " + num1);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num1 = generator.nextInt(20) - 10;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"From</a:t>
            </a:r>
            <a:r>
              <a:rPr lang="en-US" sz="1200" dirty="0" smtClean="0">
                <a:latin typeface="Courier New"/>
                <a:cs typeface="Courier New"/>
              </a:rPr>
              <a:t> -10 to 9: " + num1);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num2 = </a:t>
            </a:r>
            <a:r>
              <a:rPr lang="en-US" sz="1200" dirty="0" err="1" smtClean="0">
                <a:latin typeface="Courier New"/>
                <a:cs typeface="Courier New"/>
              </a:rPr>
              <a:t>generator.nextFloat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"A</a:t>
            </a:r>
            <a:r>
              <a:rPr lang="en-US" sz="1200" dirty="0" smtClean="0">
                <a:latin typeface="Courier New"/>
                <a:cs typeface="Courier New"/>
              </a:rPr>
              <a:t> random float (between 0-1): " + num2);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num2 = </a:t>
            </a:r>
            <a:r>
              <a:rPr lang="en-US" sz="1200" dirty="0" err="1" smtClean="0">
                <a:latin typeface="Courier New"/>
                <a:cs typeface="Courier New"/>
              </a:rPr>
              <a:t>generator.nextFloat</a:t>
            </a:r>
            <a:r>
              <a:rPr lang="en-US" sz="1200" dirty="0" smtClean="0">
                <a:latin typeface="Courier New"/>
                <a:cs typeface="Courier New"/>
              </a:rPr>
              <a:t>() * 6;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0.0 to 5.999999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num1 = (int)num2 + 1;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"From</a:t>
            </a:r>
            <a:r>
              <a:rPr lang="en-US" sz="1200" dirty="0" smtClean="0">
                <a:latin typeface="Courier New"/>
                <a:cs typeface="Courier New"/>
              </a:rPr>
              <a:t> 1 to 6: " + num1);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Math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sz="2400" dirty="0" smtClean="0">
                <a:latin typeface="Courier New" pitchFamily="-110" charset="0"/>
              </a:rPr>
              <a:t>Math</a:t>
            </a:r>
            <a:r>
              <a:rPr lang="en-US" dirty="0" smtClean="0"/>
              <a:t> class is part of the </a:t>
            </a:r>
            <a:r>
              <a:rPr lang="en-US" sz="2400" dirty="0" err="1" smtClean="0">
                <a:latin typeface="Courier New" pitchFamily="-110" charset="0"/>
              </a:rPr>
              <a:t>java.lang</a:t>
            </a:r>
            <a:r>
              <a:rPr lang="en-US" dirty="0" smtClean="0"/>
              <a:t> package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 </a:t>
            </a:r>
            <a:r>
              <a:rPr lang="en-US" sz="2400" dirty="0" smtClean="0">
                <a:latin typeface="Courier New" pitchFamily="-110" charset="0"/>
              </a:rPr>
              <a:t>Math</a:t>
            </a:r>
            <a:r>
              <a:rPr lang="en-US" dirty="0" smtClean="0"/>
              <a:t> class contains methods that perform various mathematical functions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These </a:t>
            </a:r>
            <a:r>
              <a:rPr lang="en-US" dirty="0" smtClean="0"/>
              <a:t>include:</a:t>
            </a:r>
          </a:p>
          <a:p>
            <a:pPr lvl="1">
              <a:lnSpc>
                <a:spcPct val="80000"/>
              </a:lnSpc>
              <a:spcBef>
                <a:spcPct val="75000"/>
              </a:spcBef>
            </a:pPr>
            <a:r>
              <a:rPr lang="en-US" sz="2400" dirty="0" smtClean="0"/>
              <a:t>absolute value</a:t>
            </a:r>
          </a:p>
          <a:p>
            <a:pPr lvl="1">
              <a:lnSpc>
                <a:spcPct val="80000"/>
              </a:lnSpc>
              <a:spcBef>
                <a:spcPct val="75000"/>
              </a:spcBef>
            </a:pPr>
            <a:r>
              <a:rPr lang="en-US" sz="2400" dirty="0" smtClean="0"/>
              <a:t>square root</a:t>
            </a:r>
          </a:p>
          <a:p>
            <a:pPr lvl="1">
              <a:lnSpc>
                <a:spcPct val="80000"/>
              </a:lnSpc>
              <a:spcBef>
                <a:spcPct val="75000"/>
              </a:spcBef>
            </a:pPr>
            <a:r>
              <a:rPr lang="en-US" sz="2400" dirty="0" smtClean="0"/>
              <a:t>exponentiation</a:t>
            </a:r>
          </a:p>
          <a:p>
            <a:pPr lvl="1">
              <a:lnSpc>
                <a:spcPct val="80000"/>
              </a:lnSpc>
              <a:spcBef>
                <a:spcPct val="75000"/>
              </a:spcBef>
            </a:pPr>
            <a:r>
              <a:rPr lang="en-US" sz="2400" dirty="0" smtClean="0"/>
              <a:t>trigonometric </a:t>
            </a:r>
            <a:r>
              <a:rPr lang="en-US" sz="2400" dirty="0" smtClean="0"/>
              <a:t>functions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Math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methods of the </a:t>
            </a:r>
            <a:r>
              <a:rPr lang="en-US" sz="2800" dirty="0" smtClean="0">
                <a:latin typeface="Courier New" pitchFamily="-110" charset="0"/>
              </a:rPr>
              <a:t>Math</a:t>
            </a:r>
            <a:r>
              <a:rPr lang="en-US" dirty="0" smtClean="0"/>
              <a:t> class are </a:t>
            </a:r>
            <a:r>
              <a:rPr lang="en-US" i="1" dirty="0" smtClean="0"/>
              <a:t>static methods</a:t>
            </a:r>
            <a:r>
              <a:rPr lang="en-US" dirty="0" smtClean="0"/>
              <a:t> (also called </a:t>
            </a:r>
            <a:r>
              <a:rPr lang="en-US" i="1" dirty="0" smtClean="0"/>
              <a:t>class methods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Static methods can be invoked through the class name – no object of the </a:t>
            </a:r>
            <a:r>
              <a:rPr lang="en-US" dirty="0" smtClean="0">
                <a:latin typeface="Courier New" pitchFamily="-110" charset="0"/>
              </a:rPr>
              <a:t>Math</a:t>
            </a:r>
            <a:r>
              <a:rPr lang="en-US" dirty="0" smtClean="0"/>
              <a:t> class is needed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spcAft>
                <a:spcPts val="1800"/>
              </a:spcAft>
              <a:buNone/>
            </a:pPr>
            <a:r>
              <a:rPr lang="en-US" sz="2400" dirty="0" smtClean="0">
                <a:latin typeface="Courier New" pitchFamily="-110" charset="0"/>
              </a:rPr>
              <a:t>value = Math.cos(90) + </a:t>
            </a:r>
            <a:r>
              <a:rPr lang="en-US" sz="2400" dirty="0" err="1" smtClean="0">
                <a:latin typeface="Courier New" pitchFamily="-110" charset="0"/>
              </a:rPr>
              <a:t>Math.sqrt(delta</a:t>
            </a:r>
            <a:r>
              <a:rPr lang="en-US" sz="2400" dirty="0" smtClean="0">
                <a:latin typeface="Courier New" pitchFamily="-110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We'll </a:t>
            </a:r>
            <a:r>
              <a:rPr lang="en-US" dirty="0" smtClean="0"/>
              <a:t>discuss static methods</a:t>
            </a:r>
            <a:r>
              <a:rPr lang="en-US" dirty="0" smtClean="0"/>
              <a:t> in more detail later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3304945" cy="5102594"/>
          </a:xfrm>
        </p:spPr>
        <p:txBody>
          <a:bodyPr/>
          <a:lstStyle/>
          <a:p>
            <a:r>
              <a:rPr lang="en-US" dirty="0" smtClean="0"/>
              <a:t>Some methods of the </a:t>
            </a:r>
            <a:r>
              <a:rPr lang="en-US" dirty="0" smtClean="0">
                <a:latin typeface="Courier New"/>
                <a:cs typeface="Courier New"/>
              </a:rPr>
              <a:t>Math</a:t>
            </a:r>
            <a:r>
              <a:rPr lang="en-US" dirty="0" smtClean="0"/>
              <a:t> class: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 descr="Fig3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67" y="425449"/>
            <a:ext cx="4751917" cy="57561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Quadratic.java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Math class to perform a calculation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based on user input.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Quadratic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Determines the roots of a quadratic equation.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</a:t>
            </a:r>
            <a:r>
              <a:rPr lang="en-US" sz="1200" dirty="0" err="1" smtClean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a, </a:t>
            </a:r>
            <a:r>
              <a:rPr lang="en-US" sz="1200" dirty="0" err="1" smtClean="0">
                <a:latin typeface="Courier New"/>
                <a:cs typeface="Courier New"/>
              </a:rPr>
              <a:t>b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c</a:t>
            </a:r>
            <a:r>
              <a:rPr lang="en-US" sz="1200" dirty="0" smtClean="0">
                <a:latin typeface="Courier New"/>
                <a:cs typeface="Courier New"/>
              </a:rPr>
              <a:t>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ax^2 +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bx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+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</a:t>
            </a:r>
            <a:r>
              <a:rPr lang="en-US" sz="1200" dirty="0" err="1" smtClean="0">
                <a:latin typeface="Courier New"/>
                <a:cs typeface="Courier New"/>
              </a:rPr>
              <a:t>discriminant</a:t>
            </a:r>
            <a:r>
              <a:rPr lang="en-US" sz="1200" dirty="0" smtClean="0">
                <a:latin typeface="Courier New"/>
                <a:cs typeface="Courier New"/>
              </a:rPr>
              <a:t>, root1, root2;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</a:t>
            </a:r>
            <a:r>
              <a:rPr lang="en-US" sz="1200" dirty="0" err="1" smtClean="0">
                <a:latin typeface="Courier New"/>
                <a:cs typeface="Courier New"/>
              </a:rPr>
              <a:t>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</a:t>
            </a:r>
            <a:r>
              <a:rPr lang="en-US" sz="1200" dirty="0" err="1" smtClean="0">
                <a:latin typeface="Courier New"/>
                <a:cs typeface="Courier New"/>
              </a:rPr>
              <a:t>"Enter</a:t>
            </a:r>
            <a:r>
              <a:rPr lang="en-US" sz="1200" dirty="0" smtClean="0">
                <a:latin typeface="Courier New"/>
                <a:cs typeface="Courier New"/>
              </a:rPr>
              <a:t> the coefficient of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 squared: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</a:t>
            </a:r>
            <a:r>
              <a:rPr lang="en-US" sz="1200" dirty="0" err="1" smtClean="0">
                <a:latin typeface="Courier New"/>
                <a:cs typeface="Courier New"/>
              </a:rPr>
              <a:t>"Enter</a:t>
            </a:r>
            <a:r>
              <a:rPr lang="en-US" sz="1200" dirty="0" smtClean="0">
                <a:latin typeface="Courier New"/>
                <a:cs typeface="Courier New"/>
              </a:rPr>
              <a:t> the coefficient of </a:t>
            </a:r>
            <a:r>
              <a:rPr lang="en-US" sz="1200" dirty="0" err="1" smtClean="0">
                <a:latin typeface="Courier New"/>
                <a:cs typeface="Courier New"/>
              </a:rPr>
              <a:t>x</a:t>
            </a:r>
            <a:r>
              <a:rPr lang="en-US" sz="1200" dirty="0" smtClean="0">
                <a:latin typeface="Courier New"/>
                <a:cs typeface="Courier New"/>
              </a:rPr>
              <a:t>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b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A variable holds either a primitive type or a </a:t>
            </a:r>
            <a:r>
              <a:rPr lang="en-US" i="1" dirty="0" smtClean="0"/>
              <a:t>reference</a:t>
            </a:r>
            <a:r>
              <a:rPr lang="en-US" dirty="0" smtClean="0"/>
              <a:t> to an object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A class name can be used as a type to declare an </a:t>
            </a:r>
            <a:r>
              <a:rPr lang="en-US" i="1" dirty="0" smtClean="0"/>
              <a:t>object reference variable</a:t>
            </a:r>
            <a:endParaRPr lang="en-US" dirty="0" smtClean="0"/>
          </a:p>
          <a:p>
            <a:pPr algn="ctr">
              <a:lnSpc>
                <a:spcPct val="80000"/>
              </a:lnSpc>
              <a:spcBef>
                <a:spcPct val="75000"/>
              </a:spcBef>
              <a:buNone/>
            </a:pPr>
            <a:r>
              <a:rPr lang="en-US" sz="2800" dirty="0" smtClean="0">
                <a:latin typeface="Courier New" pitchFamily="-110" charset="0"/>
              </a:rPr>
              <a:t>String title;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No object is created with this declaration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An object reference variable holds the address of an object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The object itself must be created </a:t>
            </a:r>
            <a:r>
              <a:rPr lang="en-US" dirty="0" smtClean="0"/>
              <a:t>separately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</a:t>
            </a:r>
            <a:r>
              <a:rPr lang="en-US" sz="1200" dirty="0" err="1" smtClean="0">
                <a:latin typeface="Courier New"/>
                <a:cs typeface="Courier New"/>
              </a:rPr>
              <a:t>"Enter</a:t>
            </a:r>
            <a:r>
              <a:rPr lang="en-US" sz="1200" dirty="0" smtClean="0">
                <a:latin typeface="Courier New"/>
                <a:cs typeface="Courier New"/>
              </a:rPr>
              <a:t> the constant: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c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Use the quadratic formula to compute the roots.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Assumes a positive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discriminant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discriminant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Math.pow(b</a:t>
            </a:r>
            <a:r>
              <a:rPr lang="en-US" sz="1200" dirty="0" smtClean="0">
                <a:latin typeface="Courier New"/>
                <a:cs typeface="Courier New"/>
              </a:rPr>
              <a:t>, 2) - (4 * a * </a:t>
            </a:r>
            <a:r>
              <a:rPr lang="en-US" sz="1200" dirty="0" err="1" smtClean="0">
                <a:latin typeface="Courier New"/>
                <a:cs typeface="Courier New"/>
              </a:rPr>
              <a:t>c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root1 = ((-1 * </a:t>
            </a:r>
            <a:r>
              <a:rPr lang="en-US" sz="1200" dirty="0" err="1" smtClean="0">
                <a:latin typeface="Courier New"/>
                <a:cs typeface="Courier New"/>
              </a:rPr>
              <a:t>b</a:t>
            </a:r>
            <a:r>
              <a:rPr lang="en-US" sz="1200" dirty="0" smtClean="0">
                <a:latin typeface="Courier New"/>
                <a:cs typeface="Courier New"/>
              </a:rPr>
              <a:t>) + </a:t>
            </a:r>
            <a:r>
              <a:rPr lang="en-US" sz="1200" dirty="0" err="1" smtClean="0">
                <a:latin typeface="Courier New"/>
                <a:cs typeface="Courier New"/>
              </a:rPr>
              <a:t>Math.sqrt(discriminant</a:t>
            </a:r>
            <a:r>
              <a:rPr lang="en-US" sz="1200" dirty="0" smtClean="0">
                <a:latin typeface="Courier New"/>
                <a:cs typeface="Courier New"/>
              </a:rPr>
              <a:t>)) / (2 * a);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root2 = ((-1 * </a:t>
            </a:r>
            <a:r>
              <a:rPr lang="en-US" sz="1200" dirty="0" err="1" smtClean="0">
                <a:latin typeface="Courier New"/>
                <a:cs typeface="Courier New"/>
              </a:rPr>
              <a:t>b</a:t>
            </a:r>
            <a:r>
              <a:rPr lang="en-US" sz="1200" dirty="0" smtClean="0">
                <a:latin typeface="Courier New"/>
                <a:cs typeface="Courier New"/>
              </a:rPr>
              <a:t>) - </a:t>
            </a:r>
            <a:r>
              <a:rPr lang="en-US" sz="1200" dirty="0" err="1" smtClean="0">
                <a:latin typeface="Courier New"/>
                <a:cs typeface="Courier New"/>
              </a:rPr>
              <a:t>Math.sqrt(discriminant</a:t>
            </a:r>
            <a:r>
              <a:rPr lang="en-US" sz="1200" dirty="0" smtClean="0">
                <a:latin typeface="Courier New"/>
                <a:cs typeface="Courier New"/>
              </a:rPr>
              <a:t>)) / (2 * a);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"Root</a:t>
            </a:r>
            <a:r>
              <a:rPr lang="en-US" sz="1200" dirty="0" smtClean="0">
                <a:latin typeface="Courier New"/>
                <a:cs typeface="Courier New"/>
              </a:rPr>
              <a:t> #1: " + root1);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"Root</a:t>
            </a:r>
            <a:r>
              <a:rPr lang="en-US" sz="1200" dirty="0" smtClean="0">
                <a:latin typeface="Courier New"/>
                <a:cs typeface="Courier New"/>
              </a:rPr>
              <a:t> #2: " + root2);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</a:t>
            </a:r>
            <a:r>
              <a:rPr lang="en-US" dirty="0" err="1" smtClean="0"/>
              <a:t>Ouput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It is often necessary to format values in certain ways so that they can be presented properly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The Java</a:t>
            </a:r>
            <a:r>
              <a:rPr lang="en-US" dirty="0" smtClean="0"/>
              <a:t> API contains </a:t>
            </a:r>
            <a:r>
              <a:rPr lang="en-US" dirty="0" smtClean="0"/>
              <a:t>classes that provide formatting capabilities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NumberFormat</a:t>
            </a:r>
            <a:r>
              <a:rPr lang="en-US" dirty="0" smtClean="0"/>
              <a:t> class allows you to format values as currency or percentages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DecimalFormat</a:t>
            </a:r>
            <a:r>
              <a:rPr lang="en-US" dirty="0" smtClean="0"/>
              <a:t> class allows you to format values based on a pattern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Both are part of the </a:t>
            </a:r>
            <a:r>
              <a:rPr lang="en-US" sz="2800" dirty="0" err="1" smtClean="0">
                <a:latin typeface="Courier New" pitchFamily="-110" charset="0"/>
              </a:rPr>
              <a:t>java.text</a:t>
            </a:r>
            <a:r>
              <a:rPr lang="en-US" dirty="0" smtClean="0"/>
              <a:t> </a:t>
            </a:r>
            <a:r>
              <a:rPr lang="en-US" dirty="0" smtClean="0"/>
              <a:t>package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NumberFormat</a:t>
            </a:r>
            <a:r>
              <a:rPr lang="en-US" dirty="0" smtClean="0"/>
              <a:t> class has static methods that return a formatter object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400" dirty="0" err="1" smtClean="0">
                <a:latin typeface="Courier New" pitchFamily="-110" charset="0"/>
              </a:rPr>
              <a:t>getCurrencyInstance</a:t>
            </a:r>
            <a:r>
              <a:rPr lang="en-US" sz="2400" dirty="0" smtClean="0">
                <a:latin typeface="Courier New" pitchFamily="-110" charset="0"/>
              </a:rPr>
              <a:t>()</a:t>
            </a:r>
          </a:p>
          <a:p>
            <a:pPr algn="ctr">
              <a:spcBef>
                <a:spcPct val="70000"/>
              </a:spcBef>
              <a:buNone/>
            </a:pPr>
            <a:r>
              <a:rPr lang="en-US" sz="2400" dirty="0" err="1" smtClean="0">
                <a:latin typeface="Courier New" pitchFamily="-110" charset="0"/>
              </a:rPr>
              <a:t>getPercentInstance</a:t>
            </a:r>
            <a:r>
              <a:rPr lang="en-US" sz="2400" dirty="0" smtClean="0">
                <a:latin typeface="Courier New" pitchFamily="-110" charset="0"/>
              </a:rPr>
              <a:t>()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Each formatter object has a method called </a:t>
            </a:r>
            <a:r>
              <a:rPr lang="en-US" dirty="0" smtClean="0">
                <a:latin typeface="Courier New" pitchFamily="-110" charset="0"/>
              </a:rPr>
              <a:t>format</a:t>
            </a:r>
            <a:r>
              <a:rPr lang="en-US" dirty="0" smtClean="0"/>
              <a:t> that returns a string with the specified information in the appropriate </a:t>
            </a:r>
            <a:r>
              <a:rPr lang="en-US" dirty="0" smtClean="0"/>
              <a:t>format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methods of the </a:t>
            </a:r>
            <a:r>
              <a:rPr lang="en-US" dirty="0" err="1" smtClean="0">
                <a:latin typeface="Courier New"/>
                <a:cs typeface="Courier New"/>
              </a:rPr>
              <a:t>NumberFormat</a:t>
            </a:r>
            <a:r>
              <a:rPr lang="en-US" dirty="0" smtClean="0"/>
              <a:t> class: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 descr="Fig3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80" y="2118254"/>
            <a:ext cx="6926044" cy="291094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Purchase.java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class to format output.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java.text.NumberFormat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Purchase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Calculates the final price of a purchased item using values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entered by the user.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</a:t>
            </a:r>
            <a:r>
              <a:rPr lang="en-US" sz="1200" dirty="0" err="1" smtClean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final double TAX_RATE = 0.06;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6% sales tax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quantity;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subtotal, tax, </a:t>
            </a:r>
            <a:r>
              <a:rPr lang="en-US" sz="1200" dirty="0" err="1" smtClean="0">
                <a:latin typeface="Courier New"/>
                <a:cs typeface="Courier New"/>
              </a:rPr>
              <a:t>totalCost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unitPrice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</a:t>
            </a:r>
            <a:r>
              <a:rPr lang="en-US" sz="1200" dirty="0" err="1" smtClean="0">
                <a:latin typeface="Courier New"/>
                <a:cs typeface="Courier New"/>
              </a:rPr>
              <a:t>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latin typeface="Courier New"/>
                <a:cs typeface="Courier New"/>
              </a:rPr>
              <a:t> fmt1 = </a:t>
            </a:r>
            <a:r>
              <a:rPr lang="en-US" sz="1200" dirty="0" err="1" smtClean="0">
                <a:latin typeface="Courier New"/>
                <a:cs typeface="Courier New"/>
              </a:rPr>
              <a:t>NumberFormat.getCurrencyInstance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latin typeface="Courier New"/>
                <a:cs typeface="Courier New"/>
              </a:rPr>
              <a:t> fmt2 = </a:t>
            </a:r>
            <a:r>
              <a:rPr lang="en-US" sz="1200" dirty="0" err="1" smtClean="0">
                <a:latin typeface="Courier New"/>
                <a:cs typeface="Courier New"/>
              </a:rPr>
              <a:t>NumberFormat.getPercentInstance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</a:t>
            </a:r>
            <a:r>
              <a:rPr lang="en-US" sz="1200" dirty="0" err="1" smtClean="0">
                <a:latin typeface="Courier New"/>
                <a:cs typeface="Courier New"/>
              </a:rPr>
              <a:t>"Enter</a:t>
            </a:r>
            <a:r>
              <a:rPr lang="en-US" sz="1200" dirty="0" smtClean="0">
                <a:latin typeface="Courier New"/>
                <a:cs typeface="Courier New"/>
              </a:rPr>
              <a:t> the quantity: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quantity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</a:t>
            </a:r>
            <a:r>
              <a:rPr lang="en-US" sz="1200" dirty="0" err="1" smtClean="0">
                <a:latin typeface="Courier New"/>
                <a:cs typeface="Courier New"/>
              </a:rPr>
              <a:t>"Enter</a:t>
            </a:r>
            <a:r>
              <a:rPr lang="en-US" sz="1200" dirty="0" smtClean="0">
                <a:latin typeface="Courier New"/>
                <a:cs typeface="Courier New"/>
              </a:rPr>
              <a:t> the unit price: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unitPrice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scan.nextDouble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subtotal = quantity * </a:t>
            </a:r>
            <a:r>
              <a:rPr lang="en-US" sz="1200" dirty="0" err="1" smtClean="0">
                <a:latin typeface="Courier New"/>
                <a:cs typeface="Courier New"/>
              </a:rPr>
              <a:t>unitPrice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tax = subtotal * TAX_RATE;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totalCost</a:t>
            </a:r>
            <a:r>
              <a:rPr lang="en-US" sz="1200" dirty="0" smtClean="0">
                <a:latin typeface="Courier New"/>
                <a:cs typeface="Courier New"/>
              </a:rPr>
              <a:t> = subtotal + tax;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Print output with appropriate formatting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"Subtotal</a:t>
            </a:r>
            <a:r>
              <a:rPr lang="en-US" sz="1200" dirty="0" smtClean="0">
                <a:latin typeface="Courier New"/>
                <a:cs typeface="Courier New"/>
              </a:rPr>
              <a:t>: " + fmt1.format(subtotal));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"Tax</a:t>
            </a:r>
            <a:r>
              <a:rPr lang="en-US" sz="1200" dirty="0" smtClean="0">
                <a:latin typeface="Courier New"/>
                <a:cs typeface="Courier New"/>
              </a:rPr>
              <a:t>: " + fmt1.format(tax) + " at "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+ fmt2.format(TAX_RATE));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"Total</a:t>
            </a:r>
            <a:r>
              <a:rPr lang="en-US" sz="1200" dirty="0" smtClean="0">
                <a:latin typeface="Courier New"/>
                <a:cs typeface="Courier New"/>
              </a:rPr>
              <a:t>: " + fmt1.format(totalCost));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85000"/>
              </a:spcBef>
            </a:pPr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DecimalFormat</a:t>
            </a:r>
            <a:r>
              <a:rPr lang="en-US" dirty="0" smtClean="0"/>
              <a:t> class can be used to format a floating point value in various ways</a:t>
            </a:r>
          </a:p>
          <a:p>
            <a:pPr>
              <a:spcBef>
                <a:spcPct val="85000"/>
              </a:spcBef>
            </a:pPr>
            <a:r>
              <a:rPr lang="en-US" dirty="0" smtClean="0"/>
              <a:t>For example, you can specify that the number should be truncated to three decimal places</a:t>
            </a:r>
          </a:p>
          <a:p>
            <a:pPr>
              <a:spcBef>
                <a:spcPct val="85000"/>
              </a:spcBef>
            </a:pPr>
            <a:r>
              <a:rPr lang="en-US" dirty="0" smtClean="0"/>
              <a:t>The constructor of the </a:t>
            </a:r>
            <a:r>
              <a:rPr lang="en-US" sz="2800" dirty="0" err="1" smtClean="0">
                <a:latin typeface="Courier New" pitchFamily="-110" charset="0"/>
              </a:rPr>
              <a:t>DecimalFormat</a:t>
            </a:r>
            <a:r>
              <a:rPr lang="en-US" dirty="0" smtClean="0"/>
              <a:t> class takes a string that represents a pattern for the formatted </a:t>
            </a:r>
            <a:r>
              <a:rPr lang="en-US" dirty="0" smtClean="0"/>
              <a:t>number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85000"/>
              </a:spcBef>
            </a:pPr>
            <a:r>
              <a:rPr lang="en-US" dirty="0" smtClean="0"/>
              <a:t>Some methods of the </a:t>
            </a:r>
            <a:r>
              <a:rPr lang="en-US" dirty="0" err="1" smtClean="0">
                <a:latin typeface="Courier New"/>
                <a:cs typeface="Courier New"/>
              </a:rPr>
              <a:t>DecimalFormat</a:t>
            </a:r>
            <a:r>
              <a:rPr lang="en-US" dirty="0" smtClean="0"/>
              <a:t> class: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 descr="Fig3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89" y="2273300"/>
            <a:ext cx="6829354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CircleStats.java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formatting of decimal values using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DecimalFormat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class.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java.text.DecimalFormat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CircleStats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Calculates the area and circumference of a circle given its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radius.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</a:t>
            </a:r>
            <a:r>
              <a:rPr lang="en-US" sz="1200" dirty="0" err="1" smtClean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radius;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area, circumference;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</a:t>
            </a:r>
            <a:r>
              <a:rPr lang="en-US" sz="1200" dirty="0" err="1" smtClean="0">
                <a:latin typeface="Courier New"/>
                <a:cs typeface="Courier New"/>
              </a:rPr>
              <a:t>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</a:t>
            </a:r>
            <a:r>
              <a:rPr lang="en-US" sz="1200" dirty="0" err="1" smtClean="0">
                <a:latin typeface="Courier New"/>
                <a:cs typeface="Courier New"/>
              </a:rPr>
              <a:t>"Enter</a:t>
            </a:r>
            <a:r>
              <a:rPr lang="en-US" sz="1200" dirty="0" smtClean="0">
                <a:latin typeface="Courier New"/>
                <a:cs typeface="Courier New"/>
              </a:rPr>
              <a:t> the circle's radius: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radius = </a:t>
            </a:r>
            <a:r>
              <a:rPr lang="en-US" sz="1200" dirty="0" err="1" smtClean="0">
                <a:latin typeface="Courier New"/>
                <a:cs typeface="Courier New"/>
              </a:rPr>
              <a:t>scan.nextInt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area = </a:t>
            </a:r>
            <a:r>
              <a:rPr lang="en-US" sz="1200" dirty="0" err="1" smtClean="0">
                <a:latin typeface="Courier New"/>
                <a:cs typeface="Courier New"/>
              </a:rPr>
              <a:t>Math.PI</a:t>
            </a:r>
            <a:r>
              <a:rPr lang="en-US" sz="1200" dirty="0" smtClean="0"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latin typeface="Courier New"/>
                <a:cs typeface="Courier New"/>
              </a:rPr>
              <a:t>Math.pow(radius</a:t>
            </a:r>
            <a:r>
              <a:rPr lang="en-US" sz="1200" dirty="0" smtClean="0">
                <a:latin typeface="Courier New"/>
                <a:cs typeface="Courier New"/>
              </a:rPr>
              <a:t>, 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circumference = 2 * </a:t>
            </a:r>
            <a:r>
              <a:rPr lang="en-US" sz="1200" dirty="0" err="1" smtClean="0">
                <a:latin typeface="Courier New"/>
                <a:cs typeface="Courier New"/>
              </a:rPr>
              <a:t>Math.PI</a:t>
            </a:r>
            <a:r>
              <a:rPr lang="en-US" sz="1200" dirty="0" smtClean="0">
                <a:latin typeface="Courier New"/>
                <a:cs typeface="Courier New"/>
              </a:rPr>
              <a:t> * radius;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Round the output to three decimal places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DecimalFormat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smtClean="0">
                <a:latin typeface="Courier New"/>
                <a:cs typeface="Courier New"/>
              </a:rPr>
              <a:t>DecimalFormat(</a:t>
            </a:r>
            <a:r>
              <a:rPr lang="en-US" sz="1200" dirty="0" smtClean="0">
                <a:latin typeface="Courier New"/>
                <a:cs typeface="Courier New"/>
              </a:rPr>
              <a:t>"0.###");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"The</a:t>
            </a:r>
            <a:r>
              <a:rPr lang="en-US" sz="1200" dirty="0" smtClean="0">
                <a:latin typeface="Courier New"/>
                <a:cs typeface="Courier New"/>
              </a:rPr>
              <a:t> circle's area: " + </a:t>
            </a:r>
            <a:r>
              <a:rPr lang="en-US" sz="1200" dirty="0" err="1" smtClean="0">
                <a:latin typeface="Courier New"/>
                <a:cs typeface="Courier New"/>
              </a:rPr>
              <a:t>fmt.format(area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</a:t>
            </a:r>
            <a:r>
              <a:rPr lang="en-US" sz="1200" dirty="0" err="1" smtClean="0">
                <a:latin typeface="Courier New"/>
                <a:cs typeface="Courier New"/>
              </a:rPr>
              <a:t>"The</a:t>
            </a:r>
            <a:r>
              <a:rPr lang="en-US" sz="1200" dirty="0" smtClean="0">
                <a:latin typeface="Courier New"/>
                <a:cs typeface="Courier New"/>
              </a:rPr>
              <a:t> circle's circumference: "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+ </a:t>
            </a:r>
            <a:r>
              <a:rPr lang="en-US" sz="1200" dirty="0" err="1" smtClean="0">
                <a:latin typeface="Courier New"/>
                <a:cs typeface="Courier New"/>
              </a:rPr>
              <a:t>fmt.format(circumference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Generally, we use the </a:t>
            </a:r>
            <a:r>
              <a:rPr lang="en-US" dirty="0" smtClean="0">
                <a:latin typeface="Courier New"/>
                <a:cs typeface="Courier New"/>
              </a:rPr>
              <a:t>new</a:t>
            </a:r>
            <a:r>
              <a:rPr lang="en-US" dirty="0" smtClean="0"/>
              <a:t> operator to create an object:</a:t>
            </a:r>
          </a:p>
          <a:p>
            <a:pPr algn="ctr">
              <a:buNone/>
            </a:pPr>
            <a:r>
              <a:rPr lang="en-US" sz="2400" dirty="0" smtClean="0">
                <a:latin typeface="Courier New"/>
                <a:cs typeface="Courier New"/>
              </a:rPr>
              <a:t>title = new </a:t>
            </a:r>
            <a:r>
              <a:rPr lang="en-US" sz="2400" dirty="0" err="1" smtClean="0">
                <a:latin typeface="Courier New"/>
                <a:cs typeface="Courier New"/>
              </a:rPr>
              <a:t>String("James</a:t>
            </a:r>
            <a:r>
              <a:rPr lang="en-US" sz="2400" dirty="0" smtClean="0">
                <a:latin typeface="Courier New"/>
                <a:cs typeface="Courier New"/>
              </a:rPr>
              <a:t> Gosling");</a:t>
            </a:r>
          </a:p>
          <a:p>
            <a:endParaRPr lang="en-US" dirty="0" smtClean="0"/>
          </a:p>
          <a:p>
            <a:pPr>
              <a:spcAft>
                <a:spcPts val="2400"/>
              </a:spcAft>
              <a:buNone/>
            </a:pPr>
            <a:endParaRPr lang="en-US" dirty="0" smtClean="0"/>
          </a:p>
          <a:p>
            <a:r>
              <a:rPr lang="en-US" dirty="0" smtClean="0"/>
              <a:t>Creating an object is called </a:t>
            </a:r>
            <a:r>
              <a:rPr lang="en-US" i="1" dirty="0" smtClean="0"/>
              <a:t>instantiation</a:t>
            </a:r>
          </a:p>
          <a:p>
            <a:r>
              <a:rPr lang="en-US" dirty="0" smtClean="0"/>
              <a:t>An object is an </a:t>
            </a:r>
            <a:r>
              <a:rPr lang="en-US" i="1" dirty="0" smtClean="0"/>
              <a:t>instance </a:t>
            </a:r>
            <a:r>
              <a:rPr lang="en-US" dirty="0" smtClean="0"/>
              <a:t>of a particular 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25736" y="3514212"/>
            <a:ext cx="5214937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8000"/>
                </a:solidFill>
                <a:latin typeface="Arial" pitchFamily="-110" charset="0"/>
              </a:rPr>
              <a:t>This calls the String </a:t>
            </a:r>
            <a:r>
              <a:rPr lang="en-US" sz="2000" b="1" i="1" dirty="0">
                <a:solidFill>
                  <a:srgbClr val="008000"/>
                </a:solidFill>
                <a:latin typeface="Arial" pitchFamily="-110" charset="0"/>
              </a:rPr>
              <a:t>constructor</a:t>
            </a:r>
            <a:r>
              <a:rPr lang="en-US" sz="2000" b="1" dirty="0">
                <a:solidFill>
                  <a:srgbClr val="008000"/>
                </a:solidFill>
                <a:latin typeface="Arial" pitchFamily="-110" charset="0"/>
              </a:rPr>
              <a:t>, which is</a:t>
            </a:r>
          </a:p>
          <a:p>
            <a:pPr algn="ctr"/>
            <a:r>
              <a:rPr lang="en-US" sz="2000" b="1" dirty="0">
                <a:solidFill>
                  <a:srgbClr val="008000"/>
                </a:solidFill>
                <a:latin typeface="Arial" pitchFamily="-110" charset="0"/>
              </a:rPr>
              <a:t>a special method that sets up the object</a:t>
            </a:r>
            <a:endParaRPr lang="en-US" sz="2000" dirty="0">
              <a:solidFill>
                <a:srgbClr val="008000"/>
              </a:solidFill>
              <a:latin typeface="Arial" pitchFamily="-110" charset="0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 rot="16200000">
            <a:off x="5037661" y="647185"/>
            <a:ext cx="457200" cy="5029200"/>
          </a:xfrm>
          <a:prstGeom prst="leftBrace">
            <a:avLst>
              <a:gd name="adj1" fmla="val 91667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Java allows you to define an enumerated type, which can then be used to declare variables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An enumerated type establishes all possible values for a variable of that type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The values are identifiers of your own choosing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The following declaration creates an enumerated type called </a:t>
            </a:r>
            <a:r>
              <a:rPr lang="en-US" dirty="0" smtClean="0">
                <a:latin typeface="Courier New" pitchFamily="-110" charset="0"/>
              </a:rPr>
              <a:t>Season</a:t>
            </a:r>
          </a:p>
          <a:p>
            <a:pPr algn="ctr">
              <a:lnSpc>
                <a:spcPct val="80000"/>
              </a:lnSpc>
              <a:spcBef>
                <a:spcPct val="70000"/>
              </a:spcBef>
              <a:buNone/>
            </a:pPr>
            <a:r>
              <a:rPr lang="en-US" sz="2400" dirty="0" err="1" smtClean="0">
                <a:latin typeface="Courier New" pitchFamily="-110" charset="0"/>
              </a:rPr>
              <a:t>enum</a:t>
            </a:r>
            <a:r>
              <a:rPr lang="en-US" sz="2400" dirty="0" smtClean="0">
                <a:latin typeface="Courier New" pitchFamily="-110" charset="0"/>
              </a:rPr>
              <a:t> Season {winter, spring, summer, fall};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Any number of values can be </a:t>
            </a:r>
            <a:r>
              <a:rPr lang="en-US" dirty="0" smtClean="0"/>
              <a:t>listed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Once a type is defined, a variable of that type can be declared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sz="2595" dirty="0" smtClean="0">
                <a:latin typeface="Courier New" pitchFamily="-110" charset="0"/>
              </a:rPr>
              <a:t>Season time;</a:t>
            </a:r>
          </a:p>
          <a:p>
            <a:pPr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dirty="0" smtClean="0"/>
              <a:t>	and it can be assigned a value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sz="2595" dirty="0" smtClean="0">
                <a:latin typeface="Courier New" pitchFamily="-110" charset="0"/>
              </a:rPr>
              <a:t>time = </a:t>
            </a:r>
            <a:r>
              <a:rPr lang="en-US" sz="2595" dirty="0" err="1" smtClean="0">
                <a:latin typeface="Courier New" pitchFamily="-110" charset="0"/>
              </a:rPr>
              <a:t>Season.fall</a:t>
            </a:r>
            <a:r>
              <a:rPr lang="en-US" sz="2595" dirty="0" smtClean="0">
                <a:latin typeface="Courier New" pitchFamily="-110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values are specified through the name of the type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Enumerated types are </a:t>
            </a:r>
            <a:r>
              <a:rPr lang="en-US" i="1" dirty="0" smtClean="0"/>
              <a:t>type-safe</a:t>
            </a:r>
            <a:r>
              <a:rPr lang="en-US" dirty="0" smtClean="0"/>
              <a:t> – you cannot assign any value other than those </a:t>
            </a:r>
            <a:r>
              <a:rPr lang="en-US" dirty="0" smtClean="0"/>
              <a:t>listed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Internally, each value of an enumerated type is stored as an integer, called its </a:t>
            </a:r>
            <a:r>
              <a:rPr lang="en-US" i="1" dirty="0" smtClean="0"/>
              <a:t>ordinal value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first value in an enumerated type has an ordinal value of zero, the second one, and so on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However, you cannot assign a numeric value to an enumerated type, even if it corresponds to a valid ordinal </a:t>
            </a:r>
            <a:r>
              <a:rPr lang="en-US" dirty="0" smtClean="0"/>
              <a:t>value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The declaration of an enumerated type is a special type of class, and each variable of that type is an object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ordinal</a:t>
            </a:r>
            <a:r>
              <a:rPr lang="en-US" dirty="0" smtClean="0"/>
              <a:t> method returns the ordinal value of the object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smtClean="0">
                <a:latin typeface="Courier New" pitchFamily="-110" charset="0"/>
              </a:rPr>
              <a:t>name</a:t>
            </a:r>
            <a:r>
              <a:rPr lang="en-US" dirty="0" smtClean="0"/>
              <a:t> method returns the name of the identifier corresponding to the object's </a:t>
            </a:r>
            <a:r>
              <a:rPr lang="en-US" dirty="0" smtClean="0"/>
              <a:t>value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IceCream.java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enumerated types.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IceCream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enum</a:t>
            </a:r>
            <a:r>
              <a:rPr lang="en-US" sz="1200" dirty="0" smtClean="0">
                <a:latin typeface="Courier New"/>
                <a:cs typeface="Courier New"/>
              </a:rPr>
              <a:t> Flavor {vanilla, chocolate, strawberry, </a:t>
            </a:r>
            <a:r>
              <a:rPr lang="en-US" sz="1200" dirty="0" err="1" smtClean="0">
                <a:latin typeface="Courier New"/>
                <a:cs typeface="Courier New"/>
              </a:rPr>
              <a:t>fudgeRipple</a:t>
            </a:r>
            <a:r>
              <a:rPr lang="en-US" sz="1200" dirty="0" smtClean="0">
                <a:latin typeface="Courier New"/>
                <a:cs typeface="Courier New"/>
              </a:rPr>
              <a:t>, coffee,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rockyRoad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mintChocolateChip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cookieDough</a:t>
            </a: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and uses variables of the Flavor type.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</a:t>
            </a:r>
            <a:r>
              <a:rPr lang="en-US" sz="1200" dirty="0" err="1" smtClean="0">
                <a:latin typeface="Courier New"/>
                <a:cs typeface="Courier New"/>
              </a:rPr>
              <a:t>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Flavor cone1, cone2, cone3;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cone1 = </a:t>
            </a:r>
            <a:r>
              <a:rPr lang="en-US" sz="1200" dirty="0" err="1" smtClean="0">
                <a:latin typeface="Courier New"/>
                <a:cs typeface="Courier New"/>
              </a:rPr>
              <a:t>Flavor.rockyRoad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cone2 = </a:t>
            </a:r>
            <a:r>
              <a:rPr lang="en-US" sz="1200" dirty="0" err="1" smtClean="0">
                <a:latin typeface="Courier New"/>
                <a:cs typeface="Courier New"/>
              </a:rPr>
              <a:t>Flavor.chocolate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latin typeface="Courier New"/>
                <a:cs typeface="Courier New"/>
              </a:rPr>
              <a:t>System.out.println(</a:t>
            </a:r>
            <a:r>
              <a:rPr lang="en-US" sz="1200" dirty="0" smtClean="0">
                <a:latin typeface="Courier New"/>
                <a:cs typeface="Courier New"/>
              </a:rPr>
              <a:t>"cone1 value: " + cone1);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latin typeface="Courier New"/>
                <a:cs typeface="Courier New"/>
              </a:rPr>
              <a:t>System.out.println(</a:t>
            </a:r>
            <a:r>
              <a:rPr lang="en-US" sz="1200" dirty="0" smtClean="0">
                <a:latin typeface="Courier New"/>
                <a:cs typeface="Courier New"/>
              </a:rPr>
              <a:t>"cone1 ordinal: " + cone1.ordinal());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latin typeface="Courier New"/>
                <a:cs typeface="Courier New"/>
              </a:rPr>
              <a:t>System.out.println(</a:t>
            </a:r>
            <a:r>
              <a:rPr lang="en-US" sz="1200" dirty="0" smtClean="0">
                <a:latin typeface="Courier New"/>
                <a:cs typeface="Courier New"/>
              </a:rPr>
              <a:t>"cone1 name: " + cone1.name());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latin typeface="Courier New"/>
                <a:cs typeface="Courier New"/>
              </a:rPr>
              <a:t>System.out.println(</a:t>
            </a:r>
            <a:r>
              <a:rPr lang="en-US" sz="1200" dirty="0" smtClean="0">
                <a:latin typeface="Courier New"/>
                <a:cs typeface="Courier New"/>
              </a:rPr>
              <a:t>"cone2 value: " + cone2);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latin typeface="Courier New"/>
                <a:cs typeface="Courier New"/>
              </a:rPr>
              <a:t>System.out.println(</a:t>
            </a:r>
            <a:r>
              <a:rPr lang="en-US" sz="1200" dirty="0" smtClean="0">
                <a:latin typeface="Courier New"/>
                <a:cs typeface="Courier New"/>
              </a:rPr>
              <a:t>"cone2 ordinal: " + cone2.ordinal());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latin typeface="Courier New"/>
                <a:cs typeface="Courier New"/>
              </a:rPr>
              <a:t>System.out.println(</a:t>
            </a:r>
            <a:r>
              <a:rPr lang="en-US" sz="1200" dirty="0" smtClean="0">
                <a:latin typeface="Courier New"/>
                <a:cs typeface="Courier New"/>
              </a:rPr>
              <a:t>"cone2 name: " + cone2.name());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cone3 = cone1;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latin typeface="Courier New"/>
                <a:cs typeface="Courier New"/>
              </a:rPr>
              <a:t>System.out.println(</a:t>
            </a:r>
            <a:r>
              <a:rPr lang="en-US" sz="1200" dirty="0" smtClean="0">
                <a:latin typeface="Courier New"/>
                <a:cs typeface="Courier New"/>
              </a:rPr>
              <a:t>"cone3 value: " + cone3);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latin typeface="Courier New"/>
                <a:cs typeface="Courier New"/>
              </a:rPr>
              <a:t>System.out.println(</a:t>
            </a:r>
            <a:r>
              <a:rPr lang="en-US" sz="1200" dirty="0" smtClean="0">
                <a:latin typeface="Courier New"/>
                <a:cs typeface="Courier New"/>
              </a:rPr>
              <a:t>"cone3 ordinal: " + cone3.ordinal());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latin typeface="Courier New"/>
                <a:cs typeface="Courier New"/>
              </a:rPr>
              <a:t>System.out.println(</a:t>
            </a:r>
            <a:r>
              <a:rPr lang="en-US" sz="1200" dirty="0" smtClean="0">
                <a:latin typeface="Courier New"/>
                <a:cs typeface="Courier New"/>
              </a:rPr>
              <a:t>"cone3 name: " + cone3.name());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java.lang</a:t>
            </a:r>
            <a:r>
              <a:rPr lang="en-US" dirty="0" smtClean="0"/>
              <a:t> package contains </a:t>
            </a:r>
            <a:r>
              <a:rPr lang="en-US" i="1" dirty="0" smtClean="0"/>
              <a:t>wrapper classes</a:t>
            </a:r>
            <a:r>
              <a:rPr lang="en-US" dirty="0" smtClean="0"/>
              <a:t> that correspond to each primitive </a:t>
            </a:r>
            <a:r>
              <a:rPr lang="en-US" dirty="0" smtClean="0"/>
              <a:t>type</a:t>
            </a:r>
            <a:r>
              <a:rPr lang="en-US" dirty="0"/>
              <a:t>: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Picture 5" descr="Fig3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457" y="2620963"/>
            <a:ext cx="4003675" cy="335443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The following declaration creates an </a:t>
            </a:r>
            <a:r>
              <a:rPr lang="en-US" sz="2800" dirty="0" smtClean="0">
                <a:latin typeface="Courier New" pitchFamily="-110" charset="0"/>
              </a:rPr>
              <a:t>Integer</a:t>
            </a:r>
            <a:r>
              <a:rPr lang="en-US" dirty="0" smtClean="0"/>
              <a:t> </a:t>
            </a:r>
            <a:r>
              <a:rPr lang="en-US" dirty="0" smtClean="0"/>
              <a:t>object:</a:t>
            </a:r>
          </a:p>
          <a:p>
            <a:pPr algn="ctr">
              <a:lnSpc>
                <a:spcPct val="80000"/>
              </a:lnSpc>
              <a:spcBef>
                <a:spcPct val="70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	Integer age = new Integer(40);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An object of a wrapper class can be used in any situation where a primitive value will not suffice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For example, some objects serve as</a:t>
            </a:r>
            <a:r>
              <a:rPr lang="en-US" dirty="0" smtClean="0"/>
              <a:t> collections of </a:t>
            </a:r>
            <a:r>
              <a:rPr lang="en-US" dirty="0" smtClean="0"/>
              <a:t>other objects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Primitive values could not be stored in such</a:t>
            </a:r>
            <a:r>
              <a:rPr lang="en-US" dirty="0" smtClean="0"/>
              <a:t> collections, </a:t>
            </a:r>
            <a:r>
              <a:rPr lang="en-US" dirty="0" smtClean="0"/>
              <a:t>but wrapper objects could </a:t>
            </a:r>
            <a:r>
              <a:rPr lang="en-US" dirty="0" smtClean="0"/>
              <a:t>be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Wrapper classes also contain static methods that help manage the associated type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 smtClean="0"/>
              <a:t>For example, the </a:t>
            </a:r>
            <a:r>
              <a:rPr lang="en-US" sz="2800" dirty="0" smtClean="0">
                <a:latin typeface="Courier New" pitchFamily="-110" charset="0"/>
              </a:rPr>
              <a:t>Integer</a:t>
            </a:r>
            <a:r>
              <a:rPr lang="en-US" dirty="0" smtClean="0"/>
              <a:t> class contains a method to convert an integer stored in a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to an </a:t>
            </a:r>
            <a:r>
              <a:rPr lang="en-US" sz="2800" dirty="0" err="1" smtClean="0">
                <a:latin typeface="Courier New" pitchFamily="-110" charset="0"/>
              </a:rPr>
              <a:t>int</a:t>
            </a:r>
            <a:r>
              <a:rPr lang="en-US" dirty="0" smtClean="0"/>
              <a:t> value: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400" dirty="0" smtClean="0">
                <a:latin typeface="Courier New" pitchFamily="-110" charset="0"/>
              </a:rPr>
              <a:t>num = </a:t>
            </a:r>
            <a:r>
              <a:rPr lang="en-US" sz="2400" dirty="0" err="1" smtClean="0">
                <a:latin typeface="Courier New" pitchFamily="-110" charset="0"/>
              </a:rPr>
              <a:t>Integer.parseInt(str</a:t>
            </a:r>
            <a:r>
              <a:rPr lang="en-US" sz="2400" dirty="0" smtClean="0">
                <a:latin typeface="Courier New" pitchFamily="-110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wrapper classes often contain useful constants as well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example, the </a:t>
            </a:r>
            <a:r>
              <a:rPr lang="en-US" sz="2800" dirty="0" smtClean="0">
                <a:latin typeface="Courier New" pitchFamily="-110" charset="0"/>
              </a:rPr>
              <a:t>Integer</a:t>
            </a:r>
            <a:r>
              <a:rPr lang="en-US" dirty="0" smtClean="0"/>
              <a:t> class contains </a:t>
            </a:r>
            <a:r>
              <a:rPr lang="en-US" sz="2800" dirty="0" smtClean="0">
                <a:latin typeface="Courier New" pitchFamily="-110" charset="0"/>
              </a:rPr>
              <a:t>MIN_VALUE</a:t>
            </a:r>
            <a:r>
              <a:rPr lang="en-US" dirty="0" smtClean="0"/>
              <a:t> and </a:t>
            </a:r>
            <a:r>
              <a:rPr lang="en-US" sz="2800" dirty="0" smtClean="0">
                <a:latin typeface="Courier New" pitchFamily="-110" charset="0"/>
              </a:rPr>
              <a:t>MAX_VALUE</a:t>
            </a:r>
            <a:r>
              <a:rPr lang="en-US" dirty="0" smtClean="0"/>
              <a:t> which hold the smallest and largest </a:t>
            </a:r>
            <a:r>
              <a:rPr lang="en-US" sz="2800" dirty="0" err="1" smtClean="0">
                <a:latin typeface="Courier New" pitchFamily="-110" charset="0"/>
              </a:rPr>
              <a:t>int</a:t>
            </a:r>
            <a:r>
              <a:rPr lang="en-US" dirty="0" smtClean="0"/>
              <a:t> </a:t>
            </a:r>
            <a:r>
              <a:rPr lang="en-US" dirty="0" smtClean="0"/>
              <a:t>values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methods of the </a:t>
            </a:r>
            <a:r>
              <a:rPr lang="en-US" dirty="0" smtClean="0">
                <a:latin typeface="Courier New"/>
                <a:cs typeface="Courier New"/>
              </a:rPr>
              <a:t>Integer</a:t>
            </a:r>
            <a:r>
              <a:rPr lang="en-US" dirty="0" smtClean="0"/>
              <a:t> class: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5" descr="Fig3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19" y="2023533"/>
            <a:ext cx="5512395" cy="39962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85000"/>
              </a:spcBef>
            </a:pPr>
            <a:r>
              <a:rPr lang="en-US" dirty="0" smtClean="0"/>
              <a:t>Because strings are so common, we don't have to use the </a:t>
            </a:r>
            <a:r>
              <a:rPr lang="en-US" dirty="0" smtClean="0">
                <a:latin typeface="Courier New" pitchFamily="-110" charset="0"/>
              </a:rPr>
              <a:t>new</a:t>
            </a:r>
            <a:r>
              <a:rPr lang="en-US" dirty="0" smtClean="0"/>
              <a:t> operator to create a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object</a:t>
            </a:r>
          </a:p>
          <a:p>
            <a:pPr algn="ctr">
              <a:spcBef>
                <a:spcPct val="85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title = "Java</a:t>
            </a:r>
            <a:r>
              <a:rPr lang="en-US" sz="2400" dirty="0" smtClean="0">
                <a:latin typeface="Courier New" pitchFamily="-110" charset="0"/>
              </a:rPr>
              <a:t> rocks!"</a:t>
            </a:r>
            <a:r>
              <a:rPr lang="en-US" sz="2400" dirty="0" smtClean="0">
                <a:latin typeface="Courier New" pitchFamily="-110" charset="0"/>
              </a:rPr>
              <a:t>;</a:t>
            </a:r>
            <a:endParaRPr lang="en-US" sz="2400" dirty="0" smtClean="0"/>
          </a:p>
          <a:p>
            <a:pPr>
              <a:spcBef>
                <a:spcPct val="85000"/>
              </a:spcBef>
            </a:pPr>
            <a:r>
              <a:rPr lang="en-US" dirty="0" smtClean="0"/>
              <a:t>This is special syntax that works </a:t>
            </a:r>
            <a:r>
              <a:rPr lang="en-US" u="sng" dirty="0" smtClean="0"/>
              <a:t>only</a:t>
            </a:r>
            <a:r>
              <a:rPr lang="en-US" dirty="0" smtClean="0"/>
              <a:t> for strings</a:t>
            </a:r>
          </a:p>
          <a:p>
            <a:pPr>
              <a:spcBef>
                <a:spcPct val="85000"/>
              </a:spcBef>
            </a:pPr>
            <a:r>
              <a:rPr lang="en-US" dirty="0" smtClean="0"/>
              <a:t>Each string literal (enclosed in double quotes) represents a </a:t>
            </a:r>
            <a:r>
              <a:rPr lang="en-US" sz="2800" dirty="0" smtClean="0">
                <a:latin typeface="Courier New" pitchFamily="-110" charset="0"/>
              </a:rPr>
              <a:t>String</a:t>
            </a:r>
            <a:r>
              <a:rPr lang="en-US" dirty="0" smtClean="0"/>
              <a:t> </a:t>
            </a:r>
            <a:r>
              <a:rPr lang="en-US" dirty="0" smtClean="0"/>
              <a:t>object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en-US" i="1" dirty="0" err="1" smtClean="0"/>
              <a:t>Autoboxing</a:t>
            </a:r>
            <a:r>
              <a:rPr lang="en-US" dirty="0" smtClean="0"/>
              <a:t> is the automatic conversion of a primitive value to a corresponding wrapper object</a:t>
            </a:r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Courier New" pitchFamily="-110" charset="0"/>
              </a:rPr>
              <a:t>					</a:t>
            </a:r>
            <a:r>
              <a:rPr lang="en-US" sz="2595" dirty="0" smtClean="0">
                <a:latin typeface="Courier New" pitchFamily="-110" charset="0"/>
              </a:rPr>
              <a:t>Integer </a:t>
            </a:r>
            <a:r>
              <a:rPr lang="en-US" sz="2595" dirty="0" err="1" smtClean="0">
                <a:latin typeface="Courier New" pitchFamily="-110" charset="0"/>
              </a:rPr>
              <a:t>obj</a:t>
            </a:r>
            <a:r>
              <a:rPr lang="en-US" sz="2595" dirty="0" smtClean="0">
                <a:latin typeface="Courier New" pitchFamily="-110" charset="0"/>
              </a:rPr>
              <a:t>;</a:t>
            </a:r>
            <a:endParaRPr lang="en-US" sz="2595" dirty="0" smtClean="0">
              <a:latin typeface="Courier New" pitchFamily="-110" charset="0"/>
            </a:endParaRPr>
          </a:p>
          <a:p>
            <a:pPr>
              <a:buNone/>
            </a:pPr>
            <a:r>
              <a:rPr lang="en-US" sz="2595" dirty="0" smtClean="0">
                <a:latin typeface="Courier New" pitchFamily="-110" charset="0"/>
              </a:rPr>
              <a:t>					</a:t>
            </a:r>
            <a:r>
              <a:rPr lang="en-US" sz="2595" dirty="0" err="1" smtClean="0">
                <a:latin typeface="Courier New" pitchFamily="-110" charset="0"/>
              </a:rPr>
              <a:t>int</a:t>
            </a:r>
            <a:r>
              <a:rPr lang="en-US" sz="2595" dirty="0" smtClean="0">
                <a:latin typeface="Courier New" pitchFamily="-110" charset="0"/>
              </a:rPr>
              <a:t> </a:t>
            </a:r>
            <a:r>
              <a:rPr lang="en-US" sz="2595" dirty="0" smtClean="0">
                <a:latin typeface="Courier New" pitchFamily="-110" charset="0"/>
              </a:rPr>
              <a:t>num = 42;</a:t>
            </a:r>
            <a:endParaRPr lang="en-US" sz="2595" dirty="0" smtClean="0">
              <a:latin typeface="Courier New" pitchFamily="-110" charset="0"/>
            </a:endParaRPr>
          </a:p>
          <a:p>
            <a:pPr>
              <a:buNone/>
            </a:pPr>
            <a:r>
              <a:rPr lang="en-US" sz="2595" dirty="0" smtClean="0">
                <a:latin typeface="Courier New" pitchFamily="-110" charset="0"/>
              </a:rPr>
              <a:t>					</a:t>
            </a:r>
            <a:r>
              <a:rPr lang="en-US" sz="2595" dirty="0" err="1" smtClean="0">
                <a:latin typeface="Courier New" pitchFamily="-110" charset="0"/>
              </a:rPr>
              <a:t>obj</a:t>
            </a:r>
            <a:r>
              <a:rPr lang="en-US" sz="2595" dirty="0" smtClean="0">
                <a:latin typeface="Courier New" pitchFamily="-110" charset="0"/>
              </a:rPr>
              <a:t> </a:t>
            </a:r>
            <a:r>
              <a:rPr lang="en-US" sz="2595" dirty="0" smtClean="0">
                <a:latin typeface="Courier New" pitchFamily="-110" charset="0"/>
              </a:rPr>
              <a:t>= num;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assignment creates the appropriate </a:t>
            </a:r>
            <a:r>
              <a:rPr lang="en-US" sz="2800" dirty="0" smtClean="0">
                <a:latin typeface="Courier New" pitchFamily="-110" charset="0"/>
              </a:rPr>
              <a:t>Integer</a:t>
            </a:r>
            <a:r>
              <a:rPr lang="en-US" dirty="0" smtClean="0"/>
              <a:t> object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reverse conversion (called </a:t>
            </a:r>
            <a:r>
              <a:rPr lang="en-US" i="1" dirty="0" err="1" smtClean="0"/>
              <a:t>unboxing</a:t>
            </a:r>
            <a:r>
              <a:rPr lang="en-US" dirty="0" smtClean="0"/>
              <a:t>) also occurs automatically as </a:t>
            </a:r>
            <a:r>
              <a:rPr lang="en-US" dirty="0" smtClean="0"/>
              <a:t>needed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85000"/>
              </a:spcBef>
            </a:pPr>
            <a:r>
              <a:rPr lang="en-US" dirty="0" smtClean="0"/>
              <a:t>We've seen that once an object has been instantiated, we can use the </a:t>
            </a:r>
            <a:r>
              <a:rPr lang="en-US" i="1" dirty="0" smtClean="0"/>
              <a:t>dot operator</a:t>
            </a:r>
            <a:r>
              <a:rPr lang="en-US" dirty="0" smtClean="0"/>
              <a:t> to invoke its methods</a:t>
            </a:r>
          </a:p>
          <a:p>
            <a:pPr algn="ctr">
              <a:spcBef>
                <a:spcPct val="85000"/>
              </a:spcBef>
              <a:buNone/>
            </a:pPr>
            <a:r>
              <a:rPr lang="en-US" sz="2400" dirty="0" smtClean="0">
                <a:latin typeface="Courier New" pitchFamily="-110" charset="0"/>
              </a:rPr>
              <a:t>count = </a:t>
            </a:r>
            <a:r>
              <a:rPr lang="en-US" sz="2400" dirty="0" err="1" smtClean="0">
                <a:latin typeface="Courier New" pitchFamily="-110" charset="0"/>
              </a:rPr>
              <a:t>title.length</a:t>
            </a:r>
            <a:r>
              <a:rPr lang="en-US" sz="2400" dirty="0" smtClean="0">
                <a:latin typeface="Courier New" pitchFamily="-110" charset="0"/>
              </a:rPr>
              <a:t>()</a:t>
            </a:r>
          </a:p>
          <a:p>
            <a:pPr>
              <a:spcBef>
                <a:spcPct val="85000"/>
              </a:spcBef>
            </a:pPr>
            <a:r>
              <a:rPr lang="en-US" dirty="0" smtClean="0"/>
              <a:t>A method may </a:t>
            </a:r>
            <a:r>
              <a:rPr lang="en-US" i="1" dirty="0" smtClean="0"/>
              <a:t>return a value</a:t>
            </a:r>
            <a:r>
              <a:rPr lang="en-US" dirty="0" smtClean="0"/>
              <a:t>, which can be used in an assignment or expression</a:t>
            </a:r>
          </a:p>
          <a:p>
            <a:pPr>
              <a:spcBef>
                <a:spcPct val="85000"/>
              </a:spcBef>
            </a:pPr>
            <a:r>
              <a:rPr lang="en-US" dirty="0" smtClean="0"/>
              <a:t>A method invocation can be thought of as asking an object to perform a </a:t>
            </a:r>
            <a:r>
              <a:rPr lang="en-US" dirty="0" smtClean="0"/>
              <a:t>service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8694229" cy="3047311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ts val="888"/>
              </a:spcBef>
            </a:pPr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primitive variable contains the value </a:t>
            </a:r>
            <a:r>
              <a:rPr lang="en-US" dirty="0" smtClean="0"/>
              <a:t>itself</a:t>
            </a:r>
          </a:p>
          <a:p>
            <a:pPr>
              <a:lnSpc>
                <a:spcPct val="90000"/>
              </a:lnSpc>
              <a:spcBef>
                <a:spcPts val="888"/>
              </a:spcBef>
            </a:pPr>
            <a:r>
              <a:rPr lang="en-US" dirty="0" smtClean="0"/>
              <a:t>An </a:t>
            </a:r>
            <a:r>
              <a:rPr lang="en-US" dirty="0" smtClean="0"/>
              <a:t>object variable contains the address of the object</a:t>
            </a:r>
          </a:p>
          <a:p>
            <a:pPr>
              <a:lnSpc>
                <a:spcPct val="90000"/>
              </a:lnSpc>
              <a:spcBef>
                <a:spcPts val="888"/>
              </a:spcBef>
            </a:pPr>
            <a:r>
              <a:rPr lang="en-US" dirty="0" smtClean="0"/>
              <a:t>An object reference can be thought of as a pointer to the location of the object</a:t>
            </a:r>
          </a:p>
          <a:p>
            <a:pPr>
              <a:lnSpc>
                <a:spcPct val="90000"/>
              </a:lnSpc>
              <a:spcBef>
                <a:spcPts val="888"/>
              </a:spcBef>
            </a:pPr>
            <a:r>
              <a:rPr lang="en-US" dirty="0" smtClean="0"/>
              <a:t>Rather than dealing with arbitrary addresses, we often depict a reference </a:t>
            </a:r>
            <a:r>
              <a:rPr lang="en-US" dirty="0" smtClean="0"/>
              <a:t>graphically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209800" y="4572000"/>
            <a:ext cx="4572000" cy="990600"/>
            <a:chOff x="912" y="2976"/>
            <a:chExt cx="2880" cy="624"/>
          </a:xfrm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536" y="335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2400" y="3350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/>
                <a:t>"Steve Jobs"</a:t>
              </a: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912" y="3350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name1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988" y="2976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num1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1584" y="2976"/>
              <a:ext cx="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38</a:t>
              </a: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728" y="347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The act of assignment takes a copy of a value and stores it in a variable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 smtClean="0"/>
              <a:t>For primitive </a:t>
            </a:r>
            <a:r>
              <a:rPr lang="en-US" dirty="0" smtClean="0"/>
              <a:t>types: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987675" y="2895600"/>
            <a:ext cx="3079750" cy="990600"/>
            <a:chOff x="1584" y="1824"/>
            <a:chExt cx="1940" cy="624"/>
          </a:xfrm>
        </p:grpSpPr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092" y="182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2544" y="1862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num1</a:t>
              </a:r>
            </a:p>
          </p:txBody>
        </p: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3140" y="1824"/>
              <a:ext cx="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38</a:t>
              </a:r>
            </a:p>
          </p:txBody>
        </p:sp>
        <p:sp>
          <p:nvSpPr>
            <p:cNvPr id="10" name="Rectangle 24"/>
            <p:cNvSpPr>
              <a:spLocks noChangeArrowheads="1"/>
            </p:cNvSpPr>
            <p:nvPr/>
          </p:nvSpPr>
          <p:spPr bwMode="auto">
            <a:xfrm>
              <a:off x="3092" y="216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2544" y="2198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num2</a:t>
              </a: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3140" y="2160"/>
              <a:ext cx="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96</a:t>
              </a: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1584" y="2006"/>
              <a:ext cx="7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Arial" pitchFamily="-110" charset="0"/>
                </a:rPr>
                <a:t>Before:</a:t>
              </a:r>
            </a:p>
          </p:txBody>
        </p:sp>
      </p:grp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3581400" y="4191000"/>
            <a:ext cx="201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num2 = num1;</a:t>
            </a:r>
          </a:p>
        </p:txBody>
      </p:sp>
      <p:grpSp>
        <p:nvGrpSpPr>
          <p:cNvPr id="15" name="Group 37"/>
          <p:cNvGrpSpPr>
            <a:grpSpLocks/>
          </p:cNvGrpSpPr>
          <p:nvPr/>
        </p:nvGrpSpPr>
        <p:grpSpPr bwMode="auto">
          <a:xfrm>
            <a:off x="3063875" y="4968875"/>
            <a:ext cx="3079750" cy="990600"/>
            <a:chOff x="1632" y="3130"/>
            <a:chExt cx="1940" cy="624"/>
          </a:xfrm>
        </p:grpSpPr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3140" y="313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2592" y="3168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num1</a:t>
              </a: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3188" y="3130"/>
              <a:ext cx="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38</a:t>
              </a: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3140" y="346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592" y="3504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/>
                <a:t>num2</a:t>
              </a: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3188" y="3466"/>
              <a:ext cx="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38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1632" y="3312"/>
              <a:ext cx="6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Arial" pitchFamily="-110" charset="0"/>
                </a:rPr>
                <a:t>After: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object references, the address is copied: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3429000" y="3794125"/>
            <a:ext cx="23394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name2 = name1;</a:t>
            </a:r>
          </a:p>
        </p:txBody>
      </p: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1828800" y="2346325"/>
            <a:ext cx="6172200" cy="990600"/>
            <a:chOff x="1152" y="1478"/>
            <a:chExt cx="3888" cy="624"/>
          </a:xfrm>
        </p:grpSpPr>
        <p:sp>
          <p:nvSpPr>
            <p:cNvPr id="8" name="Rectangle 40"/>
            <p:cNvSpPr>
              <a:spLocks noChangeArrowheads="1"/>
            </p:cNvSpPr>
            <p:nvPr/>
          </p:nvSpPr>
          <p:spPr bwMode="auto">
            <a:xfrm>
              <a:off x="2736" y="147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2112" y="151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name1</a:t>
              </a:r>
            </a:p>
          </p:txBody>
        </p:sp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2112" y="1852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name2</a:t>
              </a:r>
            </a:p>
          </p:txBody>
        </p:sp>
        <p:sp>
          <p:nvSpPr>
            <p:cNvPr id="11" name="Text Box 46"/>
            <p:cNvSpPr txBox="1">
              <a:spLocks noChangeArrowheads="1"/>
            </p:cNvSpPr>
            <p:nvPr/>
          </p:nvSpPr>
          <p:spPr bwMode="auto">
            <a:xfrm>
              <a:off x="1152" y="1660"/>
              <a:ext cx="7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Arial" pitchFamily="-110" charset="0"/>
                </a:rPr>
                <a:t>Before:</a:t>
              </a:r>
            </a:p>
          </p:txBody>
        </p:sp>
        <p:sp>
          <p:nvSpPr>
            <p:cNvPr id="12" name="AutoShape 57"/>
            <p:cNvSpPr>
              <a:spLocks noChangeArrowheads="1"/>
            </p:cNvSpPr>
            <p:nvPr/>
          </p:nvSpPr>
          <p:spPr bwMode="auto">
            <a:xfrm>
              <a:off x="3408" y="1478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/>
                <a:t>"Steve Jobs"</a:t>
              </a:r>
            </a:p>
          </p:txBody>
        </p:sp>
        <p:sp>
          <p:nvSpPr>
            <p:cNvPr id="13" name="Line 62"/>
            <p:cNvSpPr>
              <a:spLocks noChangeShapeType="1"/>
            </p:cNvSpPr>
            <p:nvPr/>
          </p:nvSpPr>
          <p:spPr bwMode="auto">
            <a:xfrm flipV="1">
              <a:off x="2928" y="15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3"/>
            <p:cNvSpPr>
              <a:spLocks noChangeArrowheads="1"/>
            </p:cNvSpPr>
            <p:nvPr/>
          </p:nvSpPr>
          <p:spPr bwMode="auto">
            <a:xfrm>
              <a:off x="2736" y="181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AutoShape 64"/>
            <p:cNvSpPr>
              <a:spLocks noChangeArrowheads="1"/>
            </p:cNvSpPr>
            <p:nvPr/>
          </p:nvSpPr>
          <p:spPr bwMode="auto">
            <a:xfrm>
              <a:off x="3408" y="1814"/>
              <a:ext cx="163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/>
                <a:t>"Steve Wozniak"</a:t>
              </a:r>
            </a:p>
          </p:txBody>
        </p:sp>
        <p:sp>
          <p:nvSpPr>
            <p:cNvPr id="16" name="Line 65"/>
            <p:cNvSpPr>
              <a:spLocks noChangeShapeType="1"/>
            </p:cNvSpPr>
            <p:nvPr/>
          </p:nvSpPr>
          <p:spPr bwMode="auto">
            <a:xfrm flipV="1">
              <a:off x="2928" y="193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73"/>
          <p:cNvGrpSpPr>
            <a:grpSpLocks/>
          </p:cNvGrpSpPr>
          <p:nvPr/>
        </p:nvGrpSpPr>
        <p:grpSpPr bwMode="auto">
          <a:xfrm>
            <a:off x="1905000" y="4648200"/>
            <a:ext cx="5638800" cy="998538"/>
            <a:chOff x="1200" y="2928"/>
            <a:chExt cx="3552" cy="629"/>
          </a:xfrm>
        </p:grpSpPr>
        <p:sp>
          <p:nvSpPr>
            <p:cNvPr id="18" name="Rectangle 48"/>
            <p:cNvSpPr>
              <a:spLocks noChangeArrowheads="1"/>
            </p:cNvSpPr>
            <p:nvPr/>
          </p:nvSpPr>
          <p:spPr bwMode="auto">
            <a:xfrm>
              <a:off x="2784" y="292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 Box 49"/>
            <p:cNvSpPr txBox="1">
              <a:spLocks noChangeArrowheads="1"/>
            </p:cNvSpPr>
            <p:nvPr/>
          </p:nvSpPr>
          <p:spPr bwMode="auto">
            <a:xfrm>
              <a:off x="2160" y="2971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name1</a:t>
              </a:r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2784" y="3269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 Box 52"/>
            <p:cNvSpPr txBox="1">
              <a:spLocks noChangeArrowheads="1"/>
            </p:cNvSpPr>
            <p:nvPr/>
          </p:nvSpPr>
          <p:spPr bwMode="auto">
            <a:xfrm>
              <a:off x="2160" y="3307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name2</a:t>
              </a:r>
            </a:p>
          </p:txBody>
        </p:sp>
        <p:sp>
          <p:nvSpPr>
            <p:cNvPr id="22" name="Text Box 54"/>
            <p:cNvSpPr txBox="1">
              <a:spLocks noChangeArrowheads="1"/>
            </p:cNvSpPr>
            <p:nvPr/>
          </p:nvSpPr>
          <p:spPr bwMode="auto">
            <a:xfrm>
              <a:off x="1200" y="3115"/>
              <a:ext cx="6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Arial" pitchFamily="-110" charset="0"/>
                </a:rPr>
                <a:t>After:</a:t>
              </a:r>
            </a:p>
          </p:txBody>
        </p:sp>
        <p:sp>
          <p:nvSpPr>
            <p:cNvPr id="23" name="AutoShape 66"/>
            <p:cNvSpPr>
              <a:spLocks noChangeArrowheads="1"/>
            </p:cNvSpPr>
            <p:nvPr/>
          </p:nvSpPr>
          <p:spPr bwMode="auto">
            <a:xfrm>
              <a:off x="3408" y="2928"/>
              <a:ext cx="1344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/>
                <a:t>"Steve Jobs"</a:t>
              </a: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 flipV="1">
              <a:off x="2928" y="30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68"/>
            <p:cNvSpPr>
              <a:spLocks noChangeShapeType="1"/>
            </p:cNvSpPr>
            <p:nvPr/>
          </p:nvSpPr>
          <p:spPr bwMode="auto">
            <a:xfrm flipV="1">
              <a:off x="3312" y="3211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69"/>
            <p:cNvSpPr>
              <a:spLocks noChangeShapeType="1"/>
            </p:cNvSpPr>
            <p:nvPr/>
          </p:nvSpPr>
          <p:spPr bwMode="auto">
            <a:xfrm flipH="1">
              <a:off x="2928" y="340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5386</Words>
  <Application>Microsoft Macintosh PowerPoint</Application>
  <PresentationFormat>On-screen Show (4:3)</PresentationFormat>
  <Paragraphs>526</Paragraphs>
  <Slides>50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Slide 1</vt:lpstr>
      <vt:lpstr>Chapter Scope</vt:lpstr>
      <vt:lpstr>Creating Objects</vt:lpstr>
      <vt:lpstr>Creating Objects</vt:lpstr>
      <vt:lpstr>Creating Strings</vt:lpstr>
      <vt:lpstr>Invoking Methods</vt:lpstr>
      <vt:lpstr>Object References</vt:lpstr>
      <vt:lpstr>Assignment Revisited</vt:lpstr>
      <vt:lpstr>Assignment Revisited</vt:lpstr>
      <vt:lpstr>Aliases</vt:lpstr>
      <vt:lpstr>Garbage Collection</vt:lpstr>
      <vt:lpstr>The String Class</vt:lpstr>
      <vt:lpstr>The String Class</vt:lpstr>
      <vt:lpstr>Slide 14</vt:lpstr>
      <vt:lpstr>Slide 15</vt:lpstr>
      <vt:lpstr>Slide 16</vt:lpstr>
      <vt:lpstr>The Java API</vt:lpstr>
      <vt:lpstr>Packages</vt:lpstr>
      <vt:lpstr>Import Declarations</vt:lpstr>
      <vt:lpstr>Import Declarations</vt:lpstr>
      <vt:lpstr>The java.lang Package</vt:lpstr>
      <vt:lpstr>The Random Class</vt:lpstr>
      <vt:lpstr>The Random Class</vt:lpstr>
      <vt:lpstr>Slide 24</vt:lpstr>
      <vt:lpstr>Slide 25</vt:lpstr>
      <vt:lpstr>The Math Class</vt:lpstr>
      <vt:lpstr>The Math Class</vt:lpstr>
      <vt:lpstr>Slide 28</vt:lpstr>
      <vt:lpstr>Slide 29</vt:lpstr>
      <vt:lpstr>Slide 30</vt:lpstr>
      <vt:lpstr>Formatting Ouput</vt:lpstr>
      <vt:lpstr>Formatting Output</vt:lpstr>
      <vt:lpstr>Formatting Output</vt:lpstr>
      <vt:lpstr>Slide 34</vt:lpstr>
      <vt:lpstr>Slide 35</vt:lpstr>
      <vt:lpstr>Formatting Output</vt:lpstr>
      <vt:lpstr>Formatting Output</vt:lpstr>
      <vt:lpstr>Slide 38</vt:lpstr>
      <vt:lpstr>Slide 39</vt:lpstr>
      <vt:lpstr>Enumerated Types</vt:lpstr>
      <vt:lpstr>Enumerated Types</vt:lpstr>
      <vt:lpstr>Enumerated Types</vt:lpstr>
      <vt:lpstr>Enumerated Types</vt:lpstr>
      <vt:lpstr>Slide 44</vt:lpstr>
      <vt:lpstr>Slide 45</vt:lpstr>
      <vt:lpstr>Wrapper Classes</vt:lpstr>
      <vt:lpstr>Wrapper Classes</vt:lpstr>
      <vt:lpstr>Wrapper Classes</vt:lpstr>
      <vt:lpstr>Wrapper Classes</vt:lpstr>
      <vt:lpstr>Autoboxing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28</cp:revision>
  <dcterms:created xsi:type="dcterms:W3CDTF">2013-08-02T20:57:49Z</dcterms:created>
  <dcterms:modified xsi:type="dcterms:W3CDTF">2013-08-02T21:52:48Z</dcterms:modified>
</cp:coreProperties>
</file>