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s/slide127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136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ppt/slides/slide1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08.xml" ContentType="application/vnd.openxmlformats-officedocument.presentationml.slide+xml"/>
  <Override PartName="/ppt/slides/slide42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s/slide128.xml" ContentType="application/vnd.openxmlformats-officedocument.presentationml.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37.xml" ContentType="application/vnd.openxmlformats-officedocument.presentationml.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123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13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s/slide138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124.xml" ContentType="application/vnd.openxmlformats-officedocument.presentationml.slide+xml"/>
  <Override PartName="/ppt/slides/slide25.xml" ContentType="application/vnd.openxmlformats-officedocument.presentationml.slide+xml"/>
  <Override PartName="/ppt/slides/slide133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12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slides/slide139.xml" ContentType="application/vnd.openxmlformats-officedocument.presentationml.slide+xml"/>
  <Override PartName="/ppt/slides/slide72.xml" ContentType="application/vnd.openxmlformats-officedocument.presentationml.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5.xml" ContentType="application/vnd.openxmlformats-officedocument.presentationml.slide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125.xml" ContentType="application/vnd.openxmlformats-officedocument.presentationml.slide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134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79.xml" ContentType="application/vnd.openxmlformats-officedocument.presentationml.slide+xml"/>
  <Override PartName="/ppt/slides/slide110.xml" ContentType="application/vnd.openxmlformats-officedocument.presentationml.slide+xml"/>
  <Override PartName="/ppt/slides/slide11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4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slides/slide126.xml" ContentType="application/vnd.openxmlformats-officedocument.presentationml.slide+xml"/>
  <Override PartName="/ppt/slides/slide27.xml" ContentType="application/vnd.openxmlformats-officedocument.presentationml.slide+xml"/>
  <Override PartName="/ppt/slides/slide135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21.xml" ContentType="application/vnd.openxmlformats-officedocument.presentationml.slide+xml"/>
  <Override PartName="/ppt/slides/slide22.xml" ContentType="application/vnd.openxmlformats-officedocument.presentationml.slide+xml"/>
  <Override PartName="/ppt/slides/slide130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256" r:id="rId2"/>
    <p:sldId id="258" r:id="rId3"/>
    <p:sldId id="387" r:id="rId4"/>
    <p:sldId id="388" r:id="rId5"/>
    <p:sldId id="389" r:id="rId6"/>
    <p:sldId id="390" r:id="rId7"/>
    <p:sldId id="391" r:id="rId8"/>
    <p:sldId id="392" r:id="rId9"/>
    <p:sldId id="289" r:id="rId10"/>
    <p:sldId id="281" r:id="rId11"/>
    <p:sldId id="290" r:id="rId12"/>
    <p:sldId id="291" r:id="rId13"/>
    <p:sldId id="393" r:id="rId14"/>
    <p:sldId id="394" r:id="rId15"/>
    <p:sldId id="395" r:id="rId16"/>
    <p:sldId id="396" r:id="rId17"/>
    <p:sldId id="397" r:id="rId18"/>
    <p:sldId id="398" r:id="rId19"/>
    <p:sldId id="357" r:id="rId20"/>
    <p:sldId id="399" r:id="rId21"/>
    <p:sldId id="400" r:id="rId22"/>
    <p:sldId id="292" r:id="rId23"/>
    <p:sldId id="293" r:id="rId24"/>
    <p:sldId id="294" r:id="rId25"/>
    <p:sldId id="401" r:id="rId26"/>
    <p:sldId id="403" r:id="rId27"/>
    <p:sldId id="359" r:id="rId28"/>
    <p:sldId id="295" r:id="rId29"/>
    <p:sldId id="296" r:id="rId30"/>
    <p:sldId id="297" r:id="rId31"/>
    <p:sldId id="404" r:id="rId32"/>
    <p:sldId id="360" r:id="rId33"/>
    <p:sldId id="298" r:id="rId34"/>
    <p:sldId id="299" r:id="rId35"/>
    <p:sldId id="300" r:id="rId36"/>
    <p:sldId id="405" r:id="rId37"/>
    <p:sldId id="361" r:id="rId38"/>
    <p:sldId id="301" r:id="rId39"/>
    <p:sldId id="302" r:id="rId40"/>
    <p:sldId id="303" r:id="rId41"/>
    <p:sldId id="304" r:id="rId42"/>
    <p:sldId id="406" r:id="rId43"/>
    <p:sldId id="362" r:id="rId44"/>
    <p:sldId id="305" r:id="rId45"/>
    <p:sldId id="306" r:id="rId46"/>
    <p:sldId id="307" r:id="rId47"/>
    <p:sldId id="308" r:id="rId48"/>
    <p:sldId id="309" r:id="rId49"/>
    <p:sldId id="407" r:id="rId50"/>
    <p:sldId id="363" r:id="rId51"/>
    <p:sldId id="310" r:id="rId52"/>
    <p:sldId id="311" r:id="rId53"/>
    <p:sldId id="312" r:id="rId54"/>
    <p:sldId id="313" r:id="rId55"/>
    <p:sldId id="314" r:id="rId56"/>
    <p:sldId id="315" r:id="rId57"/>
    <p:sldId id="408" r:id="rId58"/>
    <p:sldId id="364" r:id="rId59"/>
    <p:sldId id="316" r:id="rId60"/>
    <p:sldId id="317" r:id="rId61"/>
    <p:sldId id="318" r:id="rId62"/>
    <p:sldId id="319" r:id="rId63"/>
    <p:sldId id="409" r:id="rId64"/>
    <p:sldId id="365" r:id="rId65"/>
    <p:sldId id="410" r:id="rId66"/>
    <p:sldId id="366" r:id="rId67"/>
    <p:sldId id="320" r:id="rId68"/>
    <p:sldId id="321" r:id="rId69"/>
    <p:sldId id="411" r:id="rId70"/>
    <p:sldId id="368" r:id="rId71"/>
    <p:sldId id="322" r:id="rId72"/>
    <p:sldId id="323" r:id="rId73"/>
    <p:sldId id="412" r:id="rId74"/>
    <p:sldId id="369" r:id="rId75"/>
    <p:sldId id="370" r:id="rId76"/>
    <p:sldId id="324" r:id="rId77"/>
    <p:sldId id="325" r:id="rId78"/>
    <p:sldId id="413" r:id="rId79"/>
    <p:sldId id="414" r:id="rId80"/>
    <p:sldId id="372" r:id="rId81"/>
    <p:sldId id="326" r:id="rId82"/>
    <p:sldId id="327" r:id="rId83"/>
    <p:sldId id="415" r:id="rId84"/>
    <p:sldId id="416" r:id="rId85"/>
    <p:sldId id="374" r:id="rId86"/>
    <p:sldId id="328" r:id="rId87"/>
    <p:sldId id="329" r:id="rId88"/>
    <p:sldId id="417" r:id="rId89"/>
    <p:sldId id="418" r:id="rId90"/>
    <p:sldId id="375" r:id="rId91"/>
    <p:sldId id="376" r:id="rId92"/>
    <p:sldId id="330" r:id="rId93"/>
    <p:sldId id="331" r:id="rId94"/>
    <p:sldId id="332" r:id="rId95"/>
    <p:sldId id="333" r:id="rId96"/>
    <p:sldId id="419" r:id="rId97"/>
    <p:sldId id="420" r:id="rId98"/>
    <p:sldId id="377" r:id="rId99"/>
    <p:sldId id="334" r:id="rId100"/>
    <p:sldId id="335" r:id="rId101"/>
    <p:sldId id="336" r:id="rId102"/>
    <p:sldId id="337" r:id="rId103"/>
    <p:sldId id="421" r:id="rId104"/>
    <p:sldId id="425" r:id="rId105"/>
    <p:sldId id="338" r:id="rId106"/>
    <p:sldId id="339" r:id="rId107"/>
    <p:sldId id="340" r:id="rId108"/>
    <p:sldId id="341" r:id="rId109"/>
    <p:sldId id="342" r:id="rId110"/>
    <p:sldId id="423" r:id="rId111"/>
    <p:sldId id="424" r:id="rId112"/>
    <p:sldId id="426" r:id="rId113"/>
    <p:sldId id="427" r:id="rId114"/>
    <p:sldId id="380" r:id="rId115"/>
    <p:sldId id="381" r:id="rId116"/>
    <p:sldId id="343" r:id="rId117"/>
    <p:sldId id="344" r:id="rId118"/>
    <p:sldId id="428" r:id="rId119"/>
    <p:sldId id="345" r:id="rId120"/>
    <p:sldId id="346" r:id="rId121"/>
    <p:sldId id="429" r:id="rId122"/>
    <p:sldId id="430" r:id="rId123"/>
    <p:sldId id="383" r:id="rId124"/>
    <p:sldId id="384" r:id="rId125"/>
    <p:sldId id="347" r:id="rId126"/>
    <p:sldId id="348" r:id="rId127"/>
    <p:sldId id="349" r:id="rId128"/>
    <p:sldId id="431" r:id="rId129"/>
    <p:sldId id="432" r:id="rId130"/>
    <p:sldId id="433" r:id="rId131"/>
    <p:sldId id="385" r:id="rId132"/>
    <p:sldId id="350" r:id="rId133"/>
    <p:sldId id="351" r:id="rId134"/>
    <p:sldId id="352" r:id="rId135"/>
    <p:sldId id="353" r:id="rId136"/>
    <p:sldId id="354" r:id="rId137"/>
    <p:sldId id="355" r:id="rId138"/>
    <p:sldId id="356" r:id="rId139"/>
    <p:sldId id="43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notesMaster" Target="notesMasters/notesMaster1.xml"/><Relationship Id="rId142" Type="http://schemas.openxmlformats.org/officeDocument/2006/relationships/handoutMaster" Target="handoutMasters/handoutMaster1.xml"/><Relationship Id="rId143" Type="http://schemas.openxmlformats.org/officeDocument/2006/relationships/printerSettings" Target="printerSettings/printerSettings1.bin"/><Relationship Id="rId144" Type="http://schemas.openxmlformats.org/officeDocument/2006/relationships/presProps" Target="presProps.xml"/><Relationship Id="rId145" Type="http://schemas.openxmlformats.org/officeDocument/2006/relationships/viewProps" Target="viewProps.xml"/><Relationship Id="rId146" Type="http://schemas.openxmlformats.org/officeDocument/2006/relationships/theme" Target="theme/theme1.xml"/><Relationship Id="rId14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3213"/>
            <a:ext cx="87630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801CD86-6FC4-5045-B5D2-B02F10365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6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Graphical User Interfaces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PushCounter.java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graphical user interface and an event listener.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PushCounter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main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JFrame("Push</a:t>
            </a:r>
            <a:r>
              <a:rPr lang="en-US" sz="1200" dirty="0" smtClean="0">
                <a:latin typeface="Courier New"/>
                <a:cs typeface="Courier New"/>
              </a:rPr>
              <a:t> Counter");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drawing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Point point1 = null, point2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to listen for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 listener = new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addMouseMotionListener(listener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Dimension(400, 200));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current line from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intial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mouse-pressed point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current position of the mouse.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page.setColor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Color.yellow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(point1 != null &amp;&amp; point2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page.drawLine(point1.x, point1.y, point2.x, point2.y);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MouseListener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MouseMotionListener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Captures the initial position at which the mouse button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pressed.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mousePressed(MouseEvent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point1 = </a:t>
            </a:r>
            <a:r>
              <a:rPr lang="en-US" sz="1200" dirty="0" err="1" smtClean="0">
                <a:latin typeface="Courier New"/>
                <a:cs typeface="Courier New"/>
              </a:rPr>
              <a:t>event.getPoint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Gets the current position of the mouse as it is dragged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redraws the line to create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rubberband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effect.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mouseDragged(MouseEvent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point2 = </a:t>
            </a:r>
            <a:r>
              <a:rPr lang="en-US" sz="1200" dirty="0" err="1" smtClean="0">
                <a:latin typeface="Courier New"/>
                <a:cs typeface="Courier New"/>
              </a:rPr>
              <a:t>event.getPoint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mouseClicked(MouseEvent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mouseReleased(MouseEvent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mouseEntered(MouseEvent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mouseExited(MouseEvent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mouseMoved(MouseEvent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</a:t>
            </a:r>
            <a:r>
              <a:rPr lang="en-US" dirty="0"/>
              <a:t>Events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22" y="1186020"/>
            <a:ext cx="8694229" cy="51025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key event</a:t>
            </a:r>
            <a:r>
              <a:rPr lang="en-US" dirty="0"/>
              <a:t> is generated when the user presses a keyboard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allows a program to respond immediately to the user while they are </a:t>
            </a:r>
            <a:r>
              <a:rPr lang="en-US" dirty="0" smtClean="0"/>
              <a:t>typing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KeyListener</a:t>
            </a:r>
            <a:r>
              <a:rPr lang="en-US" dirty="0" smtClean="0"/>
              <a:t> interface defines </a:t>
            </a:r>
            <a:r>
              <a:rPr lang="en-US" dirty="0"/>
              <a:t>three methods used to respond to keyboard activity</a:t>
            </a:r>
          </a:p>
        </p:txBody>
      </p:sp>
      <p:pic>
        <p:nvPicPr>
          <p:cNvPr id="4" name="Picture 3" descr="Fig6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3" y="4226983"/>
            <a:ext cx="4805891" cy="20922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user presses the arrow keys on the keyboard, an arrow image is displayed and moved in the appropriate direction</a:t>
            </a:r>
            <a:endParaRPr lang="en-US" dirty="0"/>
          </a:p>
        </p:txBody>
      </p:sp>
      <p:pic>
        <p:nvPicPr>
          <p:cNvPr id="6" name="Picture 5" descr="Display6.2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3068638"/>
            <a:ext cx="3771900" cy="2768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Direction.java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key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Direction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JFrame("Direction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DirectionPanel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DirectionPanel.java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display panel for the Direction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DirectionPanel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WIDTH = 300, HEIGHT = 200;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JUMP = 10;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increment for image movement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IMAGE_SIZE = 31;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ImageIcon</a:t>
            </a:r>
            <a:r>
              <a:rPr lang="en-US" sz="1100" dirty="0" smtClean="0">
                <a:latin typeface="Courier New"/>
                <a:cs typeface="Courier New"/>
              </a:rPr>
              <a:t> up, down, right, left, </a:t>
            </a:r>
            <a:r>
              <a:rPr lang="en-US" sz="1100" dirty="0" err="1" smtClean="0">
                <a:latin typeface="Courier New"/>
                <a:cs typeface="Courier New"/>
              </a:rPr>
              <a:t>currentImage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and loads the images.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DirectionPanel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addKeyListener</a:t>
            </a:r>
            <a:r>
              <a:rPr lang="en-US" sz="1100" dirty="0" smtClean="0">
                <a:latin typeface="Courier New"/>
                <a:cs typeface="Courier New"/>
              </a:rPr>
              <a:t> (new </a:t>
            </a:r>
            <a:r>
              <a:rPr lang="en-US" sz="1100" dirty="0" err="1" smtClean="0">
                <a:latin typeface="Courier New"/>
                <a:cs typeface="Courier New"/>
              </a:rPr>
              <a:t>DirectionListener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= WIDTH / 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= HEIGHT / 2;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up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ImageIcon("arrowUp.gif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down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ImageIcon("arrowDown.gif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left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ImageIcon("arrowLeft.gif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right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ImageIcon("arrowRight.gif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Dimension(WIDTH</a:t>
            </a:r>
            <a:r>
              <a:rPr lang="en-US" sz="1200" dirty="0" smtClean="0">
                <a:latin typeface="Courier New"/>
                <a:cs typeface="Courier New"/>
              </a:rPr>
              <a:t>, HEIGHT));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setFocusable(true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image in the current location.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currentImage.paintIcon(this</a:t>
            </a:r>
            <a:r>
              <a:rPr lang="en-US" sz="1200" dirty="0" smtClean="0">
                <a:latin typeface="Courier New"/>
                <a:cs typeface="Courier New"/>
              </a:rPr>
              <a:t>, page,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keyboard activity.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DirectionListener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KeyListener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Responds to the user pressing arrow keys by adjusting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image and image location accordingly.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keyPressed(KeyEvent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switch (</a:t>
            </a:r>
            <a:r>
              <a:rPr lang="en-US" sz="1200" dirty="0" err="1" smtClean="0">
                <a:latin typeface="Courier New"/>
                <a:cs typeface="Courier New"/>
              </a:rPr>
              <a:t>event.getKeyCode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KeyEvent.VK_UP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up;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-=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KeyEvent.VK_DOWN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down;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+=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KeyEvent.VK_LEFT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-=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KeyEvent.VK_RIGHT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+=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keyTyped(KeyEvent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keyReleased(KeyEvent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PushCounterPanel.java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graphical user interface and an event listener.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push;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label;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GUI.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push = new </a:t>
            </a:r>
            <a:r>
              <a:rPr lang="en-US" sz="1200" dirty="0" err="1" smtClean="0">
                <a:latin typeface="Courier New"/>
                <a:cs typeface="Courier New"/>
              </a:rPr>
              <a:t>JButton("Push</a:t>
            </a:r>
            <a:r>
              <a:rPr lang="en-US" sz="1200" dirty="0" smtClean="0">
                <a:latin typeface="Courier New"/>
                <a:cs typeface="Courier New"/>
              </a:rPr>
              <a:t> Me!");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push.addActionListener(new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</a:t>
            </a:r>
            <a:r>
              <a:rPr lang="en-US" dirty="0"/>
              <a:t>Adapter Classes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In our previous examples, we’ve created the listener classes by implementing a particular listener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alternative technique for creating a listener class is to use inheritance and extend an </a:t>
            </a:r>
            <a:r>
              <a:rPr lang="en-US" i="1"/>
              <a:t>adapter class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Each listener interface that contains more than one method has a corresponding adapter class containing empty definitions for all methods in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override any event methods we need in our new child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</a:t>
            </a:r>
            <a:r>
              <a:rPr lang="en-US" dirty="0"/>
              <a:t>Adapter Classes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example: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000" dirty="0" err="1">
                <a:latin typeface="Courier New" pitchFamily="-110" charset="0"/>
              </a:rPr>
              <a:t>MouseAdapter</a:t>
            </a:r>
            <a:r>
              <a:rPr lang="en-US" sz="2400" dirty="0"/>
              <a:t> class implements the </a:t>
            </a:r>
            <a:r>
              <a:rPr lang="en-US" sz="2000" dirty="0" err="1">
                <a:latin typeface="Courier New" pitchFamily="-110" charset="0"/>
              </a:rPr>
              <a:t>MouseListener</a:t>
            </a:r>
            <a:r>
              <a:rPr lang="en-US" sz="2400" dirty="0"/>
              <a:t> interface class and provides empty method definitions for the five mouse event methods</a:t>
            </a:r>
          </a:p>
          <a:p>
            <a:pPr lvl="1" eaLnBrk="1" hangingPunct="1"/>
            <a:r>
              <a:rPr lang="en-US" sz="2400" dirty="0"/>
              <a:t>By </a:t>
            </a:r>
            <a:r>
              <a:rPr lang="en-US" sz="2400" dirty="0" err="1"/>
              <a:t>subclassing</a:t>
            </a:r>
            <a:r>
              <a:rPr lang="en-US" sz="2400" dirty="0"/>
              <a:t> </a:t>
            </a:r>
            <a:r>
              <a:rPr lang="en-US" sz="2000" dirty="0" err="1">
                <a:latin typeface="Courier New" pitchFamily="-110" charset="0"/>
              </a:rPr>
              <a:t>MouseAdapter</a:t>
            </a:r>
            <a:r>
              <a:rPr lang="en-US" sz="2400" dirty="0"/>
              <a:t>, we can avoid implementing the interface directly</a:t>
            </a:r>
          </a:p>
          <a:p>
            <a:pPr eaLnBrk="1" hangingPunct="1"/>
            <a:r>
              <a:rPr lang="en-US" dirty="0"/>
              <a:t>This approach can save</a:t>
            </a:r>
            <a:r>
              <a:rPr lang="en-US" dirty="0" smtClean="0"/>
              <a:t> coding </a:t>
            </a:r>
            <a:r>
              <a:rPr lang="en-US" dirty="0"/>
              <a:t>time and keep</a:t>
            </a:r>
            <a:r>
              <a:rPr lang="en-US" dirty="0" smtClean="0"/>
              <a:t> source </a:t>
            </a:r>
            <a:r>
              <a:rPr lang="en-US" dirty="0"/>
              <a:t>code easier to read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</a:t>
            </a:r>
            <a:r>
              <a:rPr lang="en-US" dirty="0"/>
              <a:t>Boxes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dialog box</a:t>
            </a:r>
            <a:r>
              <a:rPr lang="en-US"/>
              <a:t> is a graphical window that pops up on top of any currently active window so that the user can interact with it</a:t>
            </a:r>
          </a:p>
          <a:p>
            <a:pPr eaLnBrk="1" hangingPunct="1"/>
            <a:r>
              <a:rPr lang="en-US"/>
              <a:t>A dialog box can serve a variety of purposes</a:t>
            </a:r>
          </a:p>
          <a:p>
            <a:pPr lvl="1" eaLnBrk="1" hangingPunct="1"/>
            <a:r>
              <a:rPr lang="en-US" sz="2400"/>
              <a:t>conveying information</a:t>
            </a:r>
          </a:p>
          <a:p>
            <a:pPr lvl="1" eaLnBrk="1" hangingPunct="1"/>
            <a:r>
              <a:rPr lang="en-US" sz="2400"/>
              <a:t>confirming an action</a:t>
            </a:r>
          </a:p>
          <a:p>
            <a:pPr lvl="1" eaLnBrk="1" hangingPunct="1"/>
            <a:r>
              <a:rPr lang="en-US" sz="2400"/>
              <a:t>permitting the user to enter information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JOptionPane</a:t>
            </a:r>
            <a:r>
              <a:rPr lang="en-US"/>
              <a:t> class simplifies the creation and use of basic dialog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</a:t>
            </a:r>
            <a:r>
              <a:rPr lang="en-US" dirty="0"/>
              <a:t>Boxes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dialog boxes fall into three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message dialog boxes</a:t>
            </a:r>
            <a:r>
              <a:rPr lang="en-US" sz="2400" dirty="0"/>
              <a:t> – used to display an output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input dialog boxes</a:t>
            </a:r>
            <a:r>
              <a:rPr lang="en-US" sz="2400" dirty="0"/>
              <a:t> – presents a prompt and a single input txt file into which the user can enter one string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confirm dialog box</a:t>
            </a:r>
            <a:r>
              <a:rPr lang="en-US" sz="2400" dirty="0"/>
              <a:t> – presents the user with a simple yes-or-no question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These three</a:t>
            </a:r>
            <a:r>
              <a:rPr lang="en-US" dirty="0" smtClean="0"/>
              <a:t> types </a:t>
            </a:r>
            <a:r>
              <a:rPr lang="en-US" dirty="0"/>
              <a:t>of dialog boxes are</a:t>
            </a:r>
            <a:r>
              <a:rPr lang="en-US" dirty="0" smtClean="0"/>
              <a:t> created </a:t>
            </a:r>
            <a:r>
              <a:rPr lang="en-US" dirty="0"/>
              <a:t>using static methods in the </a:t>
            </a: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Many of the </a:t>
            </a: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methods allow the program to tailor the contents of the dialog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6" name="Picture 5" descr="Fig6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733021"/>
            <a:ext cx="7243356" cy="2923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EvenOdd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etermines if an integer is even or </a:t>
            </a:r>
            <a:r>
              <a:rPr lang="en-US" dirty="0" smtClean="0"/>
              <a:t>odd</a:t>
            </a:r>
          </a:p>
          <a:p>
            <a:r>
              <a:rPr lang="en-US" dirty="0" smtClean="0"/>
              <a:t>Instead of </a:t>
            </a:r>
            <a:r>
              <a:rPr lang="en-US" dirty="0" smtClean="0"/>
              <a:t>a single frame, it uses three dialog boxes</a:t>
            </a:r>
          </a:p>
        </p:txBody>
      </p:sp>
      <p:pic>
        <p:nvPicPr>
          <p:cNvPr id="6" name="Picture 11" descr="EvenOd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70207"/>
            <a:ext cx="3476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EvenOd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04253"/>
            <a:ext cx="2495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EvenOdd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04253"/>
            <a:ext cx="2495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EvenOdd.java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JOptionPane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javax.swing.JOptionPane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EvenOdd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value input by the user is even or odd.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Uses multiple dialog boxes for user interaction.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numStr</a:t>
            </a:r>
            <a:r>
              <a:rPr lang="en-US" sz="1200" dirty="0" smtClean="0">
                <a:latin typeface="Courier New"/>
                <a:cs typeface="Courier New"/>
              </a:rPr>
              <a:t>,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num, again;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numStr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JOptionPane.showInputDialog("Enter</a:t>
            </a:r>
            <a:r>
              <a:rPr lang="en-US" sz="1200" dirty="0" smtClean="0">
                <a:latin typeface="Courier New"/>
                <a:cs typeface="Courier New"/>
              </a:rPr>
              <a:t> an integer: 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num = </a:t>
            </a:r>
            <a:r>
              <a:rPr lang="en-US" sz="1200" dirty="0" err="1" smtClean="0">
                <a:latin typeface="Courier New"/>
                <a:cs typeface="Courier New"/>
              </a:rPr>
              <a:t>Integer.parseInt(numStr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"That number is " + ((num%2 == 0) ? "even" : "odd");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JOptionPane.showMessageDialog(null</a:t>
            </a:r>
            <a:r>
              <a:rPr lang="en-US" sz="1200" dirty="0" smtClean="0">
                <a:latin typeface="Courier New"/>
                <a:cs typeface="Courier New"/>
              </a:rPr>
              <a:t>, result);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again = </a:t>
            </a:r>
            <a:r>
              <a:rPr lang="en-US" sz="1200" dirty="0" err="1" smtClean="0">
                <a:latin typeface="Courier New"/>
                <a:cs typeface="Courier New"/>
              </a:rPr>
              <a:t>JOptionPane.showConfirmDialog(null</a:t>
            </a:r>
            <a:r>
              <a:rPr lang="en-US" sz="1200" dirty="0" smtClean="0">
                <a:latin typeface="Courier New"/>
                <a:cs typeface="Courier New"/>
              </a:rPr>
              <a:t>, "Do Another?");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(again == </a:t>
            </a:r>
            <a:r>
              <a:rPr lang="en-US" sz="1200" dirty="0" err="1" smtClean="0">
                <a:latin typeface="Courier New"/>
                <a:cs typeface="Courier New"/>
              </a:rPr>
              <a:t>JOptionPane.YES_OPTION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/>
              <a:t>Choosers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053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file chooser </a:t>
            </a:r>
            <a:r>
              <a:rPr lang="en-US" sz="2400" dirty="0"/>
              <a:t>is a specialized dialog box used to select a file from a disk or other storage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dialog automatically presents a standardized file selection window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Filters can be applied to the file chooser programmatically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-110" charset="0"/>
              </a:rPr>
              <a:t>JFileChooser</a:t>
            </a:r>
            <a:r>
              <a:rPr lang="en-US" sz="2400" dirty="0"/>
              <a:t> class creates this type of dialog box</a:t>
            </a:r>
          </a:p>
        </p:txBody>
      </p:sp>
      <p:pic>
        <p:nvPicPr>
          <p:cNvPr id="107524" name="Picture 5" descr="DisplayFile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1524000"/>
            <a:ext cx="3676650" cy="3838575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DisplayFile.java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file chooser and a text area.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DisplayFile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Opens a file chooser dialog, reads the selected file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loads it into a text area.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JFrame("Display</a:t>
            </a:r>
            <a:r>
              <a:rPr lang="en-US" sz="1200" dirty="0" smtClean="0">
                <a:latin typeface="Courier New"/>
                <a:cs typeface="Courier New"/>
              </a:rPr>
              <a:t> File");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JTextArea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</a:t>
            </a:r>
            <a:r>
              <a:rPr lang="en-US" sz="1200" dirty="0" smtClean="0">
                <a:latin typeface="Courier New"/>
                <a:cs typeface="Courier New"/>
              </a:rPr>
              <a:t> = new JTextArea(20, 30);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JFileChooser</a:t>
            </a:r>
            <a:r>
              <a:rPr lang="en-US" sz="1200" dirty="0" smtClean="0">
                <a:latin typeface="Courier New"/>
                <a:cs typeface="Courier New"/>
              </a:rPr>
              <a:t> chooser = new </a:t>
            </a:r>
            <a:r>
              <a:rPr lang="en-US" sz="1200" dirty="0" err="1" smtClean="0">
                <a:latin typeface="Courier New"/>
                <a:cs typeface="Courier New"/>
              </a:rPr>
              <a:t>JFileChooser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status = </a:t>
            </a:r>
            <a:r>
              <a:rPr lang="en-US" sz="1200" dirty="0" err="1" smtClean="0">
                <a:latin typeface="Courier New"/>
                <a:cs typeface="Courier New"/>
              </a:rPr>
              <a:t>chooser.showOpenDialog(null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40));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 listener for button push (action)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counter and label when the button is pushed.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label.setText("Pushes</a:t>
            </a:r>
            <a:r>
              <a:rPr lang="en-US" sz="1200" dirty="0" smtClean="0">
                <a:latin typeface="Courier New"/>
                <a:cs typeface="Courier New"/>
              </a:rPr>
              <a:t>: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(status != </a:t>
            </a:r>
            <a:r>
              <a:rPr lang="en-US" sz="1200" dirty="0" err="1" smtClean="0">
                <a:latin typeface="Courier New"/>
                <a:cs typeface="Courier New"/>
              </a:rPr>
              <a:t>JFileChooser.APPROVE_OPTION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ta.setText("No</a:t>
            </a:r>
            <a:r>
              <a:rPr lang="en-US" sz="1200" dirty="0" smtClean="0">
                <a:latin typeface="Courier New"/>
                <a:cs typeface="Courier New"/>
              </a:rPr>
              <a:t> File Chosen");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File file = </a:t>
            </a:r>
            <a:r>
              <a:rPr lang="en-US" sz="1200" dirty="0" err="1" smtClean="0">
                <a:latin typeface="Courier New"/>
                <a:cs typeface="Courier New"/>
              </a:rPr>
              <a:t>chooser.getSelectedFile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Scanner(file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info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info +=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ta.setText(info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frame.getContentPane().add(ta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</a:t>
            </a:r>
            <a:r>
              <a:rPr lang="en-US" dirty="0"/>
              <a:t>Choosers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053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 </a:t>
            </a:r>
            <a:r>
              <a:rPr lang="en-US" sz="2800" i="1" dirty="0"/>
              <a:t>color chooser</a:t>
            </a:r>
            <a:r>
              <a:rPr lang="en-US" sz="2800" dirty="0"/>
              <a:t> dialog box can be displayed, permitting the user to select color from a list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dirty="0" err="1">
                <a:latin typeface="Courier New" pitchFamily="-110" charset="0"/>
              </a:rPr>
              <a:t>JColorChooser</a:t>
            </a:r>
            <a:r>
              <a:rPr lang="en-US" sz="2800" dirty="0"/>
              <a:t> represents a color chooser dialog box</a:t>
            </a:r>
          </a:p>
          <a:p>
            <a:pPr eaLnBrk="1" hangingPunct="1"/>
            <a:r>
              <a:rPr lang="en-US" sz="2800" dirty="0"/>
              <a:t>The user can also specify a color using RGB values</a:t>
            </a:r>
          </a:p>
          <a:p>
            <a:pPr eaLnBrk="1" hangingPunct="1"/>
            <a:endParaRPr lang="en-US" sz="2800" dirty="0"/>
          </a:p>
        </p:txBody>
      </p:sp>
      <p:pic>
        <p:nvPicPr>
          <p:cNvPr id="108548" name="Picture 5" descr="Figure6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24400" y="1600200"/>
            <a:ext cx="4159250" cy="29718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Java provides the ability to put a </a:t>
            </a:r>
            <a:r>
              <a:rPr lang="en-US" i="1"/>
              <a:t>border</a:t>
            </a:r>
            <a:r>
              <a:rPr lang="en-US"/>
              <a:t> around any Swing component</a:t>
            </a:r>
          </a:p>
          <a:p>
            <a:pPr eaLnBrk="1" hangingPunct="1"/>
            <a:r>
              <a:rPr lang="en-US"/>
              <a:t>A border is not a component but defines how the edge of a component should be drawn</a:t>
            </a:r>
          </a:p>
          <a:p>
            <a:pPr eaLnBrk="1" hangingPunct="1"/>
            <a:r>
              <a:rPr lang="en-US"/>
              <a:t>Border provide visual cues as to how GUI components are organized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BorderFactory</a:t>
            </a:r>
            <a:r>
              <a:rPr lang="en-US"/>
              <a:t> class is useful for creating borders for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borders that can be defined using the </a:t>
            </a:r>
            <a:r>
              <a:rPr lang="en-US" dirty="0" err="1" smtClean="0">
                <a:latin typeface="Courier New"/>
                <a:cs typeface="Courier New"/>
              </a:rPr>
              <a:t>BorderFactor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/>
              <a:t> class:</a:t>
            </a:r>
            <a:endParaRPr lang="en-US" dirty="0"/>
          </a:p>
        </p:txBody>
      </p:sp>
      <p:pic>
        <p:nvPicPr>
          <p:cNvPr id="6" name="Picture 5" descr="Fig6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7" y="2536825"/>
            <a:ext cx="6368826" cy="33305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BorderDemo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several small panels with various borders</a:t>
            </a:r>
            <a:endParaRPr lang="en-US" dirty="0"/>
          </a:p>
        </p:txBody>
      </p:sp>
      <p:pic>
        <p:nvPicPr>
          <p:cNvPr id="6" name="Picture 5" descr="Display6.3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8" y="2245783"/>
            <a:ext cx="5222345" cy="38274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BorderDemo.java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various types of borders.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javax.swing.border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BorderDemo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several bordered panels and displays them.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JFrame</a:t>
            </a:r>
            <a:r>
              <a:rPr lang="en-US" sz="1100" dirty="0" smtClean="0">
                <a:latin typeface="Courier New"/>
                <a:cs typeface="Courier New"/>
              </a:rPr>
              <a:t> frame = new </a:t>
            </a:r>
            <a:r>
              <a:rPr lang="en-US" sz="1100" dirty="0" err="1" smtClean="0">
                <a:latin typeface="Courier New"/>
                <a:cs typeface="Courier New"/>
              </a:rPr>
              <a:t>JFrame("Border</a:t>
            </a:r>
            <a:r>
              <a:rPr lang="en-US" sz="1100" dirty="0" smtClean="0">
                <a:latin typeface="Courier New"/>
                <a:cs typeface="Courier New"/>
              </a:rPr>
              <a:t> Demo");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panel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panel.setLayout(new</a:t>
            </a:r>
            <a:r>
              <a:rPr lang="en-US" sz="1100" dirty="0" smtClean="0">
                <a:latin typeface="Courier New"/>
                <a:cs typeface="Courier New"/>
              </a:rPr>
              <a:t> GridLayout(0, 2, 5, 10));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panel.setBorder(BorderFactory.createEmptyBorder(8, 8, 8, 8));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p1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p1.setBorder(BorderFactory.createLineBorder(Color.red, 3));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p1.add(new </a:t>
            </a:r>
            <a:r>
              <a:rPr lang="en-US" sz="1100" dirty="0" err="1" smtClean="0">
                <a:latin typeface="Courier New"/>
                <a:cs typeface="Courier New"/>
              </a:rPr>
              <a:t>JLabel("Line</a:t>
            </a:r>
            <a:r>
              <a:rPr lang="en-US" sz="11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panel.add(p1);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p2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p2.setBorder(BorderFactory.createEtchedBorder());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p2.add(new </a:t>
            </a:r>
            <a:r>
              <a:rPr lang="en-US" sz="1200" dirty="0" err="1" smtClean="0">
                <a:latin typeface="Courier New"/>
                <a:cs typeface="Courier New"/>
              </a:rPr>
              <a:t>JLabel("Etched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p3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p3.setBorder(BorderFactory.createRaisedBevelBorder());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p3.add(new </a:t>
            </a:r>
            <a:r>
              <a:rPr lang="en-US" sz="1200" dirty="0" err="1" smtClean="0">
                <a:latin typeface="Courier New"/>
                <a:cs typeface="Courier New"/>
              </a:rPr>
              <a:t>JLabel("Raised</a:t>
            </a:r>
            <a:r>
              <a:rPr lang="en-US" sz="1200" dirty="0" smtClean="0">
                <a:latin typeface="Courier New"/>
                <a:cs typeface="Courier New"/>
              </a:rPr>
              <a:t> Bevel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p4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p4.setBorder(BorderFactory.createLoweredBevelBorder());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p4.add(new </a:t>
            </a:r>
            <a:r>
              <a:rPr lang="en-US" sz="1200" dirty="0" err="1" smtClean="0">
                <a:latin typeface="Courier New"/>
                <a:cs typeface="Courier New"/>
              </a:rPr>
              <a:t>JLabel("Lowered</a:t>
            </a:r>
            <a:r>
              <a:rPr lang="en-US" sz="1200" dirty="0" smtClean="0">
                <a:latin typeface="Courier New"/>
                <a:cs typeface="Courier New"/>
              </a:rPr>
              <a:t> Bevel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panel.add(p4);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p5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p5.setBorder(BorderFactory.createTitledBorder("Title"));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p5.add(new </a:t>
            </a:r>
            <a:r>
              <a:rPr lang="en-US" sz="1200" dirty="0" err="1" smtClean="0">
                <a:latin typeface="Courier New"/>
                <a:cs typeface="Courier New"/>
              </a:rPr>
              <a:t>JLabel("Titled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p6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TitledBorder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tb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BorderFactory.createTitledBorder("Title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tb.setTitleJustification(TitledBorder.RIGHT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p6.setBorder(tb);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p6.add(new </a:t>
            </a:r>
            <a:r>
              <a:rPr lang="en-US" sz="1200" dirty="0" err="1" smtClean="0">
                <a:latin typeface="Courier New"/>
                <a:cs typeface="Courier New"/>
              </a:rPr>
              <a:t>JLabel("Titled</a:t>
            </a:r>
            <a:r>
              <a:rPr lang="en-US" sz="1200" dirty="0" smtClean="0">
                <a:latin typeface="Courier New"/>
                <a:cs typeface="Courier New"/>
              </a:rPr>
              <a:t> Border (right)"));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</a:t>
            </a:r>
            <a:r>
              <a:rPr lang="en-US" sz="1200" dirty="0" smtClean="0">
                <a:latin typeface="Courier New"/>
                <a:cs typeface="Courier New"/>
              </a:rPr>
              <a:t> (p6);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p7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b1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BorderFactory.createLineBorder(Color.blue</a:t>
            </a:r>
            <a:r>
              <a:rPr lang="en-US" sz="1200" dirty="0" smtClean="0">
                <a:latin typeface="Courier New"/>
                <a:cs typeface="Courier New"/>
              </a:rPr>
              <a:t>,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b2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BorderFactory.createEtchedBorder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p7.setBorder (BorderFactory.createCompoundBorder(b1, b2));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p7.add (new </a:t>
            </a:r>
            <a:r>
              <a:rPr lang="en-US" sz="1200" dirty="0" err="1" smtClean="0">
                <a:latin typeface="Courier New"/>
                <a:cs typeface="Courier New"/>
              </a:rPr>
              <a:t>JLabel("Compound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p8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</a:t>
            </a:r>
            <a:r>
              <a:rPr lang="en-US" sz="1200" dirty="0" err="1" smtClean="0">
                <a:latin typeface="Courier New"/>
                <a:cs typeface="Courier New"/>
              </a:rPr>
              <a:t>mb</a:t>
            </a:r>
            <a:r>
              <a:rPr lang="en-US" sz="1200" dirty="0" smtClean="0">
                <a:latin typeface="Courier New"/>
                <a:cs typeface="Courier New"/>
              </a:rPr>
              <a:t> = BorderFactory.createMatteBorder(1, 5, 1, 1,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Color.red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p8.setBorder(mb);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p8.add(new </a:t>
            </a:r>
            <a:r>
              <a:rPr lang="en-US" sz="1200" dirty="0" err="1" smtClean="0">
                <a:latin typeface="Courier New"/>
                <a:cs typeface="Courier New"/>
              </a:rPr>
              <a:t>JLabel("Matte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panel.add(p8);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</a:t>
            </a:r>
            <a:r>
              <a:rPr lang="en-US" sz="1200" dirty="0" smtClean="0">
                <a:latin typeface="Courier New"/>
                <a:cs typeface="Courier New"/>
              </a:rPr>
              <a:t> (panel);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 </a:t>
            </a:r>
            <a:r>
              <a:rPr lang="en-US" dirty="0"/>
              <a:t>Tips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tool tip</a:t>
            </a:r>
            <a:r>
              <a:rPr lang="en-US" dirty="0"/>
              <a:t> is a short line of text that appears over a component when the mouse cursor is rested momentarily on top of the component</a:t>
            </a:r>
          </a:p>
          <a:p>
            <a:pPr eaLnBrk="1" hangingPunct="1"/>
            <a:r>
              <a:rPr lang="en-US" dirty="0"/>
              <a:t>Tool tips usually inform the user about the component</a:t>
            </a:r>
          </a:p>
          <a:p>
            <a:pPr eaLnBrk="1" hangingPunct="1"/>
            <a:r>
              <a:rPr lang="en-US" dirty="0"/>
              <a:t>Tool tips can be assigned by using the </a:t>
            </a:r>
            <a:r>
              <a:rPr lang="en-US" sz="2400" dirty="0" err="1">
                <a:latin typeface="Courier New" pitchFamily="-110" charset="0"/>
              </a:rPr>
              <a:t>setToolTipText</a:t>
            </a:r>
            <a:r>
              <a:rPr lang="en-US" dirty="0"/>
              <a:t> method of a component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sz="1800" dirty="0" err="1">
                <a:latin typeface="Courier New" pitchFamily="-110" charset="0"/>
              </a:rPr>
              <a:t>JButton</a:t>
            </a:r>
            <a:r>
              <a:rPr lang="en-US" sz="1800" dirty="0">
                <a:latin typeface="Courier New" pitchFamily="-110" charset="0"/>
              </a:rPr>
              <a:t> button = new </a:t>
            </a:r>
            <a:r>
              <a:rPr lang="en-US" sz="1800" dirty="0" err="1" smtClean="0">
                <a:latin typeface="Courier New" pitchFamily="-110" charset="0"/>
              </a:rPr>
              <a:t>Button(</a:t>
            </a:r>
            <a:r>
              <a:rPr lang="en-US" sz="1800" dirty="0" err="1">
                <a:latin typeface="Courier New" pitchFamily="-110" charset="0"/>
              </a:rPr>
              <a:t>“Compute</a:t>
            </a:r>
            <a:r>
              <a:rPr lang="en-US" sz="1800" dirty="0">
                <a:latin typeface="Courier New" pitchFamily="-110" charset="0"/>
              </a:rPr>
              <a:t>”);</a:t>
            </a:r>
          </a:p>
          <a:p>
            <a:pPr eaLnBrk="1" hangingPunct="1">
              <a:buFontTx/>
              <a:buNone/>
            </a:pPr>
            <a:r>
              <a:rPr lang="en-US" sz="1800" dirty="0" err="1" smtClean="0">
                <a:latin typeface="Courier New" pitchFamily="-110" charset="0"/>
              </a:rPr>
              <a:t>button.setToolTipText(</a:t>
            </a:r>
            <a:r>
              <a:rPr lang="en-US" sz="1800" dirty="0" err="1">
                <a:latin typeface="Courier New" pitchFamily="-110" charset="0"/>
              </a:rPr>
              <a:t>“Calculates</a:t>
            </a:r>
            <a:r>
              <a:rPr lang="en-US" sz="1800" dirty="0">
                <a:latin typeface="Courier New" pitchFamily="-110" charset="0"/>
              </a:rPr>
              <a:t> the area under the curve”);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720138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mnemonic</a:t>
            </a:r>
            <a:r>
              <a:rPr lang="en-US" sz="2800" dirty="0"/>
              <a:t> is a character that allows the user to push a button or make a menu choice using the keyboard in addition to the mouse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when a mnemonic has been defined for a button, the user can hold down the Alt key and press the mnemonic character to activate (depress) the button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set the mnemonic for a component using the </a:t>
            </a:r>
            <a:r>
              <a:rPr lang="en-US" sz="2400" dirty="0" err="1">
                <a:latin typeface="Courier New" pitchFamily="-110" charset="0"/>
              </a:rPr>
              <a:t>setMnemonic</a:t>
            </a:r>
            <a:r>
              <a:rPr lang="en-US" sz="2800" dirty="0"/>
              <a:t> method of the component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character </a:t>
            </a:r>
            <a:r>
              <a:rPr lang="en-US" sz="2800" dirty="0"/>
              <a:t>in the label</a:t>
            </a:r>
            <a:r>
              <a:rPr lang="en-US" sz="2800" dirty="0" smtClean="0"/>
              <a:t> may be </a:t>
            </a:r>
            <a:r>
              <a:rPr lang="en-US" sz="2800" dirty="0"/>
              <a:t>underlined to indicate that it can be used as a shortcut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 and Panels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classify containers as either</a:t>
            </a:r>
          </a:p>
          <a:p>
            <a:pPr lvl="1" eaLnBrk="1" hangingPunct="1"/>
            <a:r>
              <a:rPr lang="en-US" sz="2400" i="1" dirty="0"/>
              <a:t>heavyweight</a:t>
            </a:r>
            <a:r>
              <a:rPr lang="en-US" sz="2400" dirty="0"/>
              <a:t> – managed by the underlying operating system</a:t>
            </a:r>
          </a:p>
          <a:p>
            <a:pPr lvl="2" eaLnBrk="1" hangingPunct="1"/>
            <a:r>
              <a:rPr lang="en-US" sz="2000" dirty="0"/>
              <a:t>examples: a </a:t>
            </a:r>
            <a:r>
              <a:rPr lang="en-US" sz="2000" i="1" dirty="0"/>
              <a:t>frame</a:t>
            </a:r>
            <a:r>
              <a:rPr lang="en-US" sz="2000" dirty="0"/>
              <a:t>, an </a:t>
            </a:r>
            <a:r>
              <a:rPr lang="en-US" sz="2000" i="1" dirty="0"/>
              <a:t>applet</a:t>
            </a:r>
            <a:r>
              <a:rPr lang="en-US" sz="2000" dirty="0"/>
              <a:t> (used to display and execute a Java application through a Web browser)</a:t>
            </a:r>
            <a:endParaRPr lang="en-US" sz="2000" i="1" dirty="0"/>
          </a:p>
          <a:p>
            <a:pPr lvl="1" eaLnBrk="1" hangingPunct="1"/>
            <a:r>
              <a:rPr lang="en-US" sz="2400" i="1" dirty="0"/>
              <a:t>lightweight</a:t>
            </a:r>
            <a:r>
              <a:rPr lang="en-US" sz="2400" dirty="0"/>
              <a:t> – managed by the Java program</a:t>
            </a:r>
          </a:p>
          <a:p>
            <a:pPr lvl="2" eaLnBrk="1" hangingPunct="1"/>
            <a:r>
              <a:rPr lang="en-US" sz="2000" dirty="0"/>
              <a:t>example: </a:t>
            </a:r>
            <a:r>
              <a:rPr lang="en-US" sz="2000" i="1" dirty="0"/>
              <a:t>a panel</a:t>
            </a:r>
          </a:p>
          <a:p>
            <a:pPr lvl="2" eaLnBrk="1" hangingPunct="1"/>
            <a:r>
              <a:rPr lang="en-US" sz="2000" dirty="0"/>
              <a:t>more complex than heavyweight containers</a:t>
            </a:r>
            <a:endParaRPr lang="en-US" sz="2000" dirty="0" smtClean="0"/>
          </a:p>
          <a:p>
            <a:pPr eaLnBrk="1" hangingPunct="1"/>
            <a:r>
              <a:rPr lang="en-US" dirty="0" smtClean="0"/>
              <a:t>We'll often create </a:t>
            </a:r>
            <a:r>
              <a:rPr lang="en-US" dirty="0"/>
              <a:t>a GUI-based application by creating a frame</a:t>
            </a:r>
            <a:r>
              <a:rPr lang="en-US" dirty="0" smtClean="0"/>
              <a:t> the contains a panel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can be disabled to indicate it should not (cannot) be used</a:t>
            </a:r>
          </a:p>
          <a:p>
            <a:r>
              <a:rPr lang="en-US" dirty="0" smtClean="0"/>
              <a:t>A disabled component is usually "</a:t>
            </a:r>
            <a:r>
              <a:rPr lang="en-US" dirty="0" err="1" smtClean="0"/>
              <a:t>greyed</a:t>
            </a:r>
            <a:r>
              <a:rPr lang="en-US" dirty="0" smtClean="0"/>
              <a:t> out"</a:t>
            </a:r>
          </a:p>
          <a:p>
            <a:r>
              <a:rPr lang="en-US" dirty="0" smtClean="0"/>
              <a:t>This helps guide the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LightBulb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169086"/>
            <a:ext cx="8694229" cy="5102594"/>
          </a:xfrm>
        </p:spPr>
        <p:txBody>
          <a:bodyPr/>
          <a:lstStyle/>
          <a:p>
            <a:r>
              <a:rPr lang="en-US" dirty="0" smtClean="0"/>
              <a:t>Tool tips, mnemonics, and disabled components are used in this example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displays an "on" or "</a:t>
            </a:r>
            <a:r>
              <a:rPr lang="en-US" dirty="0" smtClean="0"/>
              <a:t>off</a:t>
            </a:r>
            <a:r>
              <a:rPr lang="en-US" dirty="0" smtClean="0"/>
              <a:t>" bulb depending </a:t>
            </a:r>
            <a:r>
              <a:rPr lang="en-US" dirty="0" smtClean="0"/>
              <a:t>on which button is pressed</a:t>
            </a:r>
            <a:endParaRPr lang="en-US" dirty="0"/>
          </a:p>
        </p:txBody>
      </p:sp>
      <p:pic>
        <p:nvPicPr>
          <p:cNvPr id="6" name="Picture 5" descr="Display6.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4" y="3056998"/>
            <a:ext cx="2293409" cy="29306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mnemonics and tool tips.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LightBulb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frame that displays a light bulb image that can be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turned on and off.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JFrame("Light</a:t>
            </a:r>
            <a:r>
              <a:rPr lang="en-US" sz="1200" dirty="0" smtClean="0">
                <a:latin typeface="Courier New"/>
                <a:cs typeface="Courier New"/>
              </a:rPr>
              <a:t> Bulb");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 bulb = new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controls = new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(bulb);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BoxLayout(panel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BoxLayout.Y_AXIS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panel.add(bulb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10)));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panel.add(controls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10)));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image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LightBulbPanel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ImageIcon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lightOn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lightOff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imageLabel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images and the initial state.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LightBulbPanel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lightOn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ImageIcon("lightBulbOn.gif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lightOff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ImageIcon("lightBulbOff.gif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on = true;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imageLabel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JLabel(lightOff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add(imageLabel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Paints the panel using the appropriate image.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imageLabel.setIcon(lightOn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imageLabel.setIcon(lightOff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the status of the light bulb.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setOn(boolean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lightBulbOn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on = </a:t>
            </a:r>
            <a:r>
              <a:rPr lang="en-US" sz="1200" dirty="0" err="1" smtClean="0">
                <a:latin typeface="Courier New"/>
                <a:cs typeface="Courier New"/>
              </a:rPr>
              <a:t>lightBulbOn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LightBulbControls.java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control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 bulb;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onButton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offButton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control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LightBulbControls(LightBulbPanel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bulbPanel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bulb = </a:t>
            </a:r>
            <a:r>
              <a:rPr lang="en-US" sz="1200" dirty="0" err="1" smtClean="0">
                <a:latin typeface="Courier New"/>
                <a:cs typeface="Courier New"/>
              </a:rPr>
              <a:t>bulbPanel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JButton("On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onButton.setMnemonic('n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onButton.setToolTipText("Turn</a:t>
            </a:r>
            <a:r>
              <a:rPr lang="en-US" sz="1200" dirty="0" smtClean="0">
                <a:latin typeface="Courier New"/>
                <a:cs typeface="Courier New"/>
              </a:rPr>
              <a:t> it on!");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JButton("Off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offButton.setMnemonic('f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offButton.setToolTipText("Turn</a:t>
            </a:r>
            <a:r>
              <a:rPr lang="en-US" sz="1200" dirty="0" smtClean="0">
                <a:latin typeface="Courier New"/>
                <a:cs typeface="Courier New"/>
              </a:rPr>
              <a:t> it off!");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OffListener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add(onButton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add(offButton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the On button.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Turns the bulb on and repaints the bulb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bulb.setOn(true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bulb.repaint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the Off button.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OffListener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Turns the bulb off and repaints the bulb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bulb.setOn(false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bulb.repaint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Design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Keep in mind our goal is to solve a problem</a:t>
            </a:r>
          </a:p>
          <a:p>
            <a:pPr eaLnBrk="1" hangingPunct="1"/>
            <a:r>
              <a:rPr lang="en-US" dirty="0"/>
              <a:t>Fundamental ideas of good GUI design include</a:t>
            </a:r>
          </a:p>
          <a:p>
            <a:pPr lvl="1" eaLnBrk="1" hangingPunct="1"/>
            <a:r>
              <a:rPr lang="en-US" sz="2400" dirty="0"/>
              <a:t>knowing the user</a:t>
            </a:r>
          </a:p>
          <a:p>
            <a:pPr lvl="1" eaLnBrk="1" hangingPunct="1"/>
            <a:r>
              <a:rPr lang="en-US" sz="2400" dirty="0"/>
              <a:t>preventing user errors</a:t>
            </a:r>
          </a:p>
          <a:p>
            <a:pPr lvl="1" eaLnBrk="1" hangingPunct="1"/>
            <a:r>
              <a:rPr lang="en-US" sz="2400" dirty="0"/>
              <a:t>optimizing user abilities</a:t>
            </a:r>
          </a:p>
          <a:p>
            <a:pPr lvl="1" eaLnBrk="1" hangingPunct="1"/>
            <a:r>
              <a:rPr lang="en-US" sz="2400" dirty="0"/>
              <a:t>being consistent</a:t>
            </a:r>
          </a:p>
          <a:p>
            <a:pPr eaLnBrk="1" hangingPunct="1"/>
            <a:r>
              <a:rPr lang="en-US" dirty="0"/>
              <a:t>We should design interfaces so that the user can make as few mistakes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main</a:t>
            </a:r>
            <a:r>
              <a:rPr lang="en-US" dirty="0"/>
              <a:t> method, the frame for the program is constructed, set up, and displayed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call to the </a:t>
            </a:r>
            <a:r>
              <a:rPr lang="en-US" sz="2400" dirty="0" err="1">
                <a:latin typeface="Courier New" pitchFamily="-110" charset="0"/>
              </a:rPr>
              <a:t>setDefaultCloseOperation</a:t>
            </a:r>
            <a:r>
              <a:rPr lang="en-US" dirty="0"/>
              <a:t> method determines what will happen when the close button in the corner of the frame is clicked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 pane of the frame is obtained using the </a:t>
            </a:r>
            <a:r>
              <a:rPr lang="en-US" sz="2400" dirty="0" err="1">
                <a:latin typeface="Courier New" pitchFamily="-110" charset="0"/>
              </a:rPr>
              <a:t>getContentPane</a:t>
            </a:r>
            <a:r>
              <a:rPr lang="en-US" dirty="0"/>
              <a:t> method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 pane’s </a:t>
            </a:r>
            <a:r>
              <a:rPr lang="en-US" dirty="0">
                <a:latin typeface="Courier New" pitchFamily="-110" charset="0"/>
              </a:rPr>
              <a:t>add</a:t>
            </a:r>
            <a:r>
              <a:rPr lang="en-US" dirty="0"/>
              <a:t> method is used to add the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panel contains our button and text label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panel’s </a:t>
            </a:r>
            <a:r>
              <a:rPr lang="en-US" dirty="0">
                <a:latin typeface="Courier New" pitchFamily="-110" charset="0"/>
              </a:rPr>
              <a:t>add</a:t>
            </a:r>
            <a:r>
              <a:rPr lang="en-US" dirty="0"/>
              <a:t> method allows a component to be added to the panel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container is governed by a </a:t>
            </a:r>
            <a:r>
              <a:rPr lang="en-US" i="1" dirty="0"/>
              <a:t>layout manager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default layout manager for a panel simply displays components in the order they are added, with as many components on one line as possible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400" dirty="0">
                <a:latin typeface="Courier New" pitchFamily="-110" charset="0"/>
              </a:rPr>
              <a:t>pack</a:t>
            </a:r>
            <a:r>
              <a:rPr lang="en-US" dirty="0"/>
              <a:t> method of the frame sets the frame size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components:</a:t>
            </a:r>
          </a:p>
          <a:p>
            <a:pPr lvl="1" eaLnBrk="1" hangingPunct="1"/>
            <a:r>
              <a:rPr lang="en-US" sz="2400" i="1" dirty="0"/>
              <a:t>label</a:t>
            </a:r>
            <a:r>
              <a:rPr lang="en-US" sz="2400" dirty="0"/>
              <a:t> - displays a line of text</a:t>
            </a:r>
          </a:p>
          <a:p>
            <a:pPr lvl="2" eaLnBrk="1" hangingPunct="1"/>
            <a:r>
              <a:rPr lang="en-US" sz="2000" dirty="0"/>
              <a:t>can be used to also display an image</a:t>
            </a:r>
          </a:p>
          <a:p>
            <a:pPr lvl="2" eaLnBrk="1" hangingPunct="1"/>
            <a:r>
              <a:rPr lang="en-US" sz="2000" dirty="0"/>
              <a:t>labels are non-interactive</a:t>
            </a:r>
          </a:p>
          <a:p>
            <a:pPr lvl="1" eaLnBrk="1" hangingPunct="1"/>
            <a:r>
              <a:rPr lang="en-US" sz="2400" i="1" dirty="0"/>
              <a:t>push button</a:t>
            </a:r>
            <a:r>
              <a:rPr lang="en-US" sz="2400" dirty="0"/>
              <a:t> – allows the user to initiate an action with a press of the mouse</a:t>
            </a:r>
          </a:p>
          <a:p>
            <a:pPr lvl="2" eaLnBrk="1" hangingPunct="1"/>
            <a:r>
              <a:rPr lang="en-US" sz="2000" dirty="0"/>
              <a:t>generates an </a:t>
            </a:r>
            <a:r>
              <a:rPr lang="en-US" sz="2000" i="1" dirty="0"/>
              <a:t>action event</a:t>
            </a:r>
            <a:endParaRPr lang="en-US" sz="2000" dirty="0"/>
          </a:p>
          <a:p>
            <a:pPr lvl="2" eaLnBrk="1" hangingPunct="1"/>
            <a:r>
              <a:rPr lang="en-US" sz="2000" dirty="0"/>
              <a:t>different components generate different types of events</a:t>
            </a:r>
            <a:endParaRPr lang="en-US" sz="2000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ButtonListener</a:t>
            </a:r>
            <a:r>
              <a:rPr lang="en-US" dirty="0" smtClean="0"/>
              <a:t> </a:t>
            </a:r>
            <a:r>
              <a:rPr lang="en-US" dirty="0"/>
              <a:t>class represents the action listener for the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-110" charset="0"/>
              </a:rPr>
              <a:t>ButtonListener</a:t>
            </a:r>
            <a:r>
              <a:rPr lang="en-US"/>
              <a:t> class was created as an </a:t>
            </a:r>
            <a:r>
              <a:rPr lang="en-US" i="1"/>
              <a:t>inner class</a:t>
            </a:r>
            <a:r>
              <a:rPr lang="en-US"/>
              <a:t> – a class defined inside of another class</a:t>
            </a:r>
          </a:p>
          <a:p>
            <a:pPr eaLnBrk="1" hangingPunct="1"/>
            <a:r>
              <a:rPr lang="en-US"/>
              <a:t>Inner classes have access to the members of the class that contains it</a:t>
            </a:r>
          </a:p>
          <a:p>
            <a:pPr eaLnBrk="1" hangingPunct="1"/>
            <a:r>
              <a:rPr lang="en-US"/>
              <a:t>Listener classes are written by implementing an interface (list of methods the implementing class must implement)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ButtonListener</a:t>
            </a:r>
            <a:r>
              <a:rPr lang="en-US"/>
              <a:t> implements the </a:t>
            </a:r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interface</a:t>
            </a:r>
          </a:p>
          <a:p>
            <a:pPr lvl="1" eaLnBrk="1" hangingPunct="1"/>
            <a:r>
              <a:rPr lang="en-US" sz="2400"/>
              <a:t>only method listed is the </a:t>
            </a:r>
            <a:r>
              <a:rPr lang="en-US" sz="2000">
                <a:latin typeface="Courier New" pitchFamily="-110" charset="0"/>
              </a:rPr>
              <a:t>actionPerformed</a:t>
            </a:r>
            <a:r>
              <a:rPr lang="en-US" sz="2400"/>
              <a:t> method</a:t>
            </a:r>
          </a:p>
          <a:p>
            <a:pPr lvl="1" eaLnBrk="1" hangingPunct="1"/>
            <a:r>
              <a:rPr lang="en-US" sz="2400"/>
              <a:t>the button component generates the action event resulting in a call to the </a:t>
            </a:r>
            <a:r>
              <a:rPr lang="en-US" sz="2000">
                <a:latin typeface="Courier New" pitchFamily="-110" charset="0"/>
              </a:rPr>
              <a:t>actionPerformed</a:t>
            </a:r>
            <a:r>
              <a:rPr lang="en-US" sz="2400"/>
              <a:t> method, passing an </a:t>
            </a:r>
            <a:r>
              <a:rPr lang="en-US" sz="2000">
                <a:latin typeface="Courier New" pitchFamily="-110" charset="0"/>
              </a:rPr>
              <a:t>ActionEvent</a:t>
            </a:r>
            <a:r>
              <a:rPr lang="en-US" sz="2400"/>
              <a:t> object</a:t>
            </a:r>
          </a:p>
          <a:p>
            <a:pPr eaLnBrk="1" hangingPunct="1"/>
            <a:r>
              <a:rPr lang="en-US"/>
              <a:t>In the example, when the event occurs, the counter is incremented, and the label is updated (via the label’s </a:t>
            </a:r>
            <a:r>
              <a:rPr lang="en-US" sz="2400">
                <a:latin typeface="Courier New" pitchFamily="-110" charset="0"/>
              </a:rPr>
              <a:t>setText</a:t>
            </a:r>
            <a:r>
              <a:rPr lang="en-US"/>
              <a:t> 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Listener</a:t>
            </a:r>
            <a:endParaRPr lang="en-US" dirty="0"/>
          </a:p>
        </p:txBody>
      </p:sp>
      <p:pic>
        <p:nvPicPr>
          <p:cNvPr id="6" name="Picture 5" descr="Syntax defining a listen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2" y="1769004"/>
            <a:ext cx="6197880" cy="28199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</a:t>
            </a:r>
            <a:r>
              <a:rPr lang="en-US" dirty="0" smtClean="0"/>
              <a:t>omponents, events, and listeners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Buttons, text fields, sliders, combo boxes</a:t>
            </a:r>
          </a:p>
          <a:p>
            <a:r>
              <a:rPr lang="en-US" dirty="0" smtClean="0"/>
              <a:t>Layout managers</a:t>
            </a:r>
          </a:p>
          <a:p>
            <a:r>
              <a:rPr lang="en-US" dirty="0" smtClean="0"/>
              <a:t>Mouse and keyboard events</a:t>
            </a:r>
          </a:p>
          <a:p>
            <a:r>
              <a:rPr lang="en-US" dirty="0" smtClean="0"/>
              <a:t>Dialog boxes</a:t>
            </a:r>
          </a:p>
          <a:p>
            <a:r>
              <a:rPr lang="en-US" dirty="0" smtClean="0"/>
              <a:t>Borders, tool tips, and mnemonics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</a:t>
            </a:r>
            <a:r>
              <a:rPr lang="en-US" dirty="0"/>
              <a:t>Event Sources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the next example, we use one listener to listen to two different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example contains one label and two buttons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</a:t>
            </a:r>
            <a:r>
              <a:rPr lang="en-US" sz="2400" dirty="0"/>
              <a:t>Left button</a:t>
            </a:r>
            <a:r>
              <a:rPr lang="en-US" sz="2400" dirty="0" smtClean="0"/>
              <a:t> is pushed, the </a:t>
            </a:r>
            <a:r>
              <a:rPr lang="en-US" sz="2400" dirty="0"/>
              <a:t>label</a:t>
            </a:r>
            <a:r>
              <a:rPr lang="en-US" sz="2400" dirty="0" smtClean="0"/>
              <a:t> displays “</a:t>
            </a:r>
            <a:r>
              <a:rPr lang="en-US" sz="2400" dirty="0"/>
              <a:t>Left”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Right button is pushed, the </a:t>
            </a:r>
            <a:r>
              <a:rPr lang="en-US" sz="2400" dirty="0"/>
              <a:t>label</a:t>
            </a:r>
            <a:r>
              <a:rPr lang="en-US" sz="2400" dirty="0" smtClean="0"/>
              <a:t> displays “</a:t>
            </a:r>
            <a:r>
              <a:rPr lang="en-US" sz="2400" dirty="0"/>
              <a:t>Right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4" name="Picture 3" descr="Display6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4097867"/>
            <a:ext cx="3393017" cy="1758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</a:t>
            </a:r>
            <a:r>
              <a:rPr lang="en-US" dirty="0"/>
              <a:t>Event Sources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000" dirty="0" err="1" smtClean="0">
                <a:latin typeface="Courier New" pitchFamily="-110" charset="0"/>
              </a:rPr>
              <a:t>LeftRightPanel</a:t>
            </a:r>
            <a:r>
              <a:rPr lang="en-US" dirty="0" smtClean="0"/>
              <a:t> class creates one listener and applies it to both buttons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either button is pressed, the </a:t>
            </a:r>
            <a:r>
              <a:rPr lang="en-US" sz="2000" dirty="0" err="1" smtClean="0">
                <a:latin typeface="Courier New" pitchFamily="-110" charset="0"/>
              </a:rPr>
              <a:t>actionPerfomed</a:t>
            </a:r>
            <a:r>
              <a:rPr lang="en-US" dirty="0" smtClean="0"/>
              <a:t> method of the listener is invoked.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sz="2400" dirty="0" err="1">
                <a:latin typeface="Courier New" pitchFamily="-110" charset="0"/>
              </a:rPr>
              <a:t>getSource</a:t>
            </a:r>
            <a:r>
              <a:rPr lang="en-US" dirty="0"/>
              <a:t> method returns a reference to the component that generated the event</a:t>
            </a:r>
          </a:p>
          <a:p>
            <a:pPr eaLnBrk="1" hangingPunct="1"/>
            <a:r>
              <a:rPr lang="en-US" dirty="0"/>
              <a:t>We could have created two listener classes.  Then the </a:t>
            </a:r>
            <a:r>
              <a:rPr lang="en-US" sz="2400" dirty="0" err="1">
                <a:latin typeface="Courier New" pitchFamily="-110" charset="0"/>
              </a:rPr>
              <a:t>actionPerformed</a:t>
            </a:r>
            <a:r>
              <a:rPr lang="en-US" dirty="0"/>
              <a:t> method would not have to determine where the event is originating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LeftRight.java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one listener for multiple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LeftRight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main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JFrame("Left</a:t>
            </a:r>
            <a:r>
              <a:rPr lang="en-US" sz="1200" dirty="0" smtClean="0">
                <a:latin typeface="Courier New"/>
                <a:cs typeface="Courier New"/>
              </a:rPr>
              <a:t> Right");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LeftRightPanel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LeftRightPanel.java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one listener for multiple buttons.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LeftRightPanel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label;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buttonPanel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GUI.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LeftRightPanel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left = new </a:t>
            </a:r>
            <a:r>
              <a:rPr lang="en-US" sz="1100" dirty="0" err="1" smtClean="0">
                <a:latin typeface="Courier New"/>
                <a:cs typeface="Courier New"/>
              </a:rPr>
              <a:t>JButton("Left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right = new </a:t>
            </a:r>
            <a:r>
              <a:rPr lang="en-US" sz="1100" dirty="0" err="1" smtClean="0">
                <a:latin typeface="Courier New"/>
                <a:cs typeface="Courier New"/>
              </a:rPr>
              <a:t>JButton("Right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 listener = new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left.addActionListener(listener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right.addActionListener(listener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label = new </a:t>
            </a:r>
            <a:r>
              <a:rPr lang="en-US" sz="1100" dirty="0" err="1" smtClean="0">
                <a:latin typeface="Courier New"/>
                <a:cs typeface="Courier New"/>
              </a:rPr>
              <a:t>JLabel("Push</a:t>
            </a:r>
            <a:r>
              <a:rPr lang="en-US" sz="1100" dirty="0" smtClean="0">
                <a:latin typeface="Courier New"/>
                <a:cs typeface="Courier New"/>
              </a:rPr>
              <a:t> a button");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buttonPanel.setPreferredSize(new</a:t>
            </a:r>
            <a:r>
              <a:rPr lang="en-US" sz="1100" dirty="0" smtClean="0">
                <a:latin typeface="Courier New"/>
                <a:cs typeface="Courier New"/>
              </a:rPr>
              <a:t> Dimension(200, 40));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buttonPanel.setBackground(Color.blue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buttonPanel.add(left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buttonPanel.add(right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setPreferredSize(new</a:t>
            </a:r>
            <a:r>
              <a:rPr lang="en-US" sz="1100" dirty="0" smtClean="0">
                <a:latin typeface="Courier New"/>
                <a:cs typeface="Courier New"/>
              </a:rPr>
              <a:t> Dimension(200, 80));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add(label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add(buttonPanel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 listener for both buttons.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class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ActionListener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Determines which button was pressed and sets the label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text accordingly.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public void </a:t>
            </a:r>
            <a:r>
              <a:rPr lang="en-US" sz="11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1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</a:t>
            </a:r>
            <a:r>
              <a:rPr lang="en-US" sz="1100" dirty="0" err="1" smtClean="0">
                <a:latin typeface="Courier New"/>
                <a:cs typeface="Courier New"/>
              </a:rPr>
              <a:t>event.getSource</a:t>
            </a:r>
            <a:r>
              <a:rPr lang="en-US" sz="1100" dirty="0" smtClean="0">
                <a:latin typeface="Courier New"/>
                <a:cs typeface="Courier New"/>
              </a:rPr>
              <a:t>() == left)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label.setText("Left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label.setText("Right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</a:t>
            </a:r>
            <a:r>
              <a:rPr lang="en-US" dirty="0"/>
              <a:t>Components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 addition to push buttons, there are variety of other interactive components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text fields</a:t>
            </a:r>
            <a:r>
              <a:rPr lang="en-US" sz="2000"/>
              <a:t> – allows the user to enter typed input from the keyboard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check boxes</a:t>
            </a:r>
            <a:r>
              <a:rPr lang="en-US" sz="2000"/>
              <a:t> – a button that can be toggled on or off using the mouse (indicates a boolean value is set or unset)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radio buttons</a:t>
            </a:r>
            <a:r>
              <a:rPr lang="en-US" sz="2000"/>
              <a:t> – used with other radio buttons to provide a set of mutually exclusive options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sliders</a:t>
            </a:r>
            <a:r>
              <a:rPr lang="en-US" sz="2000"/>
              <a:t> – allows the user to specify a numeric value within a bounded range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combo boxes</a:t>
            </a:r>
            <a:r>
              <a:rPr lang="en-US" sz="2000"/>
              <a:t> – allows the user to select one of several options from a “drop down” menu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timers</a:t>
            </a:r>
            <a:r>
              <a:rPr lang="en-US" sz="2000"/>
              <a:t> – helps us manage an activity over time, has no visual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 </a:t>
            </a:r>
            <a:r>
              <a:rPr lang="en-US" dirty="0"/>
              <a:t>Fields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 text field generates an action event when the Enter or Return key is pressed (and the cursor is in the field)</a:t>
            </a:r>
          </a:p>
          <a:p>
            <a:pPr eaLnBrk="1" hangingPunct="1"/>
            <a:r>
              <a:rPr lang="en-US"/>
              <a:t>Note that the push button and the text field generate the same kind of event – an action event</a:t>
            </a:r>
          </a:p>
          <a:p>
            <a:pPr eaLnBrk="1" hangingPunct="1"/>
            <a:r>
              <a:rPr lang="en-US"/>
              <a:t>An alternative implementation could involve adding a push button to the panel which causes the conversion to occur when the user pushes the button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Fahrenheit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Fahrenheit example uses three labels and text field</a:t>
            </a:r>
          </a:p>
          <a:p>
            <a:r>
              <a:rPr lang="en-US" dirty="0" smtClean="0"/>
              <a:t>When a temperature is entered in the text field (and the return button pressed), the corresponding Celsius temperature is displayed</a:t>
            </a:r>
            <a:endParaRPr lang="en-US" dirty="0"/>
          </a:p>
        </p:txBody>
      </p:sp>
      <p:pic>
        <p:nvPicPr>
          <p:cNvPr id="6" name="Picture 5" descr="Display6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186767"/>
            <a:ext cx="5563512" cy="17653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Fahrenheit.java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text fields.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Fahrenheit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temperature converter GUI.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JFrame("Fahrenheit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FahrenheitPanel.java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text fields.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inputLabel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outputLabel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resultLabel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JTextField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fahrenheit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main GUI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inputLabel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JLabel("Enter</a:t>
            </a:r>
            <a:r>
              <a:rPr lang="en-US" sz="1200" dirty="0" smtClean="0">
                <a:latin typeface="Courier New"/>
                <a:cs typeface="Courier New"/>
              </a:rPr>
              <a:t> Fahrenheit temperature:");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outputLabel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JLabel("Temperature</a:t>
            </a:r>
            <a:r>
              <a:rPr lang="en-US" sz="1200" dirty="0" smtClean="0">
                <a:latin typeface="Courier New"/>
                <a:cs typeface="Courier New"/>
              </a:rPr>
              <a:t> in Celsius: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resultLabel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("---");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</a:t>
            </a:r>
            <a:r>
              <a:rPr lang="en-US" sz="1200" dirty="0" smtClean="0">
                <a:latin typeface="Courier New"/>
                <a:cs typeface="Courier New"/>
              </a:rPr>
              <a:t> = new JTextField(5);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TempListener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 from previous chapters are known as </a:t>
            </a:r>
            <a:r>
              <a:rPr lang="en-US" i="1" dirty="0"/>
              <a:t>command-line applications</a:t>
            </a:r>
            <a:r>
              <a:rPr lang="en-US" dirty="0"/>
              <a:t>, which interact with the user through simple prompts and feedback</a:t>
            </a:r>
          </a:p>
          <a:p>
            <a:pPr eaLnBrk="1" hangingPunct="1"/>
            <a:r>
              <a:rPr lang="en-US" dirty="0"/>
              <a:t>Command-line applications lack the rich user experience</a:t>
            </a:r>
          </a:p>
          <a:p>
            <a:pPr eaLnBrk="1" hangingPunct="1"/>
            <a:r>
              <a:rPr lang="en-US" dirty="0"/>
              <a:t>With</a:t>
            </a:r>
            <a:r>
              <a:rPr lang="en-US" dirty="0" smtClean="0"/>
              <a:t> graphical user interfaces (GUI), </a:t>
            </a:r>
            <a:r>
              <a:rPr lang="en-US" dirty="0"/>
              <a:t>the user is not limited to responding to prompts in a particular order and receiving feedback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add(inputLabel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add(fahrenheit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add(outputLabel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add(resultLabel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setPreferredSize(new</a:t>
            </a:r>
            <a:r>
              <a:rPr lang="en-US" sz="1050" dirty="0" smtClean="0">
                <a:latin typeface="Courier New"/>
                <a:cs typeface="Courier New"/>
              </a:rPr>
              <a:t> Dimension(300, 75));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setBackground(Color.yellow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an action listener for the temperature input field.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class </a:t>
            </a:r>
            <a:r>
              <a:rPr lang="en-US" sz="1050" dirty="0" err="1" smtClean="0">
                <a:latin typeface="Courier New"/>
                <a:cs typeface="Courier New"/>
              </a:rPr>
              <a:t>TempListener</a:t>
            </a:r>
            <a:r>
              <a:rPr lang="en-US" sz="1050" dirty="0" smtClean="0">
                <a:latin typeface="Courier New"/>
                <a:cs typeface="Courier New"/>
              </a:rPr>
              <a:t> implements </a:t>
            </a:r>
            <a:r>
              <a:rPr lang="en-US" sz="1050" dirty="0" err="1" smtClean="0">
                <a:latin typeface="Courier New"/>
                <a:cs typeface="Courier New"/>
              </a:rPr>
              <a:t>ActionListener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Performs the conversion when the enter key is pressed in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text field.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public void </a:t>
            </a:r>
            <a:r>
              <a:rPr lang="en-US" sz="105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05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fahrenheitTemp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celsiusTemp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String text = </a:t>
            </a:r>
            <a:r>
              <a:rPr lang="en-US" sz="1050" dirty="0" err="1" smtClean="0">
                <a:latin typeface="Courier New"/>
                <a:cs typeface="Courier New"/>
              </a:rPr>
              <a:t>fahrenheit.getText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fahrenheitTemp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Integer.parseInt(text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celsiusTemp</a:t>
            </a:r>
            <a:r>
              <a:rPr lang="en-US" sz="1050" dirty="0" smtClean="0">
                <a:latin typeface="Courier New"/>
                <a:cs typeface="Courier New"/>
              </a:rPr>
              <a:t> = (fahrenheitTemp-32) * 5/9;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resultLabel.setText(Integer.toString(celsiusTemp</a:t>
            </a:r>
            <a:r>
              <a:rPr lang="en-US" sz="105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</a:t>
            </a:r>
            <a:r>
              <a:rPr lang="en-US" dirty="0"/>
              <a:t>Boxes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/>
              <a:t>A check box generates an </a:t>
            </a:r>
            <a:r>
              <a:rPr lang="en-US" i="1" dirty="0"/>
              <a:t>item event</a:t>
            </a:r>
            <a:r>
              <a:rPr lang="en-US" dirty="0"/>
              <a:t> when it changes state from selected (checked) to deselected (unchecked) and vice versa</a:t>
            </a:r>
            <a:endParaRPr lang="en-US" dirty="0" smtClean="0"/>
          </a:p>
          <a:p>
            <a:pPr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JCheckBox</a:t>
            </a:r>
            <a:r>
              <a:rPr lang="en-US" dirty="0" smtClean="0"/>
              <a:t> class is used to define check boxes</a:t>
            </a:r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In </a:t>
            </a:r>
            <a:r>
              <a:rPr lang="en-US" dirty="0"/>
              <a:t>the example, we use the same listener to handle both check boxes (bold and italic)</a:t>
            </a:r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/>
              <a:t>The example also uses the </a:t>
            </a:r>
            <a:r>
              <a:rPr lang="en-US" sz="2400" dirty="0">
                <a:latin typeface="Courier New" pitchFamily="-110" charset="0"/>
              </a:rPr>
              <a:t>Font</a:t>
            </a:r>
            <a:r>
              <a:rPr lang="en-US" dirty="0"/>
              <a:t> class to display and change the text label</a:t>
            </a:r>
            <a:endParaRPr lang="en-US" dirty="0" smtClean="0"/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The font style is </a:t>
            </a:r>
            <a:r>
              <a:rPr lang="en-US" dirty="0"/>
              <a:t>represented as an </a:t>
            </a:r>
            <a:r>
              <a:rPr lang="en-US" dirty="0" smtClean="0"/>
              <a:t>integer using constants </a:t>
            </a:r>
            <a:r>
              <a:rPr lang="en-US" dirty="0"/>
              <a:t>defined in the </a:t>
            </a:r>
            <a:r>
              <a:rPr lang="en-US" dirty="0" smtClean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StyleOptions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phrase is displayed in regular font style, bold, italic, or both, depending on which check boxes are selected</a:t>
            </a:r>
            <a:endParaRPr lang="en-US" dirty="0"/>
          </a:p>
        </p:txBody>
      </p:sp>
      <p:pic>
        <p:nvPicPr>
          <p:cNvPr id="6" name="Picture 5" descr="Display6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88" y="3174999"/>
            <a:ext cx="5449232" cy="21505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StyleOptions.java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check boxes.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StyleOptions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style options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JFrame("Style</a:t>
            </a:r>
            <a:r>
              <a:rPr lang="en-US" sz="1200" dirty="0" smtClean="0">
                <a:latin typeface="Courier New"/>
                <a:cs typeface="Courier New"/>
              </a:rPr>
              <a:t> Options");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StyleOptionsPanel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StyleOptionsPanel.java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check boxes.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javax.swing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java.awt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java.awt.event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StyleOptionsPanel</a:t>
            </a:r>
            <a:r>
              <a:rPr lang="en-US" sz="1000" dirty="0" smtClean="0">
                <a:latin typeface="Courier New"/>
                <a:cs typeface="Courier New"/>
              </a:rPr>
              <a:t> extends </a:t>
            </a:r>
            <a:r>
              <a:rPr lang="en-US" sz="1000" dirty="0" err="1" smtClean="0">
                <a:latin typeface="Courier New"/>
                <a:cs typeface="Courier New"/>
              </a:rPr>
              <a:t>JPanel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</a:t>
            </a:r>
            <a:r>
              <a:rPr lang="en-US" sz="1000" dirty="0" err="1" smtClean="0">
                <a:latin typeface="Courier New"/>
                <a:cs typeface="Courier New"/>
              </a:rPr>
              <a:t>JLabel</a:t>
            </a:r>
            <a:r>
              <a:rPr lang="en-US" sz="1000" dirty="0" smtClean="0">
                <a:latin typeface="Courier New"/>
                <a:cs typeface="Courier New"/>
              </a:rPr>
              <a:t> saying;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</a:t>
            </a:r>
            <a:r>
              <a:rPr lang="en-US" sz="1000" dirty="0" err="1" smtClean="0">
                <a:latin typeface="Courier New"/>
                <a:cs typeface="Courier New"/>
              </a:rPr>
              <a:t>JCheckBox</a:t>
            </a:r>
            <a:r>
              <a:rPr lang="en-US" sz="1000" dirty="0" smtClean="0">
                <a:latin typeface="Courier New"/>
                <a:cs typeface="Courier New"/>
              </a:rPr>
              <a:t> bold, italic;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panel with a label and some check boxes that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control the style of the label's font.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StyleOptionsPanel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saying = new </a:t>
            </a:r>
            <a:r>
              <a:rPr lang="en-US" sz="1000" dirty="0" err="1" smtClean="0">
                <a:latin typeface="Courier New"/>
                <a:cs typeface="Courier New"/>
              </a:rPr>
              <a:t>JLabel("Say</a:t>
            </a:r>
            <a:r>
              <a:rPr lang="en-US" sz="1000" dirty="0" smtClean="0">
                <a:latin typeface="Courier New"/>
                <a:cs typeface="Courier New"/>
              </a:rPr>
              <a:t> it with style!");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saying.setFont(new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Font("Helvetica</a:t>
            </a:r>
            <a:r>
              <a:rPr lang="en-US" sz="1000" dirty="0" smtClean="0">
                <a:latin typeface="Courier New"/>
                <a:cs typeface="Courier New"/>
              </a:rPr>
              <a:t>", </a:t>
            </a:r>
            <a:r>
              <a:rPr lang="en-US" sz="1000" dirty="0" err="1" smtClean="0">
                <a:latin typeface="Courier New"/>
                <a:cs typeface="Courier New"/>
              </a:rPr>
              <a:t>Font.PLAIN</a:t>
            </a:r>
            <a:r>
              <a:rPr lang="en-US" sz="1000" dirty="0" smtClean="0">
                <a:latin typeface="Courier New"/>
                <a:cs typeface="Courier New"/>
              </a:rPr>
              <a:t>, 36));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bold = new </a:t>
            </a:r>
            <a:r>
              <a:rPr lang="en-US" sz="1000" dirty="0" err="1" smtClean="0">
                <a:latin typeface="Courier New"/>
                <a:cs typeface="Courier New"/>
              </a:rPr>
              <a:t>JCheckBox("Bold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bold.setBackground(Color.cyan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italic = new </a:t>
            </a:r>
            <a:r>
              <a:rPr lang="en-US" sz="1000" dirty="0" err="1" smtClean="0">
                <a:latin typeface="Courier New"/>
                <a:cs typeface="Courier New"/>
              </a:rPr>
              <a:t>JCheckBox("Italic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italic.setBackground(Color.cyan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StyleListener</a:t>
            </a:r>
            <a:r>
              <a:rPr lang="en-US" sz="1000" dirty="0" smtClean="0">
                <a:latin typeface="Courier New"/>
                <a:cs typeface="Courier New"/>
              </a:rPr>
              <a:t> listener = new </a:t>
            </a:r>
            <a:r>
              <a:rPr lang="en-US" sz="1000" dirty="0" err="1" smtClean="0">
                <a:latin typeface="Courier New"/>
                <a:cs typeface="Courier New"/>
              </a:rPr>
              <a:t>StyleListener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bold.addItemListener(listener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italic.addItemListener(listener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add(saying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add(bold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add(italic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setPreferredSize(new</a:t>
            </a:r>
            <a:r>
              <a:rPr lang="en-US" sz="1050" dirty="0" smtClean="0">
                <a:latin typeface="Courier New"/>
                <a:cs typeface="Courier New"/>
              </a:rPr>
              <a:t> Dimension(300, 100));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both check boxes.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class </a:t>
            </a:r>
            <a:r>
              <a:rPr lang="en-US" sz="1050" dirty="0" err="1" smtClean="0">
                <a:latin typeface="Courier New"/>
                <a:cs typeface="Courier New"/>
              </a:rPr>
              <a:t>StyleListener</a:t>
            </a:r>
            <a:r>
              <a:rPr lang="en-US" sz="1050" dirty="0" smtClean="0">
                <a:latin typeface="Courier New"/>
                <a:cs typeface="Courier New"/>
              </a:rPr>
              <a:t> implements </a:t>
            </a:r>
            <a:r>
              <a:rPr lang="en-US" sz="1050" dirty="0" err="1" smtClean="0">
                <a:latin typeface="Courier New"/>
                <a:cs typeface="Courier New"/>
              </a:rPr>
              <a:t>ItemListener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style of the label font style.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public void </a:t>
            </a:r>
            <a:r>
              <a:rPr lang="en-US" sz="1050" dirty="0" err="1" smtClean="0">
                <a:latin typeface="Courier New"/>
                <a:cs typeface="Courier New"/>
              </a:rPr>
              <a:t>itemStateChanged(ItemEvent</a:t>
            </a:r>
            <a:r>
              <a:rPr lang="en-US" sz="105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style = </a:t>
            </a:r>
            <a:r>
              <a:rPr lang="en-US" sz="1050" dirty="0" err="1" smtClean="0">
                <a:latin typeface="Courier New"/>
                <a:cs typeface="Courier New"/>
              </a:rPr>
              <a:t>Font.PLAIN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if (</a:t>
            </a:r>
            <a:r>
              <a:rPr lang="en-US" sz="1050" dirty="0" err="1" smtClean="0">
                <a:latin typeface="Courier New"/>
                <a:cs typeface="Courier New"/>
              </a:rPr>
              <a:t>bold.isSelected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style = </a:t>
            </a:r>
            <a:r>
              <a:rPr lang="en-US" sz="1050" dirty="0" err="1" smtClean="0">
                <a:latin typeface="Courier New"/>
                <a:cs typeface="Courier New"/>
              </a:rPr>
              <a:t>Font.BOLD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if (</a:t>
            </a:r>
            <a:r>
              <a:rPr lang="en-US" sz="1050" dirty="0" err="1" smtClean="0">
                <a:latin typeface="Courier New"/>
                <a:cs typeface="Courier New"/>
              </a:rPr>
              <a:t>italic.isSelected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style += </a:t>
            </a:r>
            <a:r>
              <a:rPr lang="en-US" sz="1050" dirty="0" err="1" smtClean="0">
                <a:latin typeface="Courier New"/>
                <a:cs typeface="Courier New"/>
              </a:rPr>
              <a:t>Font.ITALIC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saying.setFont(new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Font("Helvetica</a:t>
            </a:r>
            <a:r>
              <a:rPr lang="en-US" sz="1050" dirty="0" smtClean="0">
                <a:latin typeface="Courier New"/>
                <a:cs typeface="Courier New"/>
              </a:rPr>
              <a:t>", style, 36));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Radio </a:t>
            </a:r>
            <a:r>
              <a:rPr lang="en-US" dirty="0"/>
              <a:t>Buttons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 </a:t>
            </a:r>
            <a:r>
              <a:rPr lang="en-US" sz="2800" i="1" dirty="0"/>
              <a:t>radio button</a:t>
            </a:r>
            <a:r>
              <a:rPr lang="en-US" sz="2800" dirty="0"/>
              <a:t> is used with other radio buttons to provide a set of mutually exclusive options</a:t>
            </a:r>
          </a:p>
          <a:p>
            <a:pPr eaLnBrk="1" hangingPunct="1"/>
            <a:r>
              <a:rPr lang="en-US" sz="2800" dirty="0"/>
              <a:t>Radio buttons have meaning only when used with one or more other radio buttons</a:t>
            </a:r>
          </a:p>
          <a:p>
            <a:pPr eaLnBrk="1" hangingPunct="1"/>
            <a:r>
              <a:rPr lang="en-US" sz="2800" dirty="0"/>
              <a:t>At any point in time, only one button of the group is selected (on)</a:t>
            </a:r>
          </a:p>
          <a:p>
            <a:pPr eaLnBrk="1" hangingPunct="1"/>
            <a:r>
              <a:rPr lang="en-US" sz="2800" dirty="0"/>
              <a:t>Radio buttons produce an action event when selected</a:t>
            </a:r>
          </a:p>
          <a:p>
            <a:pPr eaLnBrk="1" hangingPunct="1"/>
            <a:r>
              <a:rPr lang="en-US" sz="2800" dirty="0"/>
              <a:t>Radio buttons are defined by the </a:t>
            </a:r>
            <a:r>
              <a:rPr lang="en-US" sz="2400" dirty="0" err="1">
                <a:latin typeface="Courier New" pitchFamily="-110" charset="0"/>
              </a:rPr>
              <a:t>JRadioButton</a:t>
            </a:r>
            <a:r>
              <a:rPr lang="en-US" sz="2400" dirty="0"/>
              <a:t> </a:t>
            </a:r>
            <a:r>
              <a:rPr lang="en-US" sz="2800" dirty="0"/>
              <a:t>class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400" dirty="0" err="1">
                <a:latin typeface="Courier New" pitchFamily="-110" charset="0"/>
              </a:rPr>
              <a:t>ButtonGroup</a:t>
            </a:r>
            <a:r>
              <a:rPr lang="en-US" sz="2800" dirty="0"/>
              <a:t> class is used to define a set of related radio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QuoteOptions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quote is displayed depending on which radio button is selected</a:t>
            </a:r>
          </a:p>
          <a:p>
            <a:r>
              <a:rPr lang="en-US" dirty="0" smtClean="0"/>
              <a:t>Since only one quote is displayed at any time, mutually-exclusive radio buttons are used</a:t>
            </a:r>
            <a:endParaRPr lang="en-US" dirty="0"/>
          </a:p>
        </p:txBody>
      </p:sp>
      <p:pic>
        <p:nvPicPr>
          <p:cNvPr id="6" name="Picture 5" descr="Display6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08" y="3759200"/>
            <a:ext cx="4762271" cy="19124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QuoteOptions.java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radio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QuoteOptions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presents the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JFrame("Quote</a:t>
            </a:r>
            <a:r>
              <a:rPr lang="en-US" sz="1200" dirty="0" smtClean="0">
                <a:latin typeface="Courier New"/>
                <a:cs typeface="Courier New"/>
              </a:rPr>
              <a:t> Options");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QuoteOptionsPanel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latin typeface="Courier New"/>
                <a:cs typeface="Courier New"/>
              </a:rPr>
              <a:t>QuoteOptionsPanel.java</a:t>
            </a:r>
            <a:r>
              <a:rPr lang="en-US" sz="1100" dirty="0" smtClean="0"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  Demonstrates the use of radio buttons.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QuoteOptionsPanel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quote;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JRadioButton</a:t>
            </a:r>
            <a:r>
              <a:rPr lang="en-US" sz="1100" dirty="0" smtClean="0">
                <a:latin typeface="Courier New"/>
                <a:cs typeface="Courier New"/>
              </a:rPr>
              <a:t> comedy, philosophy, carpentry;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</a:t>
            </a:r>
            <a:r>
              <a:rPr lang="en-US" sz="1100" dirty="0" err="1" smtClean="0">
                <a:latin typeface="Courier New"/>
                <a:cs typeface="Courier New"/>
              </a:rPr>
              <a:t>comedyQuote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philosophyQuote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carpentryQuote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  Sets up a panel with a label and a set of radio buttons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  that control its text.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QuoteOptionsPanel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comedyQuote</a:t>
            </a:r>
            <a:r>
              <a:rPr lang="en-US" sz="1100" dirty="0" smtClean="0">
                <a:latin typeface="Courier New"/>
                <a:cs typeface="Courier New"/>
              </a:rPr>
              <a:t> = "Take my wife, please.";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philosophyQuote</a:t>
            </a:r>
            <a:r>
              <a:rPr lang="en-US" sz="1100" dirty="0" smtClean="0">
                <a:latin typeface="Courier New"/>
                <a:cs typeface="Courier New"/>
              </a:rPr>
              <a:t> = "I think, therefore I am.";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carpentryQuote</a:t>
            </a:r>
            <a:r>
              <a:rPr lang="en-US" sz="1100" dirty="0" smtClean="0">
                <a:latin typeface="Courier New"/>
                <a:cs typeface="Courier New"/>
              </a:rPr>
              <a:t> = "Measure twice. Cut once.";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quote = new </a:t>
            </a:r>
            <a:r>
              <a:rPr lang="en-US" sz="1100" dirty="0" err="1" smtClean="0">
                <a:latin typeface="Courier New"/>
                <a:cs typeface="Courier New"/>
              </a:rPr>
              <a:t>JLabel(comedyQuote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quote.setFont(new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Font("Helvetica</a:t>
            </a:r>
            <a:r>
              <a:rPr lang="en-US" sz="1100" dirty="0" smtClean="0">
                <a:latin typeface="Courier New"/>
                <a:cs typeface="Courier New"/>
              </a:rPr>
              <a:t>", </a:t>
            </a:r>
            <a:r>
              <a:rPr lang="en-US" sz="1100" dirty="0" err="1" smtClean="0">
                <a:latin typeface="Courier New"/>
                <a:cs typeface="Courier New"/>
              </a:rPr>
              <a:t>Font.BOLD</a:t>
            </a:r>
            <a:r>
              <a:rPr lang="en-US" sz="1100" dirty="0" smtClean="0">
                <a:latin typeface="Courier New"/>
                <a:cs typeface="Courier New"/>
              </a:rPr>
              <a:t>, 24));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kinds of objects are needed to create a GUI in </a:t>
            </a:r>
            <a:r>
              <a:rPr lang="en-US" dirty="0" smtClean="0"/>
              <a:t>Java:</a:t>
            </a:r>
          </a:p>
          <a:p>
            <a:pPr lvl="1" eaLnBrk="1" hangingPunct="1"/>
            <a:r>
              <a:rPr lang="en-US" sz="2400" dirty="0"/>
              <a:t>components</a:t>
            </a:r>
          </a:p>
          <a:p>
            <a:pPr lvl="1" eaLnBrk="1" hangingPunct="1"/>
            <a:r>
              <a:rPr lang="en-US" sz="2400" dirty="0"/>
              <a:t>events</a:t>
            </a:r>
          </a:p>
          <a:p>
            <a:pPr lvl="1" eaLnBrk="1" hangingPunct="1"/>
            <a:r>
              <a:rPr lang="en-US" sz="2400" dirty="0"/>
              <a:t>listeners</a:t>
            </a:r>
          </a:p>
          <a:p>
            <a:pPr eaLnBrk="1" hangingPunct="1"/>
            <a:r>
              <a:rPr lang="en-US" i="1" dirty="0"/>
              <a:t>Component</a:t>
            </a:r>
            <a:r>
              <a:rPr lang="en-US" dirty="0"/>
              <a:t> – an object that defines a screen element used to display information or allow the user to interact with the program</a:t>
            </a:r>
          </a:p>
          <a:p>
            <a:pPr lvl="1" eaLnBrk="1" hangingPunct="1"/>
            <a:r>
              <a:rPr lang="en-US" sz="2400" dirty="0"/>
              <a:t>A </a:t>
            </a:r>
            <a:r>
              <a:rPr lang="en-US" sz="2400" i="1" dirty="0"/>
              <a:t>container</a:t>
            </a:r>
            <a:r>
              <a:rPr lang="en-US" sz="2400" dirty="0"/>
              <a:t> is a special type of component that is used to hold and organize other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comedy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JRadioButton("Comedy</a:t>
            </a:r>
            <a:r>
              <a:rPr lang="en-US" sz="1200" dirty="0" smtClean="0">
                <a:latin typeface="Courier New"/>
                <a:cs typeface="Courier New"/>
              </a:rPr>
              <a:t>", true);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comedy.setBackground(Color.green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philosophy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JRadioButton("Philosophy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philosophy.setBackground(Color.green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carpentry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JRadioButton("Carpentry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carpentry.setBackground(Color.green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ButtonGroup</a:t>
            </a:r>
            <a:r>
              <a:rPr lang="en-US" sz="1200" dirty="0" smtClean="0">
                <a:latin typeface="Courier New"/>
                <a:cs typeface="Courier New"/>
              </a:rPr>
              <a:t> group = new </a:t>
            </a:r>
            <a:r>
              <a:rPr lang="en-US" sz="1200" dirty="0" err="1" smtClean="0">
                <a:latin typeface="Courier New"/>
                <a:cs typeface="Courier New"/>
              </a:rPr>
              <a:t>ButtonGroup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group.add(comedy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group.add(philosophy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group.add(carpentry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 listener = new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comedy.addActionListener(listener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philosophy.addActionListener(listener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carpentry.addActionListener(listener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add(comedy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add(philosophy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add(carpentry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radio buttons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Sets the text of the label depending on which radio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button was pressed.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Object source = </a:t>
            </a:r>
            <a:r>
              <a:rPr lang="en-US" sz="1200" dirty="0" err="1" smtClean="0">
                <a:latin typeface="Courier New"/>
                <a:cs typeface="Courier New"/>
              </a:rPr>
              <a:t>event.getSource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(source == comedy)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quote.setText(comedyQuote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(source == philosophy)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quote.setText(philosophyQuote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quote.setText(carpentryQuote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i="1" dirty="0"/>
              <a:t>Sliders</a:t>
            </a:r>
            <a:r>
              <a:rPr lang="en-US" sz="2800" dirty="0"/>
              <a:t> allow the user to specify a numeric value within a bounded range</a:t>
            </a:r>
          </a:p>
          <a:p>
            <a:pPr eaLnBrk="1" hangingPunct="1"/>
            <a:r>
              <a:rPr lang="en-US" sz="2800" dirty="0"/>
              <a:t>A slider can be presented either vertically or horizontally</a:t>
            </a:r>
          </a:p>
          <a:p>
            <a:pPr eaLnBrk="1" hangingPunct="1"/>
            <a:r>
              <a:rPr lang="en-US" sz="2800" dirty="0"/>
              <a:t>Optional features include</a:t>
            </a:r>
          </a:p>
          <a:p>
            <a:pPr lvl="1" eaLnBrk="1" hangingPunct="1"/>
            <a:r>
              <a:rPr lang="en-US" sz="2400" dirty="0"/>
              <a:t>tick marks on the slider</a:t>
            </a:r>
          </a:p>
          <a:p>
            <a:pPr lvl="1" eaLnBrk="1" hangingPunct="1"/>
            <a:r>
              <a:rPr lang="en-US" sz="2400" dirty="0"/>
              <a:t>labels indicating the range of values</a:t>
            </a:r>
          </a:p>
          <a:p>
            <a:pPr eaLnBrk="1" hangingPunct="1"/>
            <a:r>
              <a:rPr lang="en-US" sz="2800" dirty="0"/>
              <a:t>A slider produces a </a:t>
            </a:r>
            <a:r>
              <a:rPr lang="en-US" sz="2800" i="1" dirty="0"/>
              <a:t>change event</a:t>
            </a:r>
            <a:r>
              <a:rPr lang="en-US" sz="2800" dirty="0"/>
              <a:t>, indicating that the position of the slider and the value it represents has changed</a:t>
            </a:r>
          </a:p>
          <a:p>
            <a:pPr eaLnBrk="1" hangingPunct="1"/>
            <a:r>
              <a:rPr lang="en-US" sz="2800" dirty="0"/>
              <a:t>A slider is defined by the </a:t>
            </a:r>
            <a:r>
              <a:rPr lang="en-US" sz="2400" dirty="0" err="1">
                <a:latin typeface="Courier New" pitchFamily="-110" charset="0"/>
              </a:rPr>
              <a:t>JSlider</a:t>
            </a:r>
            <a:r>
              <a:rPr lang="en-US" sz="2800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SlideColors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color corresponding to the values of the three sliders is shown in the small panel on the right</a:t>
            </a:r>
            <a:endParaRPr lang="en-US" dirty="0"/>
          </a:p>
        </p:txBody>
      </p:sp>
      <p:pic>
        <p:nvPicPr>
          <p:cNvPr id="6" name="Picture 5" descr="Display6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568574"/>
            <a:ext cx="3943879" cy="35635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slider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SlideColor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Presents a frame with a control panel and a panel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changes color as the sliders are adjusted.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JFrame("Slide</a:t>
            </a:r>
            <a:r>
              <a:rPr lang="en-US" sz="1200" dirty="0" smtClean="0">
                <a:latin typeface="Courier New"/>
                <a:cs typeface="Courier New"/>
              </a:rPr>
              <a:t> Colors");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SlideColorPanel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slider control panel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SlideColorPanel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controls, </a:t>
            </a:r>
            <a:r>
              <a:rPr lang="en-US" sz="1100" dirty="0" err="1" smtClean="0">
                <a:latin typeface="Courier New"/>
                <a:cs typeface="Courier New"/>
              </a:rPr>
              <a:t>colorPanel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JSlider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rSlider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gSlider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bSlider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rLabel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gLabel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bLabel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sliders and their labels, aligning them along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their left edge using a box layout.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SlideColorPanel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gSlider.setMajorTickSpacing(50);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gSlider.setMinorTickSpacing(10);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SliderListener</a:t>
            </a:r>
            <a:r>
              <a:rPr lang="en-US" sz="1100" dirty="0" smtClean="0">
                <a:latin typeface="Courier New"/>
                <a:cs typeface="Courier New"/>
              </a:rPr>
              <a:t> listener = new </a:t>
            </a:r>
            <a:r>
              <a:rPr lang="en-US" sz="1100" dirty="0" err="1" smtClean="0">
                <a:latin typeface="Courier New"/>
                <a:cs typeface="Courier New"/>
              </a:rPr>
              <a:t>SliderListener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JLabel("Red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JLabel("Green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JLabel("Blue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controls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BoxLayout</a:t>
            </a:r>
            <a:r>
              <a:rPr lang="en-US" sz="1100" dirty="0" smtClean="0">
                <a:latin typeface="Courier New"/>
                <a:cs typeface="Courier New"/>
              </a:rPr>
              <a:t> layout = new </a:t>
            </a:r>
            <a:r>
              <a:rPr lang="en-US" sz="1100" dirty="0" err="1" smtClean="0">
                <a:latin typeface="Courier New"/>
                <a:cs typeface="Courier New"/>
              </a:rPr>
              <a:t>BoxLayout(controls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BoxLayout.Y_AXIS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controls.setLayout(layout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controls.add(rLabel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controls.add(rSlider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controls.add(gLabel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controls.add(gSlider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colorPanel.setPreferredSize(new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Dimension(100,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colorPanel.setBackground(new</a:t>
            </a:r>
            <a:r>
              <a:rPr lang="en-US" sz="1200" dirty="0" smtClean="0">
                <a:latin typeface="Courier New"/>
                <a:cs typeface="Courier New"/>
              </a:rPr>
              <a:t> Color(0, 0, 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add(controls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add(colorPanel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three sliders.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SliderListener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ChangeListener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red, green, blue;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Gets the value of each slider, then updates the labels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color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stateChanged(ChangeEvent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red = </a:t>
            </a:r>
            <a:r>
              <a:rPr lang="en-US" sz="1200" dirty="0" err="1" smtClean="0">
                <a:latin typeface="Courier New"/>
                <a:cs typeface="Courier New"/>
              </a:rPr>
              <a:t>rSlider.getValue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green = </a:t>
            </a:r>
            <a:r>
              <a:rPr lang="en-US" sz="1200" dirty="0" err="1" smtClean="0">
                <a:latin typeface="Courier New"/>
                <a:cs typeface="Courier New"/>
              </a:rPr>
              <a:t>gSlider.getValue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blue = </a:t>
            </a:r>
            <a:r>
              <a:rPr lang="en-US" sz="1200" dirty="0" err="1" smtClean="0">
                <a:latin typeface="Courier New"/>
                <a:cs typeface="Courier New"/>
              </a:rPr>
              <a:t>bSlider.getValue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rLabel.setText("Red</a:t>
            </a:r>
            <a:r>
              <a:rPr lang="en-US" sz="1200" dirty="0" smtClean="0">
                <a:latin typeface="Courier New"/>
                <a:cs typeface="Courier New"/>
              </a:rPr>
              <a:t>: " + red);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gLabel.setText("Green</a:t>
            </a:r>
            <a:r>
              <a:rPr lang="en-US" sz="1200" dirty="0" smtClean="0">
                <a:latin typeface="Courier New"/>
                <a:cs typeface="Courier New"/>
              </a:rPr>
              <a:t>: " + green);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bLabel.setText("Blue</a:t>
            </a:r>
            <a:r>
              <a:rPr lang="en-US" sz="1200" dirty="0" smtClean="0">
                <a:latin typeface="Courier New"/>
                <a:cs typeface="Courier New"/>
              </a:rPr>
              <a:t>: " + blue);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colorPanel.setBackground(new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Color(red</a:t>
            </a:r>
            <a:r>
              <a:rPr lang="en-US" sz="1200" dirty="0" smtClean="0">
                <a:latin typeface="Courier New"/>
                <a:cs typeface="Courier New"/>
              </a:rPr>
              <a:t>, green, blue));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Combo </a:t>
            </a:r>
            <a:r>
              <a:rPr lang="en-US" dirty="0"/>
              <a:t>Boxes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combo box</a:t>
            </a:r>
            <a:r>
              <a:rPr lang="en-US"/>
              <a:t> allows a user to select one of several options from a “drop down” menu</a:t>
            </a:r>
          </a:p>
          <a:p>
            <a:pPr eaLnBrk="1" hangingPunct="1"/>
            <a:r>
              <a:rPr lang="en-US"/>
              <a:t>When the user presses a combo box using a mouse, a list of options is displayed from which the user can choose</a:t>
            </a:r>
          </a:p>
          <a:p>
            <a:pPr eaLnBrk="1" hangingPunct="1"/>
            <a:r>
              <a:rPr lang="en-US"/>
              <a:t>A combo box is defined by the </a:t>
            </a:r>
            <a:r>
              <a:rPr lang="en-US" sz="2400">
                <a:latin typeface="Courier New" pitchFamily="-110" charset="0"/>
              </a:rPr>
              <a:t>JComboBox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Combo boxes generate an action event whenever the user makes a selection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Event</a:t>
            </a:r>
            <a:r>
              <a:rPr lang="en-US"/>
              <a:t> – an object that represents some occurrence in which we may be interested</a:t>
            </a:r>
          </a:p>
          <a:p>
            <a:pPr lvl="1" eaLnBrk="1" hangingPunct="1"/>
            <a:r>
              <a:rPr lang="en-US" sz="2400"/>
              <a:t>Often correspond to user actions (mouse button press, keyboard key press)</a:t>
            </a:r>
          </a:p>
          <a:p>
            <a:pPr lvl="1" eaLnBrk="1" hangingPunct="1"/>
            <a:r>
              <a:rPr lang="en-US" sz="2400"/>
              <a:t>Most GUI components generate events to indicate a user action related to that component</a:t>
            </a:r>
          </a:p>
          <a:p>
            <a:pPr lvl="1" eaLnBrk="1" hangingPunct="1"/>
            <a:r>
              <a:rPr lang="en-US" sz="2400"/>
              <a:t>Program that is oriented around GUI, responding to user events is called </a:t>
            </a:r>
            <a:r>
              <a:rPr lang="en-US" sz="2400" i="1"/>
              <a:t>event-driven</a:t>
            </a:r>
            <a:endParaRPr lang="en-US" sz="2400"/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JavaJukeBox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select a song </a:t>
            </a:r>
            <a:r>
              <a:rPr lang="en-US" dirty="0" smtClean="0"/>
              <a:t>using the combo box, then play and stop the song using buttons</a:t>
            </a:r>
            <a:endParaRPr lang="en-US" dirty="0"/>
          </a:p>
        </p:txBody>
      </p:sp>
      <p:pic>
        <p:nvPicPr>
          <p:cNvPr id="6" name="Picture 5" descr="Display6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1" y="2776537"/>
            <a:ext cx="5397637" cy="21679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JukeBox.java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combo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JukeBox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controls for a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JFrame("Java</a:t>
            </a:r>
            <a:r>
              <a:rPr lang="en-US" sz="1200" dirty="0" smtClean="0">
                <a:latin typeface="Courier New"/>
                <a:cs typeface="Courier New"/>
              </a:rPr>
              <a:t> Juke Box");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JukeBoxControls.java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control panel for the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java.applet.AudioClip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java.net.URL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JComboBox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musicCombo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stopButton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AudioClip</a:t>
            </a:r>
            <a:r>
              <a:rPr lang="en-US" sz="1200" dirty="0" smtClean="0">
                <a:latin typeface="Courier New"/>
                <a:cs typeface="Courier New"/>
              </a:rPr>
              <a:t>[] music;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AudioClip</a:t>
            </a:r>
            <a:r>
              <a:rPr lang="en-US" sz="1200" dirty="0" smtClean="0">
                <a:latin typeface="Courier New"/>
                <a:cs typeface="Courier New"/>
              </a:rPr>
              <a:t> current;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GUI for the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URL url1, url2, url3, url4, url5, url6;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url1 = url2 = url3 = url4 = url5 = url6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Obtain and store the audio clips to play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try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url1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westernBeat.wav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url2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classical.wav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url3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jeopardy.au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url4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newAgeRythm.wav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url5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eightiesJam.wav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url6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hitchcock.wav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catch (Exception exception) {}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 = new AudioClip[7];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music[0] = null;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Corresponds to "Make a Selection..."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music[1] = JApplet.newAudioClip(url1);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music[2] = JApplet.newAudioClip(url2);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music[3] = JApplet.newAudioClip(url3);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music[4] = JApplet.newAudioClip(url4);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music[5] = JApplet.newAudioClip(url5);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music[6] = JApplet.newAudioClip(url6);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Create the list of strings for the combo box options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String[] </a:t>
            </a:r>
            <a:r>
              <a:rPr lang="en-US" sz="1100" dirty="0" err="1" smtClean="0">
                <a:latin typeface="Courier New"/>
                <a:cs typeface="Courier New"/>
              </a:rPr>
              <a:t>musicNames</a:t>
            </a:r>
            <a:r>
              <a:rPr lang="en-US" sz="1100" dirty="0" smtClean="0">
                <a:latin typeface="Courier New"/>
                <a:cs typeface="Courier New"/>
              </a:rPr>
              <a:t> = {"Make A Selection...", "Western Beat",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"Classical Melody", "Jeopardy Theme", "New Age </a:t>
            </a:r>
            <a:r>
              <a:rPr lang="en-US" sz="1100" dirty="0" err="1" smtClean="0">
                <a:latin typeface="Courier New"/>
                <a:cs typeface="Courier New"/>
              </a:rPr>
              <a:t>Rythm</a:t>
            </a:r>
            <a:r>
              <a:rPr lang="en-US" sz="1100" dirty="0" smtClean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"Eighties Jam", "Alfred Hitchcock's Theme"};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musicCombo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JComboBox(musicNames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musicCombo.setBackground(Color.cyan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 up the buttons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JButton("Play</a:t>
            </a:r>
            <a:r>
              <a:rPr lang="en-US" sz="1200" dirty="0" smtClean="0">
                <a:latin typeface="Courier New"/>
                <a:cs typeface="Courier New"/>
              </a:rPr>
              <a:t>", new </a:t>
            </a:r>
            <a:r>
              <a:rPr lang="en-US" sz="1200" dirty="0" err="1" smtClean="0">
                <a:latin typeface="Courier New"/>
                <a:cs typeface="Courier New"/>
              </a:rPr>
              <a:t>ImageIcon("play.gif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playButton.setBackground(Color.cyan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JButton("Stop</a:t>
            </a:r>
            <a:r>
              <a:rPr lang="en-US" sz="1200" dirty="0" smtClean="0">
                <a:latin typeface="Courier New"/>
                <a:cs typeface="Courier New"/>
              </a:rPr>
              <a:t>", new </a:t>
            </a:r>
            <a:r>
              <a:rPr lang="en-US" sz="1200" dirty="0" err="1" smtClean="0">
                <a:latin typeface="Courier New"/>
                <a:cs typeface="Courier New"/>
              </a:rPr>
              <a:t>ImageIcon("stop.gif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stopButton.setBackground(Color.cyan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 up this panel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 (250,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add(musicCombo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add(playButton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add(stopButton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musicCombo.addActionListener(new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ComboListener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current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the combo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ComboListener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Stops playing the current selection (if any) and resets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current selection to the one chosen.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current.stop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current = </a:t>
            </a:r>
            <a:r>
              <a:rPr lang="en-US" sz="1200" dirty="0" err="1" smtClean="0">
                <a:latin typeface="Courier New"/>
                <a:cs typeface="Courier New"/>
              </a:rPr>
              <a:t>music[musicCombo.getSelectedIndex</a:t>
            </a:r>
            <a:r>
              <a:rPr lang="en-US" sz="1200" dirty="0" smtClean="0">
                <a:latin typeface="Courier New"/>
                <a:cs typeface="Courier New"/>
              </a:rPr>
              <a:t>()];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both control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Stops the current selection (if any) in either case.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play button was pressed, start playing it again.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current.stop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event.getSource</a:t>
            </a:r>
            <a:r>
              <a:rPr lang="en-US" sz="1200" dirty="0" smtClean="0">
                <a:latin typeface="Courier New"/>
                <a:cs typeface="Courier New"/>
              </a:rPr>
              <a:t>() ==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current.play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Timers</a:t>
            </a:r>
            <a:r>
              <a:rPr lang="en-US" dirty="0"/>
              <a:t> do not have a visual representation, but are a</a:t>
            </a:r>
            <a:r>
              <a:rPr lang="en-US" dirty="0" smtClean="0"/>
              <a:t> AWT component</a:t>
            </a:r>
            <a:endParaRPr lang="en-US" dirty="0"/>
          </a:p>
          <a:p>
            <a:pPr eaLnBrk="1" hangingPunct="1"/>
            <a:r>
              <a:rPr lang="en-US" dirty="0"/>
              <a:t>Timers are defined by the </a:t>
            </a:r>
            <a:r>
              <a:rPr lang="en-US" sz="2400" dirty="0">
                <a:latin typeface="Courier New" pitchFamily="-110" charset="0"/>
              </a:rPr>
              <a:t>Timer</a:t>
            </a:r>
            <a:r>
              <a:rPr lang="en-US" dirty="0"/>
              <a:t> class and are provided to help manage an activity over time</a:t>
            </a:r>
          </a:p>
          <a:p>
            <a:pPr eaLnBrk="1" hangingPunct="1"/>
            <a:r>
              <a:rPr lang="en-US" dirty="0"/>
              <a:t>A timer object generates an action event at regular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Rebound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executing, t</a:t>
            </a:r>
            <a:r>
              <a:rPr lang="en-US" dirty="0" smtClean="0"/>
              <a:t>he </a:t>
            </a:r>
            <a:r>
              <a:rPr lang="en-US" dirty="0" smtClean="0"/>
              <a:t>image bounces around the panel</a:t>
            </a:r>
          </a:p>
          <a:p>
            <a:r>
              <a:rPr lang="en-US" dirty="0" smtClean="0"/>
              <a:t>Whenever the timer expires, the image's position is updated, creating the illusion of movement</a:t>
            </a:r>
            <a:endParaRPr lang="en-US" dirty="0"/>
          </a:p>
        </p:txBody>
      </p:sp>
      <p:pic>
        <p:nvPicPr>
          <p:cNvPr id="6" name="Picture 5" descr="Display6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85" y="3705753"/>
            <a:ext cx="4547350" cy="183991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Rebound.java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 animation and the use of the Timer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Rebound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Displays the main frame of the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JFrame("Rebound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Listener</a:t>
            </a:r>
            <a:r>
              <a:rPr lang="en-US"/>
              <a:t> – an object that “waits” for an event to occur and responds in way when it does</a:t>
            </a:r>
          </a:p>
          <a:p>
            <a:pPr lvl="1" eaLnBrk="1" hangingPunct="1"/>
            <a:r>
              <a:rPr lang="en-US" sz="2400"/>
              <a:t>In designing a GUI-based program we need to establish the relationships between the listener, the event it listens for, and the component that generates the event</a:t>
            </a:r>
          </a:p>
          <a:p>
            <a:pPr eaLnBrk="1" hangingPunct="1"/>
            <a:r>
              <a:rPr lang="en-US"/>
              <a:t>It's common to use existing components and events from the Java class library.</a:t>
            </a:r>
          </a:p>
          <a:p>
            <a:pPr eaLnBrk="1" hangingPunct="1"/>
            <a:r>
              <a:rPr lang="en-US"/>
              <a:t>We will, however, write our own listener classes to perform whatever actions we desire when events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ReboundPanel.java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panel for the Rebound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WIDTH = 300, HEIGHT = 100;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DELAY = 20, IMAGE_SIZE = 35;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ImageIcon</a:t>
            </a:r>
            <a:r>
              <a:rPr lang="en-US" sz="1200" dirty="0" smtClean="0">
                <a:latin typeface="Courier New"/>
                <a:cs typeface="Courier New"/>
              </a:rPr>
              <a:t> image;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Timer timer;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panel, including the timer for the animation.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timer = new </a:t>
            </a:r>
            <a:r>
              <a:rPr lang="en-US" sz="1200" dirty="0" err="1" smtClean="0">
                <a:latin typeface="Courier New"/>
                <a:cs typeface="Courier New"/>
              </a:rPr>
              <a:t>Timer(DELAY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ReboundListener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image = new </a:t>
            </a:r>
            <a:r>
              <a:rPr lang="en-US" sz="1200" dirty="0" err="1" smtClean="0">
                <a:latin typeface="Courier New"/>
                <a:cs typeface="Courier New"/>
              </a:rPr>
              <a:t>ImageIcon("happyFace.gif</a:t>
            </a:r>
            <a:r>
              <a:rPr lang="en-US" sz="1200" dirty="0" smtClean="0">
                <a:latin typeface="Courier New"/>
                <a:cs typeface="Courier New"/>
              </a:rPr>
              <a:t>"); 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= 40;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= 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Dimension(WIDTH</a:t>
            </a:r>
            <a:r>
              <a:rPr lang="en-US" sz="1200" dirty="0" smtClean="0">
                <a:latin typeface="Courier New"/>
                <a:cs typeface="Courier New"/>
              </a:rPr>
              <a:t>, HEIGHT));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timer.start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image in the current location.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image.paintIcon(this</a:t>
            </a:r>
            <a:r>
              <a:rPr lang="en-US" sz="1200" dirty="0" smtClean="0">
                <a:latin typeface="Courier New"/>
                <a:cs typeface="Courier New"/>
              </a:rPr>
              <a:t>, page,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the timer.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ReboundListener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position of the image and possibly the direction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of movement whenever the timer fires an action event.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&lt;= 0 ||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&gt;= WIDTH-IMAGE_SIZE)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&lt;= 0 ||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&gt;= HEIGHT-IMAGE_SIZE)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/>
              <a:t>Managers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Every container is managed by an object known as a </a:t>
            </a:r>
            <a:r>
              <a:rPr lang="en-US" i="1"/>
              <a:t>layout manager</a:t>
            </a:r>
            <a:r>
              <a:rPr lang="en-US"/>
              <a:t> that determines how the components in the container are arranged visually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layout manager is consulted when needed, such as when the container is resized or when a component is added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Every container has a default layout manager, but we can replace it if desired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layout manager determines the size and position of each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layout managers defined in the Java API:</a:t>
            </a:r>
            <a:endParaRPr lang="en-US" dirty="0"/>
          </a:p>
        </p:txBody>
      </p:sp>
      <p:pic>
        <p:nvPicPr>
          <p:cNvPr id="6" name="Picture 5" descr="Fig6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1" y="2283883"/>
            <a:ext cx="5936061" cy="32109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/>
              <a:t>Managers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layout manager has its own rules and properties governing the layout of the components it contains</a:t>
            </a:r>
          </a:p>
          <a:p>
            <a:pPr eaLnBrk="1" hangingPunct="1"/>
            <a:r>
              <a:rPr lang="en-US"/>
              <a:t>For some layout managers, the order in which you add the components affects their positioning</a:t>
            </a:r>
          </a:p>
          <a:p>
            <a:pPr eaLnBrk="1" hangingPunct="1"/>
            <a:r>
              <a:rPr lang="en-US"/>
              <a:t>We use the </a:t>
            </a:r>
            <a:r>
              <a:rPr lang="en-US" sz="2400">
                <a:latin typeface="Courier New" pitchFamily="-110" charset="0"/>
              </a:rPr>
              <a:t>setLayout</a:t>
            </a:r>
            <a:r>
              <a:rPr lang="en-US"/>
              <a:t> method of a container to change its layout manager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LayoutDemo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program, using a tabbed pane, is used to show </a:t>
            </a:r>
            <a:r>
              <a:rPr lang="en-US" dirty="0" smtClean="0"/>
              <a:t>the results of various layout managers</a:t>
            </a:r>
            <a:endParaRPr lang="en-US" dirty="0"/>
          </a:p>
        </p:txBody>
      </p:sp>
      <p:pic>
        <p:nvPicPr>
          <p:cNvPr id="6" name="Picture 5" descr="Display6.1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7" y="2768601"/>
            <a:ext cx="6189910" cy="24468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flow, border, grid, and box layouts.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javax.swing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LayoutDemo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frame containing a tabbed pane. The panel on each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tab demonstrates a different layout manager.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JFrame</a:t>
            </a:r>
            <a:r>
              <a:rPr lang="en-US" sz="1000" dirty="0" smtClean="0">
                <a:latin typeface="Courier New"/>
                <a:cs typeface="Courier New"/>
              </a:rPr>
              <a:t> frame = new </a:t>
            </a:r>
            <a:r>
              <a:rPr lang="en-US" sz="1000" dirty="0" err="1" smtClean="0">
                <a:latin typeface="Courier New"/>
                <a:cs typeface="Courier New"/>
              </a:rPr>
              <a:t>JFrame("Layout</a:t>
            </a:r>
            <a:r>
              <a:rPr lang="en-US" sz="1000" dirty="0" smtClean="0">
                <a:latin typeface="Courier New"/>
                <a:cs typeface="Courier New"/>
              </a:rPr>
              <a:t> Manager Demo");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JTabbedPane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tp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JTabbedPane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tp.addTab("Intro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IntroPanel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tp.addTab("Flow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FlowPanel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tp.addTab("Border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BorderPanel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tp.addTab("Grid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GridPanel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tp.addTab("Box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BoxPanel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frame.getContentPane().add(tp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frame.pack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frame.setVisible(true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IntroPanel.java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introduction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IntroPanel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two labels.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IntroPanel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l1 = new </a:t>
            </a:r>
            <a:r>
              <a:rPr lang="en-US" sz="1200" dirty="0" err="1" smtClean="0">
                <a:latin typeface="Courier New"/>
                <a:cs typeface="Courier New"/>
              </a:rPr>
              <a:t>JLabel("Layout</a:t>
            </a:r>
            <a:r>
              <a:rPr lang="en-US" sz="1200" dirty="0" smtClean="0">
                <a:latin typeface="Courier New"/>
                <a:cs typeface="Courier New"/>
              </a:rPr>
              <a:t> Manager Demonstration");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l2 = new </a:t>
            </a:r>
            <a:r>
              <a:rPr lang="en-US" sz="1200" dirty="0" err="1" smtClean="0">
                <a:latin typeface="Courier New"/>
                <a:cs typeface="Courier New"/>
              </a:rPr>
              <a:t>JLabel("Choose</a:t>
            </a:r>
            <a:r>
              <a:rPr lang="en-US" sz="1200" dirty="0" smtClean="0">
                <a:latin typeface="Courier New"/>
                <a:cs typeface="Courier New"/>
              </a:rPr>
              <a:t> a tab to see an example of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"a layout manager.");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add(l1);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add(l2);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Flow </a:t>
            </a:r>
            <a:r>
              <a:rPr lang="en-US" dirty="0"/>
              <a:t>Layout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2400" dirty="0" err="1">
                <a:latin typeface="Courier New" pitchFamily="-110" charset="0"/>
              </a:rPr>
              <a:t>JPanel</a:t>
            </a:r>
            <a:r>
              <a:rPr lang="en-US" dirty="0"/>
              <a:t> class uses flow layout by default</a:t>
            </a:r>
          </a:p>
          <a:p>
            <a:pPr eaLnBrk="1" hangingPunct="1"/>
            <a:r>
              <a:rPr lang="en-US" dirty="0"/>
              <a:t>Puts as many components as possible on a row, at their preferred size</a:t>
            </a:r>
          </a:p>
          <a:p>
            <a:pPr eaLnBrk="1" hangingPunct="1"/>
            <a:r>
              <a:rPr lang="en-US" dirty="0"/>
              <a:t>When a component can not fit on a row, it is put on the next row</a:t>
            </a:r>
          </a:p>
        </p:txBody>
      </p:sp>
      <p:pic>
        <p:nvPicPr>
          <p:cNvPr id="4" name="Picture 3" descr="Fig6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17" y="3860271"/>
            <a:ext cx="3206750" cy="2339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create a Java program that uses a GUI, we must:</a:t>
            </a:r>
          </a:p>
          <a:p>
            <a:pPr lvl="1" eaLnBrk="1" hangingPunct="1"/>
            <a:r>
              <a:rPr lang="en-US" sz="2400"/>
              <a:t>instantiate and set up the necessary components,</a:t>
            </a:r>
          </a:p>
          <a:p>
            <a:pPr lvl="1" eaLnBrk="1" hangingPunct="1"/>
            <a:r>
              <a:rPr lang="en-US" sz="2400"/>
              <a:t>implement listener classes that define what happens when particular events occur, and</a:t>
            </a:r>
          </a:p>
          <a:p>
            <a:pPr lvl="1" eaLnBrk="1" hangingPunct="1"/>
            <a:r>
              <a:rPr lang="en-US" sz="2400"/>
              <a:t>establish the relationship between the listeners and the components that generate the events of interest</a:t>
            </a:r>
          </a:p>
          <a:p>
            <a:pPr eaLnBrk="1" hangingPunct="1"/>
            <a:r>
              <a:rPr lang="en-US"/>
              <a:t>Java components and other GUI-related classes are defined primarily in two packages</a:t>
            </a:r>
          </a:p>
          <a:p>
            <a:pPr lvl="1" eaLnBrk="1" hangingPunct="1"/>
            <a:r>
              <a:rPr lang="en-US" sz="2400"/>
              <a:t>java.awt</a:t>
            </a:r>
          </a:p>
          <a:p>
            <a:pPr lvl="1" eaLnBrk="1" hangingPunct="1"/>
            <a:r>
              <a:rPr lang="en-US" sz="2400"/>
              <a:t>javax.swing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window is resized, the layout manager automatically repositions the buttons</a:t>
            </a:r>
            <a:endParaRPr lang="en-US" dirty="0"/>
          </a:p>
        </p:txBody>
      </p:sp>
      <p:pic>
        <p:nvPicPr>
          <p:cNvPr id="6" name="Picture 5" descr="Display6.19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3019425"/>
            <a:ext cx="4650913" cy="1748897"/>
          </a:xfrm>
          <a:prstGeom prst="rect">
            <a:avLst/>
          </a:prstGeom>
        </p:spPr>
      </p:pic>
      <p:pic>
        <p:nvPicPr>
          <p:cNvPr id="8" name="Picture 7" descr="Display6.19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08" y="2834747"/>
            <a:ext cx="3199419" cy="20928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FlowPanel.java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flow layout manager.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FlowPanel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flow layout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affects their position.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FlowPanel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setLayout(new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FlowLayout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b1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b2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b3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b4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b5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5");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Border </a:t>
            </a:r>
            <a:r>
              <a:rPr lang="en-US" dirty="0"/>
              <a:t>Layout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border layout</a:t>
            </a:r>
            <a:r>
              <a:rPr lang="en-US" dirty="0"/>
              <a:t> has five areas to which components can be added: North, South, East, West, and </a:t>
            </a:r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4" name="Picture 3" descr="Fig6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96" y="3122083"/>
            <a:ext cx="4139670" cy="24608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 outer areas are as large as needed in order to accommodate the component they contain</a:t>
            </a:r>
          </a:p>
          <a:p>
            <a:r>
              <a:rPr lang="en-US" dirty="0" smtClean="0"/>
              <a:t>If no components are added to a region, the region takes up no room in the overall layout</a:t>
            </a:r>
          </a:p>
          <a:p>
            <a:r>
              <a:rPr lang="en-US" dirty="0" smtClean="0"/>
              <a:t>The Center area expands to fill any available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The size of the gaps between the areas can be adjusted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" name="Picture 5" descr="Display6.20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20" y="1567391"/>
            <a:ext cx="5313478" cy="2073276"/>
          </a:xfrm>
          <a:prstGeom prst="rect">
            <a:avLst/>
          </a:prstGeom>
        </p:spPr>
      </p:pic>
      <p:pic>
        <p:nvPicPr>
          <p:cNvPr id="8" name="Picture 7" descr="Display6.20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66" y="3793067"/>
            <a:ext cx="4945406" cy="20743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BorderPanel.java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border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BorderPanel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a button in each area of a border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layout to show how it affects their position, shape, and size.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BorderPanel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BorderLayout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add(b1, </a:t>
            </a:r>
            <a:r>
              <a:rPr lang="en-US" sz="1200" dirty="0" err="1" smtClean="0">
                <a:latin typeface="Courier New"/>
                <a:cs typeface="Courier New"/>
              </a:rPr>
              <a:t>BorderLayout.CENTER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add(b2, </a:t>
            </a:r>
            <a:r>
              <a:rPr lang="en-US" sz="1200" dirty="0" err="1" smtClean="0">
                <a:latin typeface="Courier New"/>
                <a:cs typeface="Courier New"/>
              </a:rPr>
              <a:t>BorderLayout.NORTH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add(b3, </a:t>
            </a:r>
            <a:r>
              <a:rPr lang="en-US" sz="1200" dirty="0" err="1" smtClean="0">
                <a:latin typeface="Courier New"/>
                <a:cs typeface="Courier New"/>
              </a:rPr>
              <a:t>BorderLayout.SOUTH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add(b4, </a:t>
            </a:r>
            <a:r>
              <a:rPr lang="en-US" sz="1200" dirty="0" err="1" smtClean="0">
                <a:latin typeface="Courier New"/>
                <a:cs typeface="Courier New"/>
              </a:rPr>
              <a:t>BorderLayout.EAST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add(b5, </a:t>
            </a:r>
            <a:r>
              <a:rPr lang="en-US" sz="1200" dirty="0" err="1" smtClean="0">
                <a:latin typeface="Courier New"/>
                <a:cs typeface="Courier New"/>
              </a:rPr>
              <a:t>BorderLayout.WEST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Grid </a:t>
            </a:r>
            <a:r>
              <a:rPr lang="en-US" dirty="0"/>
              <a:t>Layout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grid layout</a:t>
            </a:r>
            <a:r>
              <a:rPr lang="en-US" dirty="0"/>
              <a:t> presents a container’s components in a rectangular grid of rows and columns</a:t>
            </a:r>
          </a:p>
          <a:p>
            <a:pPr eaLnBrk="1" hangingPunct="1"/>
            <a:r>
              <a:rPr lang="en-US" dirty="0"/>
              <a:t>One component is placed in each cell, and all cells are the same size</a:t>
            </a:r>
            <a:endParaRPr lang="en-US" dirty="0" smtClean="0"/>
          </a:p>
          <a:p>
            <a:pPr eaLnBrk="1" hangingPunct="1"/>
            <a:endParaRPr lang="en-US" dirty="0"/>
          </a:p>
        </p:txBody>
      </p:sp>
      <p:pic>
        <p:nvPicPr>
          <p:cNvPr id="4" name="Picture 3" descr="Fig6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7" y="3592513"/>
            <a:ext cx="5114889" cy="22156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Grid </a:t>
            </a:r>
            <a:r>
              <a:rPr lang="en-US" dirty="0"/>
              <a:t>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rows and columns in a grid layout is established by using parameters to the constructor when the layout manager is created</a:t>
            </a:r>
          </a:p>
          <a:p>
            <a:pPr eaLnBrk="1" hangingPunct="1"/>
            <a:r>
              <a:rPr lang="en-US" dirty="0" smtClean="0"/>
              <a:t>As </a:t>
            </a:r>
            <a:r>
              <a:rPr lang="en-US" dirty="0"/>
              <a:t>components are added to the grid layout, they fill the grid from left to right, top to bottom</a:t>
            </a:r>
          </a:p>
          <a:p>
            <a:pPr eaLnBrk="1" hangingPunct="1"/>
            <a:r>
              <a:rPr lang="en-US" dirty="0"/>
              <a:t>There is no way to explicitly assign a component to a particular location in the grid other than the order in which they are added to the container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Abstract Window Toolkit</a:t>
            </a:r>
            <a:r>
              <a:rPr lang="en-US" dirty="0"/>
              <a:t> (AWT) was the original Java GUI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contains many important classes we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Swing</a:t>
            </a:r>
            <a:r>
              <a:rPr lang="en-US" dirty="0"/>
              <a:t> package was added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provides components that are more versatile than those of AWT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Let’s look at a simple example that contains all of the basic GUI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example presents the user with a single push button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each time the button is pushed, a counter is updated and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6" name="Picture 5" descr="Display6.21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" y="2000249"/>
            <a:ext cx="3181879" cy="2053295"/>
          </a:xfrm>
          <a:prstGeom prst="rect">
            <a:avLst/>
          </a:prstGeom>
        </p:spPr>
      </p:pic>
      <p:pic>
        <p:nvPicPr>
          <p:cNvPr id="8" name="Picture 7" descr="Display6.21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21" y="2000250"/>
            <a:ext cx="4324349" cy="184777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GridPanel.java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grid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GridPanel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grid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layout affects their position, shape, and size.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GridPanel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GridLayout(2, 3));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 </a:t>
            </a:r>
            <a:r>
              <a:rPr lang="en-US" dirty="0"/>
              <a:t>Layout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box layout</a:t>
            </a:r>
            <a:r>
              <a:rPr lang="en-US" dirty="0"/>
              <a:t> organizes components either vertically or horizontally, in one row or one </a:t>
            </a:r>
            <a:r>
              <a:rPr lang="en-US" dirty="0" smtClean="0"/>
              <a:t>column</a:t>
            </a:r>
            <a:endParaRPr lang="en-US" dirty="0"/>
          </a:p>
        </p:txBody>
      </p:sp>
      <p:pic>
        <p:nvPicPr>
          <p:cNvPr id="4" name="Picture 3" descr="Fig6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58" y="2844800"/>
            <a:ext cx="4863042" cy="31472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 </a:t>
            </a:r>
            <a:r>
              <a:rPr lang="en-US" dirty="0"/>
              <a:t>Layout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</a:t>
            </a:r>
            <a:r>
              <a:rPr lang="en-US" dirty="0" smtClean="0"/>
              <a:t>hen </a:t>
            </a:r>
            <a:r>
              <a:rPr lang="en-US" dirty="0"/>
              <a:t>combined with other layout managers,</a:t>
            </a:r>
            <a:r>
              <a:rPr lang="en-US" dirty="0" smtClean="0"/>
              <a:t> box layout can </a:t>
            </a:r>
            <a:r>
              <a:rPr lang="en-US" dirty="0"/>
              <a:t>produce complex GUI designs</a:t>
            </a:r>
          </a:p>
          <a:p>
            <a:pPr eaLnBrk="1" hangingPunct="1"/>
            <a:r>
              <a:rPr lang="en-US" dirty="0"/>
              <a:t>Components are organized in the order in which they are added to the container</a:t>
            </a:r>
            <a:endParaRPr lang="en-US" dirty="0" smtClean="0"/>
          </a:p>
          <a:p>
            <a:pPr eaLnBrk="1" hangingPunct="1"/>
            <a:r>
              <a:rPr lang="en-US" dirty="0" smtClean="0"/>
              <a:t>Two types of invisible components can be added to control spacing between other components</a:t>
            </a:r>
          </a:p>
          <a:p>
            <a:pPr lvl="1"/>
            <a:r>
              <a:rPr lang="en-US" i="1" dirty="0" smtClean="0"/>
              <a:t>rigid areas </a:t>
            </a:r>
            <a:r>
              <a:rPr lang="en-US" dirty="0" smtClean="0"/>
              <a:t>– with a fixed size</a:t>
            </a:r>
          </a:p>
          <a:p>
            <a:pPr lvl="1"/>
            <a:r>
              <a:rPr lang="en-US" i="1" dirty="0" smtClean="0"/>
              <a:t>glue </a:t>
            </a:r>
            <a:r>
              <a:rPr lang="en-US" dirty="0" smtClean="0"/>
              <a:t>– specifies where excess space should go as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6" name="Picture 5" descr="Display6.22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65" y="1413404"/>
            <a:ext cx="2257953" cy="3460704"/>
          </a:xfrm>
          <a:prstGeom prst="rect">
            <a:avLst/>
          </a:prstGeom>
        </p:spPr>
      </p:pic>
      <p:pic>
        <p:nvPicPr>
          <p:cNvPr id="8" name="Picture 7" descr="Display6.22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07" y="1413404"/>
            <a:ext cx="2333128" cy="41830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BoxPanel.java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box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BoxPanel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a vertical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box layout (and invisible components) affects their position.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BoxPanel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BoxLayout</a:t>
            </a:r>
            <a:r>
              <a:rPr lang="en-US" sz="1200" dirty="0" smtClean="0">
                <a:latin typeface="Courier New"/>
                <a:cs typeface="Courier New"/>
              </a:rPr>
              <a:t> (this, </a:t>
            </a:r>
            <a:r>
              <a:rPr lang="en-US" sz="1200" dirty="0" err="1" smtClean="0">
                <a:latin typeface="Courier New"/>
                <a:cs typeface="Courier New"/>
              </a:rPr>
              <a:t>BoxLayout.Y_AXIS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10)));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add(Box.createVerticalGlue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Containment </a:t>
            </a:r>
            <a:r>
              <a:rPr lang="en-US" dirty="0"/>
              <a:t>Hierarchies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The way components are grouped into containers, and the way those containers are nested within each other, establishes the </a:t>
            </a:r>
            <a:r>
              <a:rPr lang="en-US" i="1"/>
              <a:t>containment hierarchy</a:t>
            </a:r>
            <a:r>
              <a:rPr lang="en-US"/>
              <a:t> for a GUI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any Java GUI program, there is generally one primary (top-level) container, such as a frame or applet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top-level container often contains one or more containers, such as panels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These panels may contain other panels to organize the other components as desired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Mouse </a:t>
            </a:r>
            <a:r>
              <a:rPr lang="en-US" dirty="0"/>
              <a:t>and Key Events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addition to component events, events </a:t>
            </a:r>
            <a:r>
              <a:rPr lang="en-US" dirty="0"/>
              <a:t>are also fired when a user interacts with the computer’s mouse and keyboard</a:t>
            </a:r>
          </a:p>
          <a:p>
            <a:pPr eaLnBrk="1" hangingPunct="1"/>
            <a:r>
              <a:rPr lang="en-US" dirty="0"/>
              <a:t>Mouse events</a:t>
            </a:r>
          </a:p>
          <a:p>
            <a:pPr lvl="1" eaLnBrk="1" hangingPunct="1"/>
            <a:r>
              <a:rPr lang="en-US" sz="2400" i="1" dirty="0"/>
              <a:t>mouse events</a:t>
            </a:r>
            <a:r>
              <a:rPr lang="en-US" sz="2400" dirty="0"/>
              <a:t> – occur when the user interacts with another component via the mouse.  To use, implement the </a:t>
            </a:r>
            <a:r>
              <a:rPr lang="en-US" sz="2000" dirty="0" err="1">
                <a:latin typeface="Courier New" pitchFamily="-110" charset="0"/>
              </a:rPr>
              <a:t>MouseListener</a:t>
            </a:r>
            <a:r>
              <a:rPr lang="en-US" sz="2400" dirty="0"/>
              <a:t> interface class</a:t>
            </a:r>
          </a:p>
          <a:p>
            <a:pPr lvl="1" eaLnBrk="1" hangingPunct="1"/>
            <a:r>
              <a:rPr lang="en-US" sz="2400" i="1" dirty="0"/>
              <a:t>mouse motion events</a:t>
            </a:r>
            <a:r>
              <a:rPr lang="en-US" sz="2400" dirty="0"/>
              <a:t> – occur while the mouse is in motion. To use, implement the </a:t>
            </a:r>
            <a:r>
              <a:rPr lang="en-US" sz="2000" dirty="0" err="1">
                <a:latin typeface="Courier New" pitchFamily="-110" charset="0"/>
              </a:rPr>
              <a:t>MouseMotionListener</a:t>
            </a:r>
            <a:r>
              <a:rPr lang="en-US" sz="2400" dirty="0"/>
              <a:t> interface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Let’s look at a simple example that contains all of the basic GUI elements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example presents the user with a single push button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time the button is pushed, a counter is updated and displayed</a:t>
            </a:r>
          </a:p>
          <a:p>
            <a:endParaRPr lang="en-US" dirty="0"/>
          </a:p>
        </p:txBody>
      </p:sp>
      <p:pic>
        <p:nvPicPr>
          <p:cNvPr id="6" name="Picture 5" descr="Display6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78" y="3920066"/>
            <a:ext cx="5899923" cy="11899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and Mouse Motion Events</a:t>
            </a:r>
            <a:endParaRPr lang="en-US" dirty="0"/>
          </a:p>
        </p:txBody>
      </p:sp>
      <p:pic>
        <p:nvPicPr>
          <p:cNvPr id="6" name="Picture 5" descr="Fig6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58" y="1643591"/>
            <a:ext cx="7074022" cy="36057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Clicking the mouse causes a dot to appear in that location and the coordinates to be displayed</a:t>
            </a:r>
            <a:endParaRPr lang="en-US" dirty="0"/>
          </a:p>
        </p:txBody>
      </p:sp>
      <p:pic>
        <p:nvPicPr>
          <p:cNvPr id="6" name="Picture 5" descr="Display6.2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2625196"/>
            <a:ext cx="4100999" cy="29882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Coordinates.java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Coordinates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JFrame("Coordinates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CoordinatesPanel.java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panel for the Coordinates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SIZE = 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diameter of dot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= 50,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= 50;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coordinates of mouse press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to listen for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CoordinatesListener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200));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all of the dots stored in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1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page.setColor(Color.green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page.fillOval(x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, SIZE, SIZE);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page.drawString("Coordinates</a:t>
            </a:r>
            <a:r>
              <a:rPr lang="en-US" sz="1100" dirty="0" smtClean="0">
                <a:latin typeface="Courier New"/>
                <a:cs typeface="Courier New"/>
              </a:rPr>
              <a:t>: (" +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+ ", " +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+ ")", 5, 15);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mouse events.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class </a:t>
            </a:r>
            <a:r>
              <a:rPr lang="en-US" sz="1100" dirty="0" err="1" smtClean="0">
                <a:latin typeface="Courier New"/>
                <a:cs typeface="Courier New"/>
              </a:rPr>
              <a:t>CoordinatesListener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MouseListener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Adds the current point to the list of points and redraws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panel whenever the mouse button is pressed.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public void </a:t>
            </a:r>
            <a:r>
              <a:rPr lang="en-US" sz="1100" dirty="0" err="1" smtClean="0">
                <a:latin typeface="Courier New"/>
                <a:cs typeface="Courier New"/>
              </a:rPr>
              <a:t>mousePressed(MouseEvent</a:t>
            </a:r>
            <a:r>
              <a:rPr lang="en-US" sz="11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event.getX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event.getY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mouseClicked(MouseEvent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mouseReleased(MouseEvent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mouseEntered(MouseEvent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mouseExited(MouseEvent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event object passed to the listener is used to get the coordinates of the event (its been ignored in previous examples)</a:t>
            </a:r>
          </a:p>
          <a:p>
            <a:r>
              <a:rPr lang="en-US" dirty="0" smtClean="0"/>
              <a:t>Unused methods of the </a:t>
            </a:r>
            <a:r>
              <a:rPr lang="en-US" sz="2800" dirty="0" err="1" smtClean="0">
                <a:latin typeface="Courier New"/>
                <a:cs typeface="Courier New"/>
              </a:rPr>
              <a:t>MouseListener</a:t>
            </a:r>
            <a:r>
              <a:rPr lang="en-US" dirty="0" smtClean="0"/>
              <a:t> interface are given empty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RubberLines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mouse is dragged, the line is redrawn</a:t>
            </a:r>
          </a:p>
          <a:p>
            <a:r>
              <a:rPr lang="en-US" dirty="0" smtClean="0"/>
              <a:t>This creates a </a:t>
            </a:r>
            <a:r>
              <a:rPr lang="en-US" i="1" dirty="0" err="1" smtClean="0"/>
              <a:t>rubberbanding</a:t>
            </a:r>
            <a:r>
              <a:rPr lang="en-US" i="1" dirty="0" smtClean="0"/>
              <a:t> </a:t>
            </a:r>
            <a:r>
              <a:rPr lang="en-US" dirty="0" smtClean="0"/>
              <a:t>effect, as if the line is being pulled into shape</a:t>
            </a:r>
            <a:endParaRPr lang="en-US" dirty="0"/>
          </a:p>
        </p:txBody>
      </p:sp>
      <p:pic>
        <p:nvPicPr>
          <p:cNvPr id="6" name="Picture 5" descr="Display6.2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180292"/>
            <a:ext cx="5029200" cy="2749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RubberLines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uses both mouse </a:t>
            </a:r>
            <a:r>
              <a:rPr lang="en-US" dirty="0" smtClean="0"/>
              <a:t>and mouse motion events</a:t>
            </a:r>
          </a:p>
          <a:p>
            <a:r>
              <a:rPr lang="en-US" dirty="0" smtClean="0"/>
              <a:t>The initial click is captured using the mouse pressed event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hen the line is updated continually using the mouse dragged event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mouse events and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rubberbanding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RubberLines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JFrame("Rubber</a:t>
            </a:r>
            <a:r>
              <a:rPr lang="en-US" sz="1200" dirty="0" smtClean="0">
                <a:latin typeface="Courier New"/>
                <a:cs typeface="Courier New"/>
              </a:rPr>
              <a:t> Lines");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27750</Words>
  <Application>Microsoft Macintosh PowerPoint</Application>
  <PresentationFormat>On-screen Show (4:3)</PresentationFormat>
  <Paragraphs>2184</Paragraphs>
  <Slides>139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0" baseType="lpstr">
      <vt:lpstr>Office Theme</vt:lpstr>
      <vt:lpstr>Slide 1</vt:lpstr>
      <vt:lpstr>Chapter Scope</vt:lpstr>
      <vt:lpstr>GUI Elements</vt:lpstr>
      <vt:lpstr>GUI Elements</vt:lpstr>
      <vt:lpstr>GUI Elements</vt:lpstr>
      <vt:lpstr>GUI Elements</vt:lpstr>
      <vt:lpstr>GUI Elements</vt:lpstr>
      <vt:lpstr>GUI Elements</vt:lpstr>
      <vt:lpstr>PushCounter Example</vt:lpstr>
      <vt:lpstr>Slide 10</vt:lpstr>
      <vt:lpstr>Slide 11</vt:lpstr>
      <vt:lpstr>Slide 12</vt:lpstr>
      <vt:lpstr>Frames and Panels</vt:lpstr>
      <vt:lpstr>PushCounter Example</vt:lpstr>
      <vt:lpstr>PushCounter Example</vt:lpstr>
      <vt:lpstr>PushCounter Example</vt:lpstr>
      <vt:lpstr>PushCounter Example</vt:lpstr>
      <vt:lpstr>PushCounter Example</vt:lpstr>
      <vt:lpstr>Defining a Listener</vt:lpstr>
      <vt:lpstr>Determining Event Sources</vt:lpstr>
      <vt:lpstr>Determining Event Sources</vt:lpstr>
      <vt:lpstr>Slide 22</vt:lpstr>
      <vt:lpstr>Slide 23</vt:lpstr>
      <vt:lpstr>Slide 24</vt:lpstr>
      <vt:lpstr>More Components</vt:lpstr>
      <vt:lpstr>Text Fields</vt:lpstr>
      <vt:lpstr>Fahrenheit Example</vt:lpstr>
      <vt:lpstr>Slide 28</vt:lpstr>
      <vt:lpstr>Slide 29</vt:lpstr>
      <vt:lpstr>Slide 30</vt:lpstr>
      <vt:lpstr>Check Boxes</vt:lpstr>
      <vt:lpstr>StyleOptions Example</vt:lpstr>
      <vt:lpstr>Slide 33</vt:lpstr>
      <vt:lpstr>Slide 34</vt:lpstr>
      <vt:lpstr>Slide 35</vt:lpstr>
      <vt:lpstr>Radio Buttons</vt:lpstr>
      <vt:lpstr>QuoteOptions Example</vt:lpstr>
      <vt:lpstr>Slide 38</vt:lpstr>
      <vt:lpstr>Slide 39</vt:lpstr>
      <vt:lpstr>Slide 40</vt:lpstr>
      <vt:lpstr>Slide 41</vt:lpstr>
      <vt:lpstr>Sliders</vt:lpstr>
      <vt:lpstr>SlideColors Example</vt:lpstr>
      <vt:lpstr>Slide 44</vt:lpstr>
      <vt:lpstr>Slide 45</vt:lpstr>
      <vt:lpstr>Slide 46</vt:lpstr>
      <vt:lpstr>Slide 47</vt:lpstr>
      <vt:lpstr>Slide 48</vt:lpstr>
      <vt:lpstr>Combo Boxes</vt:lpstr>
      <vt:lpstr>JavaJukeBox Example</vt:lpstr>
      <vt:lpstr>Slide 51</vt:lpstr>
      <vt:lpstr>Slide 52</vt:lpstr>
      <vt:lpstr>Slide 53</vt:lpstr>
      <vt:lpstr>Slide 54</vt:lpstr>
      <vt:lpstr>Slide 55</vt:lpstr>
      <vt:lpstr>Slide 56</vt:lpstr>
      <vt:lpstr>Timers</vt:lpstr>
      <vt:lpstr>Rebound Example</vt:lpstr>
      <vt:lpstr>Slide 59</vt:lpstr>
      <vt:lpstr>Slide 60</vt:lpstr>
      <vt:lpstr>Slide 61</vt:lpstr>
      <vt:lpstr>Slide 62</vt:lpstr>
      <vt:lpstr>Layout Managers</vt:lpstr>
      <vt:lpstr>Layout Managers</vt:lpstr>
      <vt:lpstr>Layout Managers</vt:lpstr>
      <vt:lpstr>LayoutDemo Example</vt:lpstr>
      <vt:lpstr>Slide 67</vt:lpstr>
      <vt:lpstr>Slide 68</vt:lpstr>
      <vt:lpstr>Flow Layout</vt:lpstr>
      <vt:lpstr>Flow Layout</vt:lpstr>
      <vt:lpstr>Slide 71</vt:lpstr>
      <vt:lpstr>Slide 72</vt:lpstr>
      <vt:lpstr>Border Layout</vt:lpstr>
      <vt:lpstr>Border Layout</vt:lpstr>
      <vt:lpstr>Border Layout</vt:lpstr>
      <vt:lpstr>Slide 76</vt:lpstr>
      <vt:lpstr>Slide 77</vt:lpstr>
      <vt:lpstr>Grid Layout</vt:lpstr>
      <vt:lpstr>Grid Layout</vt:lpstr>
      <vt:lpstr>Grid Layout</vt:lpstr>
      <vt:lpstr>Slide 81</vt:lpstr>
      <vt:lpstr>Slide 82</vt:lpstr>
      <vt:lpstr>Box Layout</vt:lpstr>
      <vt:lpstr>Box Layout</vt:lpstr>
      <vt:lpstr>Box Layout</vt:lpstr>
      <vt:lpstr>Slide 86</vt:lpstr>
      <vt:lpstr>Slide 87</vt:lpstr>
      <vt:lpstr>Containment Hierarchies</vt:lpstr>
      <vt:lpstr>Mouse and Key Events</vt:lpstr>
      <vt:lpstr>Mouse and Mouse Motion Events</vt:lpstr>
      <vt:lpstr>Coordinates Example</vt:lpstr>
      <vt:lpstr>Slide 92</vt:lpstr>
      <vt:lpstr>Slide 93</vt:lpstr>
      <vt:lpstr>Slide 94</vt:lpstr>
      <vt:lpstr>Slide 95</vt:lpstr>
      <vt:lpstr>Coordinates Example</vt:lpstr>
      <vt:lpstr>RubberLines Example</vt:lpstr>
      <vt:lpstr>RubberLines Example</vt:lpstr>
      <vt:lpstr>Slide 99</vt:lpstr>
      <vt:lpstr>Slide 100</vt:lpstr>
      <vt:lpstr>Slide 101</vt:lpstr>
      <vt:lpstr>Slide 102</vt:lpstr>
      <vt:lpstr>Key Events</vt:lpstr>
      <vt:lpstr>Direction Example</vt:lpstr>
      <vt:lpstr>Slide 105</vt:lpstr>
      <vt:lpstr>Slide 106</vt:lpstr>
      <vt:lpstr>Slide 107</vt:lpstr>
      <vt:lpstr>Slide 108</vt:lpstr>
      <vt:lpstr>Slide 109</vt:lpstr>
      <vt:lpstr>Extending Adapter Classes</vt:lpstr>
      <vt:lpstr>Extending Adapter Classes</vt:lpstr>
      <vt:lpstr>Dialog Boxes</vt:lpstr>
      <vt:lpstr>Dialog Boxes</vt:lpstr>
      <vt:lpstr>JOptionPane Methods</vt:lpstr>
      <vt:lpstr>EvenOdd Example</vt:lpstr>
      <vt:lpstr>Slide 116</vt:lpstr>
      <vt:lpstr>Slide 117</vt:lpstr>
      <vt:lpstr>File Choosers</vt:lpstr>
      <vt:lpstr>Slide 119</vt:lpstr>
      <vt:lpstr>Slide 120</vt:lpstr>
      <vt:lpstr>Color Choosers</vt:lpstr>
      <vt:lpstr>Borders</vt:lpstr>
      <vt:lpstr>Borders</vt:lpstr>
      <vt:lpstr>BorderDemo Example</vt:lpstr>
      <vt:lpstr>Slide 125</vt:lpstr>
      <vt:lpstr>Slide 126</vt:lpstr>
      <vt:lpstr>Slide 127</vt:lpstr>
      <vt:lpstr>Tool Tips</vt:lpstr>
      <vt:lpstr>Mnemonics</vt:lpstr>
      <vt:lpstr>Disabling Components</vt:lpstr>
      <vt:lpstr>LightBulb Example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GUI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30</cp:revision>
  <dcterms:created xsi:type="dcterms:W3CDTF">2013-08-04T14:33:24Z</dcterms:created>
  <dcterms:modified xsi:type="dcterms:W3CDTF">2013-08-04T16:55:04Z</dcterms:modified>
</cp:coreProperties>
</file>