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8" r:id="rId3"/>
    <p:sldId id="322" r:id="rId4"/>
    <p:sldId id="323" r:id="rId5"/>
    <p:sldId id="289" r:id="rId6"/>
    <p:sldId id="324" r:id="rId7"/>
    <p:sldId id="325" r:id="rId8"/>
    <p:sldId id="326" r:id="rId9"/>
    <p:sldId id="314" r:id="rId10"/>
    <p:sldId id="327" r:id="rId11"/>
    <p:sldId id="328" r:id="rId12"/>
    <p:sldId id="281" r:id="rId13"/>
    <p:sldId id="315" r:id="rId14"/>
    <p:sldId id="329" r:id="rId15"/>
    <p:sldId id="330" r:id="rId16"/>
    <p:sldId id="331" r:id="rId17"/>
    <p:sldId id="290" r:id="rId18"/>
    <p:sldId id="291" r:id="rId19"/>
    <p:sldId id="292" r:id="rId20"/>
    <p:sldId id="293" r:id="rId21"/>
    <p:sldId id="332" r:id="rId22"/>
    <p:sldId id="333" r:id="rId23"/>
    <p:sldId id="334" r:id="rId24"/>
    <p:sldId id="294" r:id="rId25"/>
    <p:sldId id="335" r:id="rId26"/>
    <p:sldId id="316" r:id="rId27"/>
    <p:sldId id="336" r:id="rId28"/>
    <p:sldId id="317" r:id="rId29"/>
    <p:sldId id="339" r:id="rId30"/>
    <p:sldId id="295" r:id="rId31"/>
    <p:sldId id="296" r:id="rId32"/>
    <p:sldId id="297" r:id="rId33"/>
    <p:sldId id="340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41" r:id="rId42"/>
    <p:sldId id="305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06" r:id="rId51"/>
    <p:sldId id="307" r:id="rId52"/>
    <p:sldId id="320" r:id="rId53"/>
    <p:sldId id="349" r:id="rId54"/>
    <p:sldId id="308" r:id="rId55"/>
    <p:sldId id="350" r:id="rId56"/>
    <p:sldId id="313" r:id="rId57"/>
    <p:sldId id="309" r:id="rId58"/>
    <p:sldId id="351" r:id="rId59"/>
    <p:sldId id="32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3213"/>
            <a:ext cx="87630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05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305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53A1F29-BBA1-024C-A4D3-543B09548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7 -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7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Declaring </a:t>
            </a:r>
            <a:r>
              <a:rPr lang="en-US" dirty="0"/>
              <a:t>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Some other examples of array declarations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sz="800" dirty="0"/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 smtClean="0">
                <a:latin typeface="Courier New" pitchFamily="-110" charset="0"/>
              </a:rPr>
              <a:t>	float</a:t>
            </a:r>
            <a:r>
              <a:rPr lang="en-US" sz="2400" dirty="0">
                <a:latin typeface="Courier New" pitchFamily="-110" charset="0"/>
              </a:rPr>
              <a:t>[] prices = new float[500];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 smtClean="0">
                <a:latin typeface="Courier New" pitchFamily="-110" charset="0"/>
              </a:rPr>
              <a:t>	</a:t>
            </a:r>
            <a:r>
              <a:rPr lang="en-US" sz="2400" dirty="0" err="1" smtClean="0">
                <a:latin typeface="Courier New" pitchFamily="-110" charset="0"/>
              </a:rPr>
              <a:t>boolean</a:t>
            </a:r>
            <a:r>
              <a:rPr lang="en-US" sz="2400" dirty="0">
                <a:latin typeface="Courier New" pitchFamily="-110" charset="0"/>
              </a:rPr>
              <a:t>[] flags;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smtClean="0">
                <a:latin typeface="Courier New" pitchFamily="-110" charset="0"/>
              </a:rPr>
              <a:t> flags </a:t>
            </a:r>
            <a:r>
              <a:rPr lang="en-US" sz="2400" dirty="0">
                <a:latin typeface="Courier New" pitchFamily="-110" charset="0"/>
              </a:rPr>
              <a:t>= new boolean[20];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 smtClean="0">
                <a:latin typeface="Courier New" pitchFamily="-110" charset="0"/>
              </a:rPr>
              <a:t>	char</a:t>
            </a:r>
            <a:r>
              <a:rPr lang="en-US" sz="2400" dirty="0">
                <a:latin typeface="Courier New" pitchFamily="-110" charset="0"/>
              </a:rPr>
              <a:t>[] codes = new char[1750];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/>
              <a:t>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199"/>
            <a:ext cx="8763000" cy="5173133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dirty="0"/>
              <a:t>The</a:t>
            </a:r>
            <a:r>
              <a:rPr lang="en-US" dirty="0" smtClean="0"/>
              <a:t> for-each loop </a:t>
            </a:r>
            <a:r>
              <a:rPr lang="en-US" dirty="0"/>
              <a:t>can be used when processing array </a:t>
            </a:r>
            <a:r>
              <a:rPr lang="en-US" dirty="0" smtClean="0"/>
              <a:t>elements: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score : scores)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spcAft>
                <a:spcPts val="12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System.out.println(score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  <a:endParaRPr lang="en-US" sz="2000" dirty="0" smtClean="0"/>
          </a:p>
          <a:p>
            <a:r>
              <a:rPr lang="en-US" dirty="0" smtClean="0">
                <a:latin typeface="Times New Roman" pitchFamily="-110" charset="0"/>
              </a:rPr>
              <a:t>This is only appropriate when processing all array elements from the lowest index to the highest index</a:t>
            </a:r>
          </a:p>
          <a:p>
            <a:pPr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BasicArray.java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basic array declaration and use.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BasicArray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 array, fills it with various integer values,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modifies one value, then prints them out.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LIMIT = 15, MULTIPLE = 10;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[] list = new </a:t>
            </a:r>
            <a:r>
              <a:rPr lang="en-US" sz="1100" dirty="0" err="1" smtClean="0">
                <a:latin typeface="Courier New"/>
                <a:cs typeface="Courier New"/>
              </a:rPr>
              <a:t>int[LIMIT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Initialize the array values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index = 0; index &lt; LIMIT; index++)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list[index</a:t>
            </a:r>
            <a:r>
              <a:rPr lang="en-US" sz="1100" dirty="0" smtClean="0">
                <a:latin typeface="Courier New"/>
                <a:cs typeface="Courier New"/>
              </a:rPr>
              <a:t>] = index * MULTIPLE;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list[5] = 999;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change one array value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Print the array values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value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System.out.print(value</a:t>
            </a:r>
            <a:r>
              <a:rPr lang="en-US" sz="1100" dirty="0" smtClean="0">
                <a:latin typeface="Courier New"/>
                <a:cs typeface="Courier New"/>
              </a:rPr>
              <a:t> + " 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BasicArray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6" name="Picture 5" descr="Fig7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6" y="1331382"/>
            <a:ext cx="6357980" cy="48485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Bounds </a:t>
            </a:r>
            <a:r>
              <a:rPr lang="en-US" dirty="0"/>
              <a:t>Checking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Once an array is created, it has a fixed size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An index used in an array reference must specify a valid element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That is, the index value must be in range 0 to N-1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Java interpreter throws an </a:t>
            </a:r>
            <a:r>
              <a:rPr lang="en-US" sz="2400">
                <a:latin typeface="Courier New" pitchFamily="-110" charset="0"/>
              </a:rPr>
              <a:t>ArrayIndexOutOfBoundsException</a:t>
            </a:r>
            <a:r>
              <a:rPr lang="en-US">
                <a:latin typeface="Courier New" pitchFamily="-110" charset="0"/>
              </a:rPr>
              <a:t> </a:t>
            </a:r>
            <a:r>
              <a:rPr lang="en-US"/>
              <a:t>if an array index is out of bounds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This is called automatic </a:t>
            </a:r>
            <a:r>
              <a:rPr lang="en-US" i="1"/>
              <a:t>bounds checking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Bounds </a:t>
            </a:r>
            <a:r>
              <a:rPr lang="en-US" dirty="0"/>
              <a:t>Checking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3810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For example, if the array </a:t>
            </a:r>
            <a:r>
              <a:rPr lang="en-US" sz="2400" dirty="0">
                <a:latin typeface="Courier New" pitchFamily="-110" charset="0"/>
              </a:rPr>
              <a:t>codes</a:t>
            </a:r>
            <a:r>
              <a:rPr lang="en-US" dirty="0"/>
              <a:t> can hold 100 values, it can be indexed using only the numbers 0 to 99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If the value of </a:t>
            </a:r>
            <a:r>
              <a:rPr lang="en-US" sz="2400" dirty="0">
                <a:latin typeface="Courier New" pitchFamily="-110" charset="0"/>
              </a:rPr>
              <a:t>count</a:t>
            </a:r>
            <a:r>
              <a:rPr lang="en-US" dirty="0"/>
              <a:t> is 100, then the following reference will cause an exception to be thrown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Tx/>
              <a:buNone/>
            </a:pPr>
            <a:r>
              <a:rPr lang="en-US" sz="2400" dirty="0" err="1" smtClean="0">
                <a:latin typeface="Courier New" pitchFamily="-110" charset="0"/>
              </a:rPr>
              <a:t>System.out.println(</a:t>
            </a:r>
            <a:r>
              <a:rPr lang="en-US" sz="2400" dirty="0" err="1">
                <a:latin typeface="Courier New" pitchFamily="-110" charset="0"/>
              </a:rPr>
              <a:t>codes[count</a:t>
            </a:r>
            <a:r>
              <a:rPr lang="en-US" sz="2400" dirty="0">
                <a:latin typeface="Courier New" pitchFamily="-110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It’s common to introduce </a:t>
            </a:r>
            <a:r>
              <a:rPr lang="en-US" i="1" dirty="0"/>
              <a:t>off-by-one errors</a:t>
            </a:r>
            <a:r>
              <a:rPr lang="en-US" dirty="0"/>
              <a:t> when using arrays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280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urier New"/>
                <a:cs typeface="Courier New"/>
              </a:rPr>
              <a:t>for (int index=0; index &lt;= 100; index++)</a:t>
            </a:r>
          </a:p>
          <a:p>
            <a:pPr algn="ctr"/>
            <a:r>
              <a:rPr lang="en-US" sz="2000">
                <a:latin typeface="Courier New"/>
                <a:cs typeface="Courier New"/>
              </a:rPr>
              <a:t>codes[index] = index*50 + epsilon;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56150" y="4735513"/>
            <a:ext cx="1185863" cy="981075"/>
            <a:chOff x="3173" y="2886"/>
            <a:chExt cx="747" cy="618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3173" y="2886"/>
              <a:ext cx="74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chemeClr val="hlink"/>
                  </a:solidFill>
                  <a:latin typeface="Arial" pitchFamily="-110" charset="0"/>
                </a:rPr>
                <a:t>problem</a:t>
              </a:r>
            </a:p>
          </p:txBody>
        </p:sp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3216" y="3264"/>
              <a:ext cx="672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3504" y="312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Bounds </a:t>
            </a:r>
            <a:r>
              <a:rPr lang="en-US" dirty="0"/>
              <a:t>Checking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Each array object has a public constant called </a:t>
            </a:r>
            <a:r>
              <a:rPr lang="en-US" dirty="0">
                <a:latin typeface="Courier New" pitchFamily="-110" charset="0"/>
              </a:rPr>
              <a:t>length</a:t>
            </a:r>
            <a:r>
              <a:rPr lang="en-US" dirty="0"/>
              <a:t> that stores the size of the array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is referenced using the array name</a:t>
            </a:r>
          </a:p>
          <a:p>
            <a:pPr algn="ctr" eaLnBrk="1" hangingPunct="1">
              <a:spcBef>
                <a:spcPct val="70000"/>
              </a:spcBef>
              <a:buFontTx/>
              <a:buNone/>
            </a:pPr>
            <a:r>
              <a:rPr lang="en-US" sz="2400" dirty="0" err="1">
                <a:latin typeface="Courier New" pitchFamily="-110" charset="0"/>
              </a:rPr>
              <a:t>scores.length</a:t>
            </a:r>
            <a:endParaRPr lang="en-US" sz="2400" dirty="0">
              <a:latin typeface="Courier New" pitchFamily="-110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Note that </a:t>
            </a:r>
            <a:r>
              <a:rPr lang="en-US" dirty="0">
                <a:latin typeface="Courier New" pitchFamily="-110" charset="0"/>
              </a:rPr>
              <a:t>length</a:t>
            </a:r>
            <a:r>
              <a:rPr lang="en-US" dirty="0"/>
              <a:t> holds the number of elements, not the largest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ReverseOrder.java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array index processing.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ReverseOrder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list of numbers from the user, storing them in an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array, then prints them in the opposite order.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double[] numbers = new double[10];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size of the array: " + </a:t>
            </a:r>
            <a:r>
              <a:rPr lang="en-US" sz="1200" dirty="0" err="1" smtClean="0">
                <a:latin typeface="Courier New"/>
                <a:cs typeface="Courier New"/>
              </a:rPr>
              <a:t>numbers.length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0; index &lt; </a:t>
            </a:r>
            <a:r>
              <a:rPr lang="en-US" sz="1200" dirty="0" err="1" smtClean="0">
                <a:latin typeface="Courier New"/>
                <a:cs typeface="Courier New"/>
              </a:rPr>
              <a:t>numbers.length</a:t>
            </a:r>
            <a:r>
              <a:rPr lang="en-US" sz="1200" dirty="0" smtClean="0">
                <a:latin typeface="Courier New"/>
                <a:cs typeface="Courier New"/>
              </a:rPr>
              <a:t>; index++)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number " + (index+1) + ":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numbers[index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scan.nextDouble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numbers in reverse order:");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index = numbers.length-1; index &gt;= 0; index--)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System.out.print(numbers[index</a:t>
            </a:r>
            <a:r>
              <a:rPr lang="en-US" sz="1200" dirty="0" smtClean="0">
                <a:latin typeface="Courier New"/>
                <a:cs typeface="Courier New"/>
              </a:rPr>
              <a:t>] + " 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LetterCount.java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relationship between arrays and strings.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LetterCount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sentence from the user and counts the number of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uppercase and lowercase letters contained in it.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NUMCHARS = 26;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[] upper = new </a:t>
            </a:r>
            <a:r>
              <a:rPr lang="en-US" sz="1100" dirty="0" err="1" smtClean="0">
                <a:latin typeface="Courier New"/>
                <a:cs typeface="Courier New"/>
              </a:rPr>
              <a:t>int[NUMCHARS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[] lower = new </a:t>
            </a:r>
            <a:r>
              <a:rPr lang="en-US" sz="1100" dirty="0" err="1" smtClean="0">
                <a:latin typeface="Courier New"/>
                <a:cs typeface="Courier New"/>
              </a:rPr>
              <a:t>int[NUMCHARS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char current;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the current character being processed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other = 0;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counter for non-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alphabetics</a:t>
            </a:r>
            <a:endParaRPr lang="en-US" sz="11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100" dirty="0" smtClean="0">
                <a:latin typeface="Courier New"/>
                <a:cs typeface="Courier New"/>
              </a:rPr>
              <a:t> a sentence:");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line = </a:t>
            </a:r>
            <a:r>
              <a:rPr lang="en-US" sz="1100" dirty="0" err="1" smtClean="0">
                <a:latin typeface="Courier New"/>
                <a:cs typeface="Courier New"/>
              </a:rPr>
              <a:t>scan.nextLine</a:t>
            </a:r>
            <a:r>
              <a:rPr lang="en-US" sz="11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declaration and use</a:t>
            </a:r>
          </a:p>
          <a:p>
            <a:r>
              <a:rPr lang="en-US" dirty="0" smtClean="0"/>
              <a:t>Bounds checking</a:t>
            </a:r>
          </a:p>
          <a:p>
            <a:r>
              <a:rPr lang="en-US" dirty="0" smtClean="0"/>
              <a:t>Arrays as objects</a:t>
            </a:r>
          </a:p>
          <a:p>
            <a:r>
              <a:rPr lang="en-US" dirty="0" smtClean="0"/>
              <a:t>Arrays of objects</a:t>
            </a:r>
          </a:p>
          <a:p>
            <a:r>
              <a:rPr lang="en-US" dirty="0" smtClean="0"/>
              <a:t>Command-line arguments</a:t>
            </a:r>
          </a:p>
          <a:p>
            <a:r>
              <a:rPr lang="en-US" dirty="0" smtClean="0"/>
              <a:t>Variable-length parameter lists</a:t>
            </a:r>
          </a:p>
          <a:p>
            <a:r>
              <a:rPr lang="en-US" dirty="0" smtClean="0"/>
              <a:t>Multidimensional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Count the number of each letter occurrence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 &lt; </a:t>
            </a:r>
            <a:r>
              <a:rPr lang="en-US" sz="1200" dirty="0" err="1" smtClean="0">
                <a:latin typeface="Courier New"/>
                <a:cs typeface="Courier New"/>
              </a:rPr>
              <a:t>line.length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current = </a:t>
            </a:r>
            <a:r>
              <a:rPr lang="en-US" sz="1200" dirty="0" err="1" smtClean="0">
                <a:latin typeface="Courier New"/>
                <a:cs typeface="Courier New"/>
              </a:rPr>
              <a:t>line.charAt(ch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(current &gt;= 'A' &amp;&amp; current &lt;= 'Z')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upper[current</a:t>
            </a:r>
            <a:r>
              <a:rPr lang="en-US" sz="1200" dirty="0" smtClean="0">
                <a:latin typeface="Courier New"/>
                <a:cs typeface="Courier New"/>
              </a:rPr>
              <a:t>-'A']++;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(current &gt;= 'a' &amp;&amp; current &lt;= '</a:t>
            </a:r>
            <a:r>
              <a:rPr lang="en-US" sz="1200" dirty="0" err="1" smtClean="0">
                <a:latin typeface="Courier New"/>
                <a:cs typeface="Courier New"/>
              </a:rPr>
              <a:t>z</a:t>
            </a:r>
            <a:r>
              <a:rPr lang="en-US" sz="1200" dirty="0" smtClean="0">
                <a:latin typeface="Courier New"/>
                <a:cs typeface="Courier New"/>
              </a:rPr>
              <a:t>')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lower[current</a:t>
            </a:r>
            <a:r>
              <a:rPr lang="en-US" sz="1200" dirty="0" smtClean="0">
                <a:latin typeface="Courier New"/>
                <a:cs typeface="Courier New"/>
              </a:rPr>
              <a:t>-'a']++;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other++;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Print the results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letter=0; letter &lt; </a:t>
            </a:r>
            <a:r>
              <a:rPr lang="en-US" sz="1200" dirty="0" err="1" smtClean="0">
                <a:latin typeface="Courier New"/>
                <a:cs typeface="Courier New"/>
              </a:rPr>
              <a:t>upper.length</a:t>
            </a:r>
            <a:r>
              <a:rPr lang="en-US" sz="1200" dirty="0" smtClean="0">
                <a:latin typeface="Courier New"/>
                <a:cs typeface="Courier New"/>
              </a:rPr>
              <a:t>; letter++)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System.out.print((char</a:t>
            </a:r>
            <a:r>
              <a:rPr lang="en-US" sz="1200" dirty="0" smtClean="0">
                <a:latin typeface="Courier New"/>
                <a:cs typeface="Courier New"/>
              </a:rPr>
              <a:t>) (letter + 'A'));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</a:t>
            </a:r>
            <a:r>
              <a:rPr lang="en-US" sz="1200" dirty="0" smtClean="0">
                <a:latin typeface="Courier New"/>
                <a:cs typeface="Courier New"/>
              </a:rPr>
              <a:t>(": " + </a:t>
            </a:r>
            <a:r>
              <a:rPr lang="en-US" sz="1200" dirty="0" err="1" smtClean="0">
                <a:latin typeface="Courier New"/>
                <a:cs typeface="Courier New"/>
              </a:rPr>
              <a:t>upper[letter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System.out.print("\t\t</a:t>
            </a:r>
            <a:r>
              <a:rPr lang="en-US" sz="1200" dirty="0" smtClean="0">
                <a:latin typeface="Courier New"/>
                <a:cs typeface="Courier New"/>
              </a:rPr>
              <a:t>" + (char) (letter + 'a'));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(": " + </a:t>
            </a:r>
            <a:r>
              <a:rPr lang="en-US" sz="1200" dirty="0" err="1" smtClean="0">
                <a:latin typeface="Courier New"/>
                <a:cs typeface="Courier New"/>
              </a:rPr>
              <a:t>lower[letter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System.out.println("Non</a:t>
            </a:r>
            <a:r>
              <a:rPr lang="en-US" sz="1200" dirty="0" smtClean="0">
                <a:latin typeface="Courier New"/>
                <a:cs typeface="Courier New"/>
              </a:rPr>
              <a:t>-alphabetic characters: " + other);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Alternate </a:t>
            </a:r>
            <a:r>
              <a:rPr lang="en-US" dirty="0"/>
              <a:t>Array Syntax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/>
              <a:t>The brackets of the array type can be associated with the element type or with the name of the array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Therefore the following two declarations are equivalent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			float[] prices;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sz="2400">
                <a:latin typeface="Courier New" pitchFamily="-110" charset="0"/>
              </a:rPr>
              <a:t>			float prices[];</a:t>
            </a:r>
            <a:endParaRPr lang="en-US" sz="2400"/>
          </a:p>
          <a:p>
            <a:pPr eaLnBrk="1" hangingPunct="1">
              <a:spcBef>
                <a:spcPct val="80000"/>
              </a:spcBef>
            </a:pPr>
            <a:r>
              <a:rPr lang="en-US"/>
              <a:t>The first format generally is more readable and should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Initializer</a:t>
            </a:r>
            <a:r>
              <a:rPr lang="en-US" dirty="0" smtClean="0"/>
              <a:t> </a:t>
            </a:r>
            <a:r>
              <a:rPr lang="en-US" dirty="0"/>
              <a:t>Lists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0738"/>
            <a:ext cx="8826752" cy="5063061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An </a:t>
            </a:r>
            <a:r>
              <a:rPr lang="en-US" i="1" dirty="0" err="1"/>
              <a:t>initializer</a:t>
            </a:r>
            <a:r>
              <a:rPr lang="en-US" i="1" dirty="0"/>
              <a:t> list</a:t>
            </a:r>
            <a:r>
              <a:rPr lang="en-US" dirty="0"/>
              <a:t> can be used to instantiate and fill an array in one step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values are delimited by braces and separated by commas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[] units = {147, 323, 89, 933, 540, </a:t>
            </a:r>
          </a:p>
          <a:p>
            <a:pPr>
              <a:spcAft>
                <a:spcPts val="18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      269, 97, 114, 298, 476};</a:t>
            </a:r>
          </a:p>
          <a:p>
            <a:pPr>
              <a:buNone/>
            </a:pPr>
            <a:r>
              <a:rPr lang="en-US" sz="2353" dirty="0" smtClean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char</a:t>
            </a:r>
            <a:r>
              <a:rPr lang="en-US" sz="2000" dirty="0" smtClean="0">
                <a:latin typeface="Courier New"/>
                <a:cs typeface="Courier New"/>
              </a:rPr>
              <a:t>[] </a:t>
            </a:r>
            <a:r>
              <a:rPr lang="en-US" sz="2000" dirty="0" err="1" smtClean="0">
                <a:latin typeface="Courier New"/>
                <a:cs typeface="Courier New"/>
              </a:rPr>
              <a:t>letterGrades</a:t>
            </a:r>
            <a:r>
              <a:rPr lang="en-US" sz="2000" dirty="0" smtClean="0">
                <a:latin typeface="Courier New"/>
                <a:cs typeface="Courier New"/>
              </a:rPr>
              <a:t> = {'A', 'B', 'C', 'D', ’F'};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eaLnBrk="1" hangingPunct="1">
              <a:spcBef>
                <a:spcPct val="70000"/>
              </a:spcBef>
            </a:pPr>
            <a:endParaRPr lang="en-US" dirty="0" smtClean="0"/>
          </a:p>
          <a:p>
            <a:pPr eaLnBrk="1" hangingPunct="1">
              <a:spcBef>
                <a:spcPct val="70000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Initializer</a:t>
            </a:r>
            <a:r>
              <a:rPr lang="en-US" dirty="0" smtClean="0"/>
              <a:t> </a:t>
            </a:r>
            <a:r>
              <a:rPr lang="en-US" dirty="0"/>
              <a:t>Lists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Note that when an initializer list is used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the </a:t>
            </a:r>
            <a:r>
              <a:rPr lang="en-US" sz="2000">
                <a:latin typeface="Courier New" pitchFamily="-110" charset="0"/>
              </a:rPr>
              <a:t>new</a:t>
            </a:r>
            <a:r>
              <a:rPr lang="en-US" sz="2400"/>
              <a:t> operator is not used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no size value is specified</a:t>
            </a:r>
          </a:p>
          <a:p>
            <a:pPr eaLnBrk="1" hangingPunct="1"/>
            <a:r>
              <a:rPr lang="en-US"/>
              <a:t>The size of the array is determined by the number of items in the initializer list</a:t>
            </a:r>
          </a:p>
          <a:p>
            <a:pPr eaLnBrk="1" hangingPunct="1"/>
            <a:r>
              <a:rPr lang="en-US"/>
              <a:t>An initializer list can be used only in the array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Primes.java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initializer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list for an array.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Primes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Stores some prime numbers in an array and prints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primeNums</a:t>
            </a:r>
            <a:r>
              <a:rPr lang="en-US" sz="1200" dirty="0" smtClean="0">
                <a:latin typeface="Courier New"/>
                <a:cs typeface="Courier New"/>
              </a:rPr>
              <a:t> = {2, 3, 5, 7, 11, 13, 17, 19};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System.out.println("Array</a:t>
            </a:r>
            <a:r>
              <a:rPr lang="en-US" sz="1200" dirty="0" smtClean="0">
                <a:latin typeface="Courier New"/>
                <a:cs typeface="Courier New"/>
              </a:rPr>
              <a:t> length: " + </a:t>
            </a:r>
            <a:r>
              <a:rPr lang="en-US" sz="1200" dirty="0" err="1" smtClean="0">
                <a:latin typeface="Courier New"/>
                <a:cs typeface="Courier New"/>
              </a:rPr>
              <a:t>primeNums.length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first few prime numbers are:");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prime : </a:t>
            </a:r>
            <a:r>
              <a:rPr lang="en-US" sz="1200" dirty="0" err="1" smtClean="0">
                <a:latin typeface="Courier New"/>
                <a:cs typeface="Courier New"/>
              </a:rPr>
              <a:t>primeNums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System.out.print(prime</a:t>
            </a:r>
            <a:r>
              <a:rPr lang="en-US" sz="1200" dirty="0" smtClean="0">
                <a:latin typeface="Courier New"/>
                <a:cs typeface="Courier New"/>
              </a:rPr>
              <a:t> + " 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 </a:t>
            </a:r>
            <a:r>
              <a:rPr lang="en-US" dirty="0"/>
              <a:t>as Parameters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/>
            <a:r>
              <a:rPr lang="en-US"/>
              <a:t>An entire array can be passed as a parameter to a method</a:t>
            </a:r>
          </a:p>
          <a:p>
            <a:pPr eaLnBrk="1" hangingPunct="1"/>
            <a:r>
              <a:rPr lang="en-US"/>
              <a:t>Like any other object, the reference to the array is passed, making the formal and actual parameters aliases of each other</a:t>
            </a:r>
          </a:p>
          <a:p>
            <a:pPr eaLnBrk="1" hangingPunct="1"/>
            <a:r>
              <a:rPr lang="en-US"/>
              <a:t>Therefore, changing an array element within the method changes the original</a:t>
            </a:r>
          </a:p>
          <a:p>
            <a:pPr eaLnBrk="1" hangingPunct="1"/>
            <a:r>
              <a:rPr lang="en-US"/>
              <a:t>An individual array element can be passed to a method as well, in which case the type of the formal parameter is the same as the element type</a:t>
            </a:r>
            <a:endParaRPr lang="en-US">
              <a:latin typeface="Courier New" pitchFamily="-11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</a:t>
            </a:r>
            <a:r>
              <a:rPr lang="en-US" u="sng" dirty="0" smtClean="0"/>
              <a:t>is</a:t>
            </a:r>
            <a:r>
              <a:rPr lang="en-US" dirty="0" smtClean="0"/>
              <a:t> an object and an array can </a:t>
            </a:r>
            <a:r>
              <a:rPr lang="en-US" u="sng" dirty="0" smtClean="0"/>
              <a:t>hold</a:t>
            </a:r>
            <a:r>
              <a:rPr lang="en-US" dirty="0" smtClean="0"/>
              <a:t> objects as elements</a:t>
            </a:r>
          </a:p>
          <a:p>
            <a:r>
              <a:rPr lang="en-US" dirty="0" smtClean="0"/>
              <a:t>The array name is an object reference variable</a:t>
            </a:r>
          </a:p>
          <a:p>
            <a:r>
              <a:rPr lang="en-US" dirty="0" smtClean="0"/>
              <a:t>So this is another way to depict an array:</a:t>
            </a:r>
            <a:endParaRPr lang="en-US" dirty="0"/>
          </a:p>
        </p:txBody>
      </p:sp>
      <p:pic>
        <p:nvPicPr>
          <p:cNvPr id="6" name="Picture 5" descr="Inlin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6" y="3697816"/>
            <a:ext cx="3427413" cy="205452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 </a:t>
            </a:r>
            <a:r>
              <a:rPr lang="en-US" dirty="0"/>
              <a:t>of Objects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array of objects really holds object </a:t>
            </a:r>
            <a:r>
              <a:rPr lang="en-US" dirty="0"/>
              <a:t>references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The following declaration reserves space to store 5 references to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objects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String[] words = new String[5];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It does </a:t>
            </a:r>
            <a:r>
              <a:rPr lang="en-US" u="sng" dirty="0"/>
              <a:t>not</a:t>
            </a:r>
            <a:r>
              <a:rPr lang="en-US" dirty="0"/>
              <a:t> create 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objects themselves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Initially an array of objects holds </a:t>
            </a:r>
            <a:r>
              <a:rPr lang="en-US" sz="2400" dirty="0">
                <a:latin typeface="Courier New" pitchFamily="-110" charset="0"/>
              </a:rPr>
              <a:t>null</a:t>
            </a:r>
            <a:r>
              <a:rPr lang="en-US" dirty="0"/>
              <a:t> references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Each object stored in an array must be instantiated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initial creation, an array holds null references: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element is a reference to an object:</a:t>
            </a:r>
            <a:endParaRPr lang="en-US" dirty="0"/>
          </a:p>
        </p:txBody>
      </p:sp>
      <p:pic>
        <p:nvPicPr>
          <p:cNvPr id="6" name="Picture 5" descr="Inlin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63" y="2039938"/>
            <a:ext cx="2193925" cy="1371600"/>
          </a:xfrm>
          <a:prstGeom prst="rect">
            <a:avLst/>
          </a:prstGeom>
        </p:spPr>
      </p:pic>
      <p:pic>
        <p:nvPicPr>
          <p:cNvPr id="8" name="Picture 7" descr="Inline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30" y="4492625"/>
            <a:ext cx="4029075" cy="13779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</a:t>
            </a:r>
            <a:r>
              <a:rPr lang="en-US" dirty="0"/>
              <a:t>of Objects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2819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Keep in mind that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can be created using literals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following declaration creates an array object called </a:t>
            </a:r>
            <a:r>
              <a:rPr lang="en-US" sz="2400">
                <a:latin typeface="Courier New" pitchFamily="-110" charset="0"/>
              </a:rPr>
              <a:t>verbs</a:t>
            </a:r>
            <a:r>
              <a:rPr lang="en-US"/>
              <a:t> and fills it with four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created using string literals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62000" y="4191000"/>
            <a:ext cx="780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String[] verbs = {"play", "work", "eat", "sleep"};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8600" y="4876800"/>
            <a:ext cx="8077200" cy="12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3363" indent="-233363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800" b="0" dirty="0"/>
              <a:t>The following example creates an array of </a:t>
            </a:r>
            <a:r>
              <a:rPr lang="en-US" sz="2800" b="0" dirty="0">
                <a:latin typeface="Courier New"/>
                <a:cs typeface="Courier New"/>
              </a:rPr>
              <a:t>Grade</a:t>
            </a:r>
            <a:r>
              <a:rPr lang="en-US" sz="2800" b="0" dirty="0"/>
              <a:t> objects, each with a string representation and a numeric lower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An </a:t>
            </a:r>
            <a:r>
              <a:rPr lang="en-US" i="1"/>
              <a:t>array</a:t>
            </a:r>
            <a:r>
              <a:rPr lang="en-US"/>
              <a:t> is an ordered list of values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782888" y="2971800"/>
            <a:ext cx="513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400" b="0">
                <a:latin typeface="Times" pitchFamily="-110" charset="0"/>
              </a:rPr>
              <a:t>0     1     2     3     4     5     6     7     8     9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62238" y="3429000"/>
            <a:ext cx="5380037" cy="714375"/>
            <a:chOff x="1829" y="2112"/>
            <a:chExt cx="3389" cy="45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18449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0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1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2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3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b="0">
                  <a:latin typeface="Times" pitchFamily="-110" charset="0"/>
                </a:rPr>
                <a:t>79   87   94   82   67   98   87   81   74   91</a:t>
              </a:r>
            </a:p>
          </p:txBody>
        </p:sp>
      </p:grp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695450" y="4521200"/>
            <a:ext cx="5661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An array of size N is indexed from zero to N-1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85825" y="2057400"/>
            <a:ext cx="2371725" cy="1924050"/>
            <a:chOff x="485" y="1342"/>
            <a:chExt cx="1494" cy="1212"/>
          </a:xfrm>
        </p:grpSpPr>
        <p:sp>
          <p:nvSpPr>
            <p:cNvPr id="18444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</a:rPr>
                <a:t>scores</a:t>
              </a:r>
            </a:p>
          </p:txBody>
        </p:sp>
        <p:sp>
          <p:nvSpPr>
            <p:cNvPr id="18445" name="Text Box 17"/>
            <p:cNvSpPr txBox="1">
              <a:spLocks noChangeArrowheads="1"/>
            </p:cNvSpPr>
            <p:nvPr/>
          </p:nvSpPr>
          <p:spPr bwMode="auto">
            <a:xfrm>
              <a:off x="485" y="1342"/>
              <a:ext cx="149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entire array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has a single name</a:t>
              </a:r>
            </a:p>
          </p:txBody>
        </p:sp>
        <p:sp>
          <p:nvSpPr>
            <p:cNvPr id="18446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10000" y="2286000"/>
            <a:ext cx="4024313" cy="841375"/>
            <a:chOff x="2032" y="1390"/>
            <a:chExt cx="2535" cy="530"/>
          </a:xfrm>
        </p:grpSpPr>
        <p:sp>
          <p:nvSpPr>
            <p:cNvPr id="18442" name="Text Box 20"/>
            <p:cNvSpPr txBox="1">
              <a:spLocks noChangeArrowheads="1"/>
            </p:cNvSpPr>
            <p:nvPr/>
          </p:nvSpPr>
          <p:spPr bwMode="auto">
            <a:xfrm>
              <a:off x="2032" y="1390"/>
              <a:ext cx="253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Each value has a numeric </a:t>
              </a:r>
              <a:r>
                <a:rPr lang="en-US" sz="2000" i="1">
                  <a:solidFill>
                    <a:srgbClr val="008000"/>
                  </a:solidFill>
                  <a:latin typeface="Arial" pitchFamily="-110" charset="0"/>
                </a:rPr>
                <a:t>index</a:t>
              </a:r>
            </a:p>
          </p:txBody>
        </p:sp>
        <p:sp>
          <p:nvSpPr>
            <p:cNvPr id="18443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282700" y="5130800"/>
            <a:ext cx="6748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008000"/>
                </a:solidFill>
                <a:latin typeface="Arial" pitchFamily="-110" charset="0"/>
              </a:rPr>
              <a:t>This array holds 10 values that are indexed from 0 to 9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42" grpId="0" autoUpdateAnimBg="0"/>
      <p:bldP spid="225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GradeRange.java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array of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GradeRange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 array of Grade objects and prints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Grade[] grades =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Grade("A</a:t>
            </a:r>
            <a:r>
              <a:rPr lang="en-US" sz="1200" dirty="0" smtClean="0">
                <a:latin typeface="Courier New"/>
                <a:cs typeface="Courier New"/>
              </a:rPr>
              <a:t>", 95), new </a:t>
            </a:r>
            <a:r>
              <a:rPr lang="en-US" sz="1200" dirty="0" err="1" smtClean="0">
                <a:latin typeface="Courier New"/>
                <a:cs typeface="Courier New"/>
              </a:rPr>
              <a:t>Grade("A</a:t>
            </a:r>
            <a:r>
              <a:rPr lang="en-US" sz="1200" dirty="0" smtClean="0">
                <a:latin typeface="Courier New"/>
                <a:cs typeface="Courier New"/>
              </a:rPr>
              <a:t>-", 90),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Grade("B</a:t>
            </a:r>
            <a:r>
              <a:rPr lang="en-US" sz="1200" dirty="0" smtClean="0">
                <a:latin typeface="Courier New"/>
                <a:cs typeface="Courier New"/>
              </a:rPr>
              <a:t>+", 87), new </a:t>
            </a:r>
            <a:r>
              <a:rPr lang="en-US" sz="1200" dirty="0" err="1" smtClean="0">
                <a:latin typeface="Courier New"/>
                <a:cs typeface="Courier New"/>
              </a:rPr>
              <a:t>Grade("B</a:t>
            </a:r>
            <a:r>
              <a:rPr lang="en-US" sz="1200" dirty="0" smtClean="0">
                <a:latin typeface="Courier New"/>
                <a:cs typeface="Courier New"/>
              </a:rPr>
              <a:t>", 85), new </a:t>
            </a:r>
            <a:r>
              <a:rPr lang="en-US" sz="1200" dirty="0" err="1" smtClean="0">
                <a:latin typeface="Courier New"/>
                <a:cs typeface="Courier New"/>
              </a:rPr>
              <a:t>Grade("B</a:t>
            </a:r>
            <a:r>
              <a:rPr lang="en-US" sz="1200" dirty="0" smtClean="0">
                <a:latin typeface="Courier New"/>
                <a:cs typeface="Courier New"/>
              </a:rPr>
              <a:t>-", 80),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Grade("C</a:t>
            </a:r>
            <a:r>
              <a:rPr lang="en-US" sz="1200" dirty="0" smtClean="0">
                <a:latin typeface="Courier New"/>
                <a:cs typeface="Courier New"/>
              </a:rPr>
              <a:t>+", 77), new </a:t>
            </a:r>
            <a:r>
              <a:rPr lang="en-US" sz="1200" dirty="0" err="1" smtClean="0">
                <a:latin typeface="Courier New"/>
                <a:cs typeface="Courier New"/>
              </a:rPr>
              <a:t>Grade("C</a:t>
            </a:r>
            <a:r>
              <a:rPr lang="en-US" sz="1200" dirty="0" smtClean="0">
                <a:latin typeface="Courier New"/>
                <a:cs typeface="Courier New"/>
              </a:rPr>
              <a:t>", 75), new </a:t>
            </a:r>
            <a:r>
              <a:rPr lang="en-US" sz="1200" dirty="0" err="1" smtClean="0">
                <a:latin typeface="Courier New"/>
                <a:cs typeface="Courier New"/>
              </a:rPr>
              <a:t>Grade("C</a:t>
            </a:r>
            <a:r>
              <a:rPr lang="en-US" sz="1200" dirty="0" smtClean="0">
                <a:latin typeface="Courier New"/>
                <a:cs typeface="Courier New"/>
              </a:rPr>
              <a:t>-", 70),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Grade("D</a:t>
            </a:r>
            <a:r>
              <a:rPr lang="en-US" sz="1200" dirty="0" smtClean="0">
                <a:latin typeface="Courier New"/>
                <a:cs typeface="Courier New"/>
              </a:rPr>
              <a:t>+", 67), new </a:t>
            </a:r>
            <a:r>
              <a:rPr lang="en-US" sz="1200" dirty="0" err="1" smtClean="0">
                <a:latin typeface="Courier New"/>
                <a:cs typeface="Courier New"/>
              </a:rPr>
              <a:t>Grade("D</a:t>
            </a:r>
            <a:r>
              <a:rPr lang="en-US" sz="1200" dirty="0" smtClean="0">
                <a:latin typeface="Courier New"/>
                <a:cs typeface="Courier New"/>
              </a:rPr>
              <a:t>", 65), new </a:t>
            </a:r>
            <a:r>
              <a:rPr lang="en-US" sz="1200" dirty="0" err="1" smtClean="0">
                <a:latin typeface="Courier New"/>
                <a:cs typeface="Courier New"/>
              </a:rPr>
              <a:t>Grade("D</a:t>
            </a:r>
            <a:r>
              <a:rPr lang="en-US" sz="1200" dirty="0" smtClean="0">
                <a:latin typeface="Courier New"/>
                <a:cs typeface="Courier New"/>
              </a:rPr>
              <a:t>-", 60),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new </a:t>
            </a:r>
            <a:r>
              <a:rPr lang="en-US" sz="1200" dirty="0" err="1" smtClean="0">
                <a:latin typeface="Courier New"/>
                <a:cs typeface="Courier New"/>
              </a:rPr>
              <a:t>Grade("F</a:t>
            </a:r>
            <a:r>
              <a:rPr lang="en-US" sz="1200" dirty="0" smtClean="0">
                <a:latin typeface="Courier New"/>
                <a:cs typeface="Courier New"/>
              </a:rPr>
              <a:t>",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(Grade </a:t>
            </a:r>
            <a:r>
              <a:rPr lang="en-US" sz="1200" dirty="0" err="1" smtClean="0">
                <a:latin typeface="Courier New"/>
                <a:cs typeface="Courier New"/>
              </a:rPr>
              <a:t>letterGrade</a:t>
            </a:r>
            <a:r>
              <a:rPr lang="en-US" sz="1200" dirty="0" smtClean="0">
                <a:latin typeface="Courier New"/>
                <a:cs typeface="Courier New"/>
              </a:rPr>
              <a:t> : grades)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System.out.println(letterGrade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Grade.java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school grade.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Grade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String name;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lowerBound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Grade object with the specified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grade name and numeric lower bound.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Grade(String</a:t>
            </a:r>
            <a:r>
              <a:rPr lang="en-US" sz="1100" dirty="0" smtClean="0">
                <a:latin typeface="Courier New"/>
                <a:cs typeface="Courier New"/>
              </a:rPr>
              <a:t> grade,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cutoff)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name = grade;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lowerBound</a:t>
            </a:r>
            <a:r>
              <a:rPr lang="en-US" sz="1100" dirty="0" smtClean="0">
                <a:latin typeface="Courier New"/>
                <a:cs typeface="Courier New"/>
              </a:rPr>
              <a:t> = cutoff;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representation of this grade.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name + "\</a:t>
            </a:r>
            <a:r>
              <a:rPr lang="en-US" sz="1100" dirty="0" err="1" smtClean="0">
                <a:latin typeface="Courier New"/>
                <a:cs typeface="Courier New"/>
              </a:rPr>
              <a:t>t</a:t>
            </a:r>
            <a:r>
              <a:rPr lang="en-US" sz="1100" dirty="0" smtClean="0">
                <a:latin typeface="Courier New"/>
                <a:cs typeface="Courier New"/>
              </a:rPr>
              <a:t>" + </a:t>
            </a:r>
            <a:r>
              <a:rPr lang="en-US" sz="1100" dirty="0" err="1" smtClean="0">
                <a:latin typeface="Courier New"/>
                <a:cs typeface="Courier New"/>
              </a:rPr>
              <a:t>lowerBound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Name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void </a:t>
            </a:r>
            <a:r>
              <a:rPr lang="en-US" sz="1000" dirty="0" err="1" smtClean="0">
                <a:latin typeface="Courier New"/>
                <a:cs typeface="Courier New"/>
              </a:rPr>
              <a:t>setName(String</a:t>
            </a:r>
            <a:r>
              <a:rPr lang="en-US" sz="1000" dirty="0" smtClean="0">
                <a:latin typeface="Courier New"/>
                <a:cs typeface="Courier New"/>
              </a:rPr>
              <a:t> grade)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name = grade;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Lower bound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void </a:t>
            </a:r>
            <a:r>
              <a:rPr lang="en-US" sz="1000" dirty="0" err="1" smtClean="0">
                <a:latin typeface="Courier New"/>
                <a:cs typeface="Courier New"/>
              </a:rPr>
              <a:t>setLowerBound(int</a:t>
            </a:r>
            <a:r>
              <a:rPr lang="en-US" sz="1000" dirty="0" smtClean="0">
                <a:latin typeface="Courier New"/>
                <a:cs typeface="Courier New"/>
              </a:rPr>
              <a:t> cutoff)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lowerBound</a:t>
            </a:r>
            <a:r>
              <a:rPr lang="en-US" sz="1000" dirty="0" smtClean="0">
                <a:latin typeface="Courier New"/>
                <a:cs typeface="Courier New"/>
              </a:rPr>
              <a:t> = cutoff;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Name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String </a:t>
            </a:r>
            <a:r>
              <a:rPr lang="en-US" sz="1000" dirty="0" err="1" smtClean="0">
                <a:latin typeface="Courier New"/>
                <a:cs typeface="Courier New"/>
              </a:rPr>
              <a:t>getName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return name;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Lower bound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getLowerBound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return </a:t>
            </a:r>
            <a:r>
              <a:rPr lang="en-US" sz="1000" dirty="0" err="1" smtClean="0">
                <a:latin typeface="Courier New"/>
                <a:cs typeface="Courier New"/>
              </a:rPr>
              <a:t>lowerBound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let's look at an example that stores a collection of </a:t>
            </a:r>
            <a:r>
              <a:rPr lang="en-US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objects</a:t>
            </a:r>
          </a:p>
          <a:p>
            <a:endParaRPr lang="en-US" dirty="0"/>
          </a:p>
        </p:txBody>
      </p:sp>
      <p:pic>
        <p:nvPicPr>
          <p:cNvPr id="6" name="Picture 5" descr="Fig7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83" y="2562225"/>
            <a:ext cx="4365625" cy="31210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Tunes.java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array of objects.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Tunes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CDCollection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object and adds some CDs to it. Prints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reports on the status of the collection.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main (String[]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CDCollection</a:t>
            </a:r>
            <a:r>
              <a:rPr lang="en-US" sz="1100" dirty="0" smtClean="0">
                <a:latin typeface="Courier New"/>
                <a:cs typeface="Courier New"/>
              </a:rPr>
              <a:t> music = new </a:t>
            </a:r>
            <a:r>
              <a:rPr lang="en-US" sz="1100" dirty="0" err="1" smtClean="0">
                <a:latin typeface="Courier New"/>
                <a:cs typeface="Courier New"/>
              </a:rPr>
              <a:t>CDCollection</a:t>
            </a:r>
            <a:r>
              <a:rPr lang="en-US" sz="1100" dirty="0" smtClean="0">
                <a:latin typeface="Courier New"/>
                <a:cs typeface="Courier New"/>
              </a:rPr>
              <a:t> 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music.addCD("Storm</a:t>
            </a:r>
            <a:r>
              <a:rPr lang="en-US" sz="1100" dirty="0" smtClean="0">
                <a:latin typeface="Courier New"/>
                <a:cs typeface="Courier New"/>
              </a:rPr>
              <a:t> Front", "Billy Joel", 14.95, 10);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music.addCD("Come</a:t>
            </a:r>
            <a:r>
              <a:rPr lang="en-US" sz="1100" dirty="0" smtClean="0">
                <a:latin typeface="Courier New"/>
                <a:cs typeface="Courier New"/>
              </a:rPr>
              <a:t> On Over", "Shania Twain", 14.95, 16);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music.addCD("Soundtrack</a:t>
            </a:r>
            <a:r>
              <a:rPr lang="en-US" sz="1100" dirty="0" smtClean="0">
                <a:latin typeface="Courier New"/>
                <a:cs typeface="Courier New"/>
              </a:rPr>
              <a:t>", "Les </a:t>
            </a:r>
            <a:r>
              <a:rPr lang="en-US" sz="1100" dirty="0" err="1" smtClean="0">
                <a:latin typeface="Courier New"/>
                <a:cs typeface="Courier New"/>
              </a:rPr>
              <a:t>Miserables</a:t>
            </a:r>
            <a:r>
              <a:rPr lang="en-US" sz="1100" dirty="0" smtClean="0">
                <a:latin typeface="Courier New"/>
                <a:cs typeface="Courier New"/>
              </a:rPr>
              <a:t>", 17.95, 33);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music.addCD("Graceland</a:t>
            </a:r>
            <a:r>
              <a:rPr lang="en-US" sz="1100" dirty="0" smtClean="0">
                <a:latin typeface="Courier New"/>
                <a:cs typeface="Courier New"/>
              </a:rPr>
              <a:t>", "Paul Simon", 13.90, 11);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System.out.println(music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music.addCD("Double</a:t>
            </a:r>
            <a:r>
              <a:rPr lang="en-US" sz="1100" dirty="0" smtClean="0">
                <a:latin typeface="Courier New"/>
                <a:cs typeface="Courier New"/>
              </a:rPr>
              <a:t> Live", "Garth Brooks", 19.99, 26);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music.addCD("Greatest</a:t>
            </a:r>
            <a:r>
              <a:rPr lang="en-US" sz="1100" dirty="0" smtClean="0">
                <a:latin typeface="Courier New"/>
                <a:cs typeface="Courier New"/>
              </a:rPr>
              <a:t> Hits", "Jimmy Buffet", 15.95, 13);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System.out.println(music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CDCollection.java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collection of compact discs.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CDCollection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CD[] collection;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double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Creates an initially empty collection.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CDCollection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collection = new CD[100];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 = 0.0;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a CD to the collection, increasing the size of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collection if necessary.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addCD(String</a:t>
            </a:r>
            <a:r>
              <a:rPr lang="en-US" sz="1200" dirty="0" smtClean="0">
                <a:latin typeface="Courier New"/>
                <a:cs typeface="Courier New"/>
              </a:rPr>
              <a:t> title, String artist, double cost,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tracks)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(count == </a:t>
            </a:r>
            <a:r>
              <a:rPr lang="en-US" sz="1200" dirty="0" err="1" smtClean="0">
                <a:latin typeface="Courier New"/>
                <a:cs typeface="Courier New"/>
              </a:rPr>
              <a:t>collection.length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increaseSize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collection[count</a:t>
            </a:r>
            <a:r>
              <a:rPr lang="en-US" sz="1200" dirty="0" smtClean="0">
                <a:latin typeface="Courier New"/>
                <a:cs typeface="Courier New"/>
              </a:rPr>
              <a:t>] = new </a:t>
            </a:r>
            <a:r>
              <a:rPr lang="en-US" sz="1200" dirty="0" err="1" smtClean="0">
                <a:latin typeface="Courier New"/>
                <a:cs typeface="Courier New"/>
              </a:rPr>
              <a:t>CD(title</a:t>
            </a:r>
            <a:r>
              <a:rPr lang="en-US" sz="1200" dirty="0" smtClean="0">
                <a:latin typeface="Courier New"/>
                <a:cs typeface="Courier New"/>
              </a:rPr>
              <a:t>, artist, cost, tracks);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 += cost;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report describing the CD collection.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report = "~~~~~~~~~~~~~~~~~~~~~~~~~~~~~~~~~~~~~~~~~~~\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"My CD Collection\</a:t>
            </a:r>
            <a:r>
              <a:rPr lang="en-US" sz="1200" dirty="0" err="1" smtClean="0">
                <a:latin typeface="Courier New"/>
                <a:cs typeface="Courier New"/>
              </a:rPr>
              <a:t>n\n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"Number of CDs: " + count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"Total cost: " + </a:t>
            </a:r>
            <a:r>
              <a:rPr lang="en-US" sz="1200" dirty="0" err="1" smtClean="0">
                <a:latin typeface="Courier New"/>
                <a:cs typeface="Courier New"/>
              </a:rPr>
              <a:t>fmt.format(totalCost</a:t>
            </a:r>
            <a:r>
              <a:rPr lang="en-US" sz="1200" dirty="0" smtClean="0">
                <a:latin typeface="Courier New"/>
                <a:cs typeface="Courier New"/>
              </a:rPr>
              <a:t>)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"Average cost: " + </a:t>
            </a:r>
            <a:r>
              <a:rPr lang="en-US" sz="1200" dirty="0" err="1" smtClean="0">
                <a:latin typeface="Courier New"/>
                <a:cs typeface="Courier New"/>
              </a:rPr>
              <a:t>fmt.format(totalCost</a:t>
            </a:r>
            <a:r>
              <a:rPr lang="en-US" sz="1200" dirty="0" smtClean="0">
                <a:latin typeface="Courier New"/>
                <a:cs typeface="Courier New"/>
              </a:rPr>
              <a:t>/count);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report += "\</a:t>
            </a:r>
            <a:r>
              <a:rPr lang="en-US" sz="1200" dirty="0" err="1" smtClean="0">
                <a:latin typeface="Courier New"/>
                <a:cs typeface="Courier New"/>
              </a:rPr>
              <a:t>n\nCD</a:t>
            </a:r>
            <a:r>
              <a:rPr lang="en-US" sz="1200" dirty="0" smtClean="0">
                <a:latin typeface="Courier New"/>
                <a:cs typeface="Courier New"/>
              </a:rPr>
              <a:t> List:\</a:t>
            </a:r>
            <a:r>
              <a:rPr lang="en-US" sz="1200" dirty="0" err="1" smtClean="0">
                <a:latin typeface="Courier New"/>
                <a:cs typeface="Courier New"/>
              </a:rPr>
              <a:t>n\n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 &lt; count;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report += </a:t>
            </a:r>
            <a:r>
              <a:rPr lang="en-US" sz="1200" dirty="0" err="1" smtClean="0">
                <a:latin typeface="Courier New"/>
                <a:cs typeface="Courier New"/>
              </a:rPr>
              <a:t>collection[cd].toString</a:t>
            </a:r>
            <a:r>
              <a:rPr lang="en-US" sz="1200" dirty="0" smtClean="0">
                <a:latin typeface="Courier New"/>
                <a:cs typeface="Courier New"/>
              </a:rPr>
              <a:t>()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report;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Increases the capacity of the collection by creating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larger array and copying the existing collection into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void </a:t>
            </a:r>
            <a:r>
              <a:rPr lang="en-US" sz="1200" dirty="0" err="1" smtClean="0">
                <a:latin typeface="Courier New"/>
                <a:cs typeface="Courier New"/>
              </a:rPr>
              <a:t>increaseSize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CD[] temp = new </a:t>
            </a:r>
            <a:r>
              <a:rPr lang="en-US" sz="1200" dirty="0" err="1" smtClean="0">
                <a:latin typeface="Courier New"/>
                <a:cs typeface="Courier New"/>
              </a:rPr>
              <a:t>CD[collection.length</a:t>
            </a:r>
            <a:r>
              <a:rPr lang="en-US" sz="1200" dirty="0" smtClean="0">
                <a:latin typeface="Courier New"/>
                <a:cs typeface="Courier New"/>
              </a:rPr>
              <a:t> * 2];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 = 0;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 &lt; </a:t>
            </a:r>
            <a:r>
              <a:rPr lang="en-US" sz="1200" dirty="0" err="1" smtClean="0">
                <a:latin typeface="Courier New"/>
                <a:cs typeface="Courier New"/>
              </a:rPr>
              <a:t>collection.length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cd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temp[cd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collection[cd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collection = temp;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CD.java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compact disc.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CD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String title, artist;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double cost;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tracks;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new CD with the specified information.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CD(String</a:t>
            </a:r>
            <a:r>
              <a:rPr lang="en-US" sz="1200" dirty="0" smtClean="0">
                <a:latin typeface="Courier New"/>
                <a:cs typeface="Courier New"/>
              </a:rPr>
              <a:t> name, String singer, double price,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numTracks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title = name;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artist = singer;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cost = price;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tracks = </a:t>
            </a:r>
            <a:r>
              <a:rPr lang="en-US" sz="1200" dirty="0" err="1" smtClean="0">
                <a:latin typeface="Courier New"/>
                <a:cs typeface="Courier New"/>
              </a:rPr>
              <a:t>numTracks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A particular value in an array is referenced using the array name followed by the index in brackets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For example, the expression</a:t>
            </a:r>
          </a:p>
          <a:p>
            <a:pPr algn="ctr" eaLnBrk="1" hangingPunct="1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scores[2]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/>
              <a:t>	refers to the value </a:t>
            </a:r>
            <a:r>
              <a:rPr lang="en-US" sz="2400">
                <a:latin typeface="Courier New" pitchFamily="-110" charset="0"/>
              </a:rPr>
              <a:t>94</a:t>
            </a:r>
            <a:r>
              <a:rPr lang="en-US"/>
              <a:t> (the 3rd value in the array)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That expression represents a place to store a single integer and can be used wherever an integer variable can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description of this CD.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description;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description = </a:t>
            </a:r>
            <a:r>
              <a:rPr lang="en-US" sz="1200" dirty="0" err="1" smtClean="0">
                <a:latin typeface="Courier New"/>
                <a:cs typeface="Courier New"/>
              </a:rPr>
              <a:t>fmt.format(cost</a:t>
            </a:r>
            <a:r>
              <a:rPr lang="en-US" sz="1200" dirty="0" smtClean="0">
                <a:latin typeface="Courier New"/>
                <a:cs typeface="Courier New"/>
              </a:rPr>
              <a:t>)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tracks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description += title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artist;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description;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</a:t>
            </a:r>
            <a:r>
              <a:rPr lang="en-US" dirty="0"/>
              <a:t>-Line Arguments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/>
              <a:t>The signature of the </a:t>
            </a:r>
            <a:r>
              <a:rPr lang="en-US" sz="2400">
                <a:latin typeface="Courier New" pitchFamily="-110" charset="0"/>
              </a:rPr>
              <a:t>main</a:t>
            </a:r>
            <a:r>
              <a:rPr lang="en-US"/>
              <a:t> method indicates that it takes an array of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as a parameter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These values come from </a:t>
            </a:r>
            <a:r>
              <a:rPr lang="en-US" i="1"/>
              <a:t>command-line arguments</a:t>
            </a:r>
            <a:r>
              <a:rPr lang="en-US"/>
              <a:t> that are provided when the interpreter is invoked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For example, the following invocation of the interpreter passes three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objects into </a:t>
            </a:r>
            <a:r>
              <a:rPr lang="en-US">
                <a:latin typeface="Courier New" pitchFamily="-110" charset="0"/>
              </a:rPr>
              <a:t>main</a:t>
            </a:r>
            <a:endParaRPr lang="en-US"/>
          </a:p>
          <a:p>
            <a:pPr algn="ctr" eaLnBrk="1" hangingPunct="1">
              <a:lnSpc>
                <a:spcPct val="95000"/>
              </a:lnSpc>
              <a:buFontTx/>
              <a:buNone/>
            </a:pPr>
            <a:r>
              <a:rPr lang="en-US" sz="2400">
                <a:latin typeface="Courier New" pitchFamily="-110" charset="0"/>
              </a:rPr>
              <a:t>&gt; java StateEval pennsylvania texas arizona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These strings are stored at indexes 0-2 of the array parameter of the </a:t>
            </a:r>
            <a:r>
              <a:rPr lang="en-US" sz="2400">
                <a:latin typeface="Courier New" pitchFamily="-110" charset="0"/>
              </a:rPr>
              <a:t>main</a:t>
            </a:r>
            <a:r>
              <a:rPr lang="en-US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CommandLine.java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command line arguments.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CommandLine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all of the command line arguments provided by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(String </a:t>
            </a:r>
            <a:r>
              <a:rPr lang="en-US" sz="1200" dirty="0" err="1" smtClean="0">
                <a:latin typeface="Courier New"/>
                <a:cs typeface="Courier New"/>
              </a:rPr>
              <a:t>arg</a:t>
            </a:r>
            <a:r>
              <a:rPr lang="en-US" sz="1200" dirty="0" smtClean="0">
                <a:latin typeface="Courier New"/>
                <a:cs typeface="Courier New"/>
              </a:rPr>
              <a:t> :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System.out.println(arg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24860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Suppose we wanted to create a method that processed a different amount of data from one invocation to the next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For example, let's define a method called </a:t>
            </a:r>
            <a:r>
              <a:rPr lang="en-US" sz="3027" dirty="0">
                <a:latin typeface="Courier New" pitchFamily="-110" charset="0"/>
              </a:rPr>
              <a:t>average</a:t>
            </a:r>
            <a:r>
              <a:rPr lang="en-US" dirty="0"/>
              <a:t> that returns the average of a set of integer parameters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43000" y="3869278"/>
            <a:ext cx="5571632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// one call to average three values</a:t>
            </a:r>
          </a:p>
          <a:p>
            <a:r>
              <a:rPr lang="en-US" sz="2000" dirty="0">
                <a:latin typeface="Courier New"/>
                <a:cs typeface="Courier New"/>
              </a:rPr>
              <a:t>mean1 = average (42, 69, 37);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143000" y="4783678"/>
            <a:ext cx="711076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// another call to average seven values</a:t>
            </a:r>
          </a:p>
          <a:p>
            <a:r>
              <a:rPr lang="en-US" sz="2000" dirty="0">
                <a:latin typeface="Courier New"/>
                <a:cs typeface="Courier New"/>
              </a:rPr>
              <a:t>mean2 = average (35, 43, 93, 23, 40, 21, 75);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55000"/>
              </a:spcBef>
            </a:pPr>
            <a:r>
              <a:rPr lang="en-US"/>
              <a:t>We could define overloaded versions of the </a:t>
            </a:r>
            <a:r>
              <a:rPr lang="en-US">
                <a:latin typeface="Courier New" pitchFamily="-110" charset="0"/>
              </a:rPr>
              <a:t>average</a:t>
            </a:r>
            <a:r>
              <a:rPr lang="en-US"/>
              <a:t> method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sz="2400"/>
              <a:t>Downside: we'd need a separate version of the method for each parameter count</a:t>
            </a:r>
          </a:p>
          <a:p>
            <a:pPr eaLnBrk="1" hangingPunct="1">
              <a:spcBef>
                <a:spcPct val="55000"/>
              </a:spcBef>
            </a:pPr>
            <a:r>
              <a:rPr lang="en-US"/>
              <a:t>We could define the method to accept an array of integers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sz="2400"/>
              <a:t>Downside: we'd have to create the array and store the integers prior to calling the method each time</a:t>
            </a:r>
          </a:p>
          <a:p>
            <a:pPr eaLnBrk="1" hangingPunct="1">
              <a:spcBef>
                <a:spcPct val="55000"/>
              </a:spcBef>
            </a:pPr>
            <a:r>
              <a:rPr lang="en-US"/>
              <a:t>Instead, Java provides a convenient way to create </a:t>
            </a:r>
            <a:r>
              <a:rPr lang="en-US" i="1"/>
              <a:t>variable length parameter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800" dirty="0"/>
              <a:t>Using special syntax in the formal parameter list, we can define a method to accept any number of parameters of the same type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/>
              <a:t>For each call, the parameters are automatically put into an array for easy processing in the method</a:t>
            </a:r>
          </a:p>
        </p:txBody>
      </p:sp>
      <p:pic>
        <p:nvPicPr>
          <p:cNvPr id="14" name="Picture 13" descr="Syntax variable param li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7" y="3934354"/>
            <a:ext cx="5812896" cy="23769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355725" y="1371600"/>
            <a:ext cx="6432550" cy="435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double </a:t>
            </a:r>
            <a:r>
              <a:rPr lang="en-US" sz="2000" dirty="0" err="1" smtClean="0">
                <a:latin typeface="Courier New"/>
                <a:cs typeface="Courier New"/>
              </a:rPr>
              <a:t>average(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... list)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double result = 0.0;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if (</a:t>
            </a:r>
            <a:r>
              <a:rPr lang="en-US" sz="2000" dirty="0" err="1">
                <a:latin typeface="Courier New"/>
                <a:cs typeface="Courier New"/>
              </a:rPr>
              <a:t>list.length</a:t>
            </a:r>
            <a:r>
              <a:rPr lang="en-US" sz="2000" dirty="0">
                <a:latin typeface="Courier New"/>
                <a:cs typeface="Courier New"/>
              </a:rPr>
              <a:t> != 0)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sum = 0;</a:t>
            </a:r>
          </a:p>
          <a:p>
            <a:r>
              <a:rPr lang="en-US" sz="2000" dirty="0">
                <a:latin typeface="Courier New"/>
                <a:cs typeface="Courier New"/>
              </a:rPr>
              <a:t>      for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 : list)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sum += num;</a:t>
            </a:r>
          </a:p>
          <a:p>
            <a:r>
              <a:rPr lang="en-US" sz="2000" dirty="0">
                <a:latin typeface="Courier New"/>
                <a:cs typeface="Courier New"/>
              </a:rPr>
              <a:t>      result = (</a:t>
            </a:r>
            <a:r>
              <a:rPr lang="en-US" sz="2000" dirty="0" err="1">
                <a:latin typeface="Courier New"/>
                <a:cs typeface="Courier New"/>
              </a:rPr>
              <a:t>double)num</a:t>
            </a:r>
            <a:r>
              <a:rPr lang="en-US" sz="2000" dirty="0">
                <a:latin typeface="Courier New"/>
                <a:cs typeface="Courier New"/>
              </a:rPr>
              <a:t> / </a:t>
            </a:r>
            <a:r>
              <a:rPr lang="en-US" sz="2000" dirty="0" err="1">
                <a:latin typeface="Courier New"/>
                <a:cs typeface="Courier New"/>
              </a:rPr>
              <a:t>list.length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return result;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1360488"/>
          </a:xfrm>
        </p:spPr>
        <p:txBody>
          <a:bodyPr/>
          <a:lstStyle/>
          <a:p>
            <a:pPr eaLnBrk="1" hangingPunct="1"/>
            <a:r>
              <a:rPr lang="en-US"/>
              <a:t>The type of the parameter can be any primitive or object type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79525" y="2655888"/>
            <a:ext cx="6584950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void </a:t>
            </a:r>
            <a:r>
              <a:rPr lang="en-US" sz="2000" dirty="0" err="1" smtClean="0">
                <a:latin typeface="Courier New"/>
                <a:cs typeface="Courier New"/>
              </a:rPr>
              <a:t>printGrades(</a:t>
            </a:r>
            <a:r>
              <a:rPr lang="en-US" sz="2000" dirty="0" err="1">
                <a:latin typeface="Courier New"/>
                <a:cs typeface="Courier New"/>
              </a:rPr>
              <a:t>Grade</a:t>
            </a:r>
            <a:r>
              <a:rPr lang="en-US" sz="2000" dirty="0">
                <a:latin typeface="Courier New"/>
                <a:cs typeface="Courier New"/>
              </a:rPr>
              <a:t> ... grades)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for (Grade </a:t>
            </a:r>
            <a:r>
              <a:rPr lang="en-US" sz="2000" dirty="0" err="1">
                <a:latin typeface="Courier New"/>
                <a:cs typeface="Courier New"/>
              </a:rPr>
              <a:t>letterGrade</a:t>
            </a:r>
            <a:r>
              <a:rPr lang="en-US" sz="2000" dirty="0">
                <a:latin typeface="Courier New"/>
                <a:cs typeface="Courier New"/>
              </a:rPr>
              <a:t> : grades)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System.out.println</a:t>
            </a:r>
            <a:r>
              <a:rPr lang="en-US" sz="2000" dirty="0">
                <a:latin typeface="Courier New"/>
                <a:cs typeface="Courier New"/>
              </a:rPr>
              <a:t> (</a:t>
            </a:r>
            <a:r>
              <a:rPr lang="en-US" sz="2000" dirty="0" err="1">
                <a:latin typeface="Courier New"/>
                <a:cs typeface="Courier New"/>
              </a:rPr>
              <a:t>letterGrade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25622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 method that accepts a variable number of parameters can also accept other parameters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following method accepts an </a:t>
            </a:r>
            <a:r>
              <a:rPr lang="en-US" sz="2400">
                <a:latin typeface="Courier New" pitchFamily="-110" charset="0"/>
              </a:rPr>
              <a:t>int</a:t>
            </a:r>
            <a:r>
              <a:rPr lang="en-US"/>
              <a:t>, a </a:t>
            </a:r>
            <a:r>
              <a:rPr lang="en-US" sz="2400">
                <a:latin typeface="Courier New" pitchFamily="-110" charset="0"/>
              </a:rPr>
              <a:t>String</a:t>
            </a:r>
            <a:r>
              <a:rPr lang="en-US"/>
              <a:t> object, and a variable number of </a:t>
            </a:r>
            <a:r>
              <a:rPr lang="en-US" sz="2400">
                <a:latin typeface="Courier New" pitchFamily="-110" charset="0"/>
              </a:rPr>
              <a:t>double</a:t>
            </a:r>
            <a:r>
              <a:rPr lang="en-US"/>
              <a:t> values into an array called </a:t>
            </a:r>
            <a:r>
              <a:rPr lang="en-US" sz="2400">
                <a:latin typeface="Courier New" pitchFamily="-110" charset="0"/>
              </a:rPr>
              <a:t>nums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28725" y="4080933"/>
            <a:ext cx="6432550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void </a:t>
            </a:r>
            <a:r>
              <a:rPr lang="en-US" sz="2000" dirty="0" err="1" smtClean="0">
                <a:latin typeface="Courier New"/>
                <a:cs typeface="Courier New"/>
              </a:rPr>
              <a:t>test(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count, String name,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    </a:t>
            </a:r>
            <a:r>
              <a:rPr lang="en-US" sz="2000" dirty="0" smtClean="0">
                <a:latin typeface="Courier New"/>
                <a:cs typeface="Courier New"/>
              </a:rPr>
              <a:t> double </a:t>
            </a:r>
            <a:r>
              <a:rPr lang="en-US" sz="2000" dirty="0">
                <a:latin typeface="Courier New"/>
                <a:cs typeface="Courier New"/>
              </a:rPr>
              <a:t>... </a:t>
            </a:r>
            <a:r>
              <a:rPr lang="en-US" sz="2000" dirty="0" err="1">
                <a:latin typeface="Courier New"/>
                <a:cs typeface="Courier New"/>
              </a:rPr>
              <a:t>nums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 // whatever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</a:t>
            </a:r>
            <a:r>
              <a:rPr lang="en-US" dirty="0"/>
              <a:t>Length Parameter Lists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The varying number of parameters must come </a:t>
            </a:r>
            <a:r>
              <a:rPr lang="en-US" u="sng" dirty="0"/>
              <a:t>last</a:t>
            </a:r>
            <a:r>
              <a:rPr lang="en-US" dirty="0"/>
              <a:t> in the formal arguments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A single method cannot accept two sets of varying parameters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Constructors can also be set up to accept a variable number of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can be depicted vertically or horizontally</a:t>
            </a:r>
            <a:endParaRPr lang="en-US" dirty="0"/>
          </a:p>
        </p:txBody>
      </p:sp>
      <p:pic>
        <p:nvPicPr>
          <p:cNvPr id="6" name="Picture 5" descr="Fig7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2243137"/>
            <a:ext cx="4311650" cy="344742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VariableParameters.java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variable length parameter list.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VariableParameters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two Family objects using a constructor that accepts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 variable number of String objects as parameters.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Family </a:t>
            </a:r>
            <a:r>
              <a:rPr lang="en-US" sz="1200" dirty="0" err="1" smtClean="0">
                <a:latin typeface="Courier New"/>
                <a:cs typeface="Courier New"/>
              </a:rPr>
              <a:t>lewis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Family("John</a:t>
            </a:r>
            <a:r>
              <a:rPr lang="en-US" sz="1200" dirty="0" smtClean="0">
                <a:latin typeface="Courier New"/>
                <a:cs typeface="Courier New"/>
              </a:rPr>
              <a:t>", "Sharon", "Justin", "Kayla",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"Nathan", "Samantha");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Family </a:t>
            </a:r>
            <a:r>
              <a:rPr lang="en-US" sz="1200" dirty="0" err="1" smtClean="0">
                <a:latin typeface="Courier New"/>
                <a:cs typeface="Courier New"/>
              </a:rPr>
              <a:t>camden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Family("Stephen</a:t>
            </a:r>
            <a:r>
              <a:rPr lang="en-US" sz="1200" dirty="0" smtClean="0">
                <a:latin typeface="Courier New"/>
                <a:cs typeface="Courier New"/>
              </a:rPr>
              <a:t>", "Annie", "Matt", "Mary",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"Simon", "Lucy", "Ruthie", "Sam", "David");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System.out.println(lewis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System.out.println(camden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Family.java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variable length parameter lists.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Family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private String[] members;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this family by storing the (possibly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multiple) names that are passed in as parameters.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</a:t>
            </a:r>
            <a:r>
              <a:rPr lang="en-US" sz="1000" dirty="0" err="1" smtClean="0">
                <a:latin typeface="Courier New"/>
                <a:cs typeface="Courier New"/>
              </a:rPr>
              <a:t>Family(String</a:t>
            </a:r>
            <a:r>
              <a:rPr lang="en-US" sz="1000" dirty="0" smtClean="0">
                <a:latin typeface="Courier New"/>
                <a:cs typeface="Courier New"/>
              </a:rPr>
              <a:t> ... names)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members = names;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representation of this family.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String 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String result = "";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for (String name : members)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result += name + "\</a:t>
            </a:r>
            <a:r>
              <a:rPr lang="en-US" sz="1000" dirty="0" err="1" smtClean="0">
                <a:latin typeface="Courier New"/>
                <a:cs typeface="Courier New"/>
              </a:rPr>
              <a:t>n</a:t>
            </a:r>
            <a:r>
              <a:rPr lang="en-US" sz="10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one-dimensional array</a:t>
            </a:r>
            <a:r>
              <a:rPr lang="en-US" dirty="0" smtClean="0"/>
              <a:t> stores a list of elements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two-dimensional array</a:t>
            </a:r>
            <a:r>
              <a:rPr lang="en-US" dirty="0" smtClean="0"/>
              <a:t> can be thought of as a table of elements, with rows and </a:t>
            </a:r>
            <a:r>
              <a:rPr lang="en-US" dirty="0" smtClean="0"/>
              <a:t>columns</a:t>
            </a:r>
            <a:endParaRPr lang="en-US" dirty="0" smtClean="0"/>
          </a:p>
        </p:txBody>
      </p:sp>
      <p:pic>
        <p:nvPicPr>
          <p:cNvPr id="6" name="Picture 5" descr="Fig7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4" y="3435351"/>
            <a:ext cx="6462863" cy="20933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</a:t>
            </a:r>
            <a:r>
              <a:rPr lang="en-US" dirty="0"/>
              <a:t>-Dimensional Arrays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181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To be precise, in Java a two-dimensional array is an array of arrays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 two-dimensional array is declared by specifying the size of each dimension </a:t>
            </a:r>
            <a:r>
              <a:rPr lang="en-US" dirty="0" smtClean="0"/>
              <a:t>separately</a:t>
            </a:r>
          </a:p>
          <a:p>
            <a:pPr eaLnBrk="1" hangingPunct="1">
              <a:spcAft>
                <a:spcPts val="1200"/>
              </a:spcAft>
              <a:buNone/>
            </a:pPr>
            <a:r>
              <a:rPr lang="en-US" sz="2400" dirty="0" smtClean="0">
                <a:latin typeface="Courier New" pitchFamily="-110" charset="0"/>
              </a:rPr>
              <a:t>	</a:t>
            </a:r>
            <a:r>
              <a:rPr lang="en-US" sz="2400" dirty="0" err="1" smtClean="0">
                <a:latin typeface="Courier New" pitchFamily="-110" charset="0"/>
              </a:rPr>
              <a:t>int</a:t>
            </a:r>
            <a:r>
              <a:rPr lang="en-US" sz="2400" dirty="0">
                <a:latin typeface="Courier New" pitchFamily="-110" charset="0"/>
              </a:rPr>
              <a:t>[][] scores = new int[12][50];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/>
              <a:t>A array element is referenced using two index values</a:t>
            </a:r>
          </a:p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sz="2400" dirty="0" smtClean="0">
                <a:latin typeface="Courier New" pitchFamily="-110" charset="0"/>
              </a:rPr>
              <a:t>	value </a:t>
            </a:r>
            <a:r>
              <a:rPr lang="en-US" sz="2400" dirty="0">
                <a:latin typeface="Courier New" pitchFamily="-110" charset="0"/>
              </a:rPr>
              <a:t>= scores[3][6]</a:t>
            </a:r>
          </a:p>
          <a:p>
            <a:pPr eaLnBrk="1" hangingPunct="1"/>
            <a:r>
              <a:rPr lang="en-US" dirty="0"/>
              <a:t>The array stored in one row can be specified using one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TwoDArray.java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two-dimensional array.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public class </a:t>
            </a:r>
            <a:r>
              <a:rPr lang="en-US" sz="1050" dirty="0" err="1" smtClean="0">
                <a:latin typeface="Courier New"/>
                <a:cs typeface="Courier New"/>
              </a:rPr>
              <a:t>TwoDArray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2D array of integers, fills it with increasing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integer values, then prints them out.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public static void </a:t>
            </a:r>
            <a:r>
              <a:rPr lang="en-US" sz="1050" dirty="0" err="1" smtClean="0">
                <a:latin typeface="Courier New"/>
                <a:cs typeface="Courier New"/>
              </a:rPr>
              <a:t>main(String</a:t>
            </a:r>
            <a:r>
              <a:rPr lang="en-US" sz="1050" dirty="0" smtClean="0">
                <a:latin typeface="Courier New"/>
                <a:cs typeface="Courier New"/>
              </a:rPr>
              <a:t>[] </a:t>
            </a:r>
            <a:r>
              <a:rPr lang="en-US" sz="1050" dirty="0" err="1" smtClean="0">
                <a:latin typeface="Courier New"/>
                <a:cs typeface="Courier New"/>
              </a:rPr>
              <a:t>args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[][] table = new int[5][10];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Load the table with values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row=0; row &lt; </a:t>
            </a:r>
            <a:r>
              <a:rPr lang="en-US" sz="1050" dirty="0" err="1" smtClean="0">
                <a:latin typeface="Courier New"/>
                <a:cs typeface="Courier New"/>
              </a:rPr>
              <a:t>table.length</a:t>
            </a:r>
            <a:r>
              <a:rPr lang="en-US" sz="1050" dirty="0" smtClean="0">
                <a:latin typeface="Courier New"/>
                <a:cs typeface="Courier New"/>
              </a:rPr>
              <a:t>; row++)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=0;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 &lt; </a:t>
            </a:r>
            <a:r>
              <a:rPr lang="en-US" sz="1050" dirty="0" err="1" smtClean="0">
                <a:latin typeface="Courier New"/>
                <a:cs typeface="Courier New"/>
              </a:rPr>
              <a:t>table[row].length</a:t>
            </a:r>
            <a:r>
              <a:rPr lang="en-US" sz="1050" dirty="0" smtClean="0">
                <a:latin typeface="Courier New"/>
                <a:cs typeface="Courier New"/>
              </a:rPr>
              <a:t>;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table[row][col</a:t>
            </a:r>
            <a:r>
              <a:rPr lang="en-US" sz="1050" dirty="0" smtClean="0">
                <a:latin typeface="Courier New"/>
                <a:cs typeface="Courier New"/>
              </a:rPr>
              <a:t>] = row * 10 +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Print the table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row=0; row &lt; </a:t>
            </a:r>
            <a:r>
              <a:rPr lang="en-US" sz="1050" dirty="0" err="1" smtClean="0">
                <a:latin typeface="Courier New"/>
                <a:cs typeface="Courier New"/>
              </a:rPr>
              <a:t>table.length</a:t>
            </a:r>
            <a:r>
              <a:rPr lang="en-US" sz="1050" dirty="0" smtClean="0">
                <a:latin typeface="Courier New"/>
                <a:cs typeface="Courier New"/>
              </a:rPr>
              <a:t>; row++)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=0;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 &lt; </a:t>
            </a:r>
            <a:r>
              <a:rPr lang="en-US" sz="1050" dirty="0" err="1" smtClean="0">
                <a:latin typeface="Courier New"/>
                <a:cs typeface="Courier New"/>
              </a:rPr>
              <a:t>table[row].length</a:t>
            </a:r>
            <a:r>
              <a:rPr lang="en-US" sz="1050" dirty="0" smtClean="0">
                <a:latin typeface="Courier New"/>
                <a:cs typeface="Courier New"/>
              </a:rPr>
              <a:t>; </a:t>
            </a:r>
            <a:r>
              <a:rPr lang="en-US" sz="1050" dirty="0" err="1" smtClean="0">
                <a:latin typeface="Courier New"/>
                <a:cs typeface="Courier New"/>
              </a:rPr>
              <a:t>col</a:t>
            </a:r>
            <a:r>
              <a:rPr lang="en-US" sz="105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System.out.print(table[row][col</a:t>
            </a:r>
            <a:r>
              <a:rPr lang="en-US" sz="1050" dirty="0" smtClean="0">
                <a:latin typeface="Courier New"/>
                <a:cs typeface="Courier New"/>
              </a:rPr>
              <a:t>] + "\</a:t>
            </a:r>
            <a:r>
              <a:rPr lang="en-US" sz="1050" dirty="0" err="1" smtClean="0">
                <a:latin typeface="Courier New"/>
                <a:cs typeface="Courier New"/>
              </a:rPr>
              <a:t>t</a:t>
            </a:r>
            <a:r>
              <a:rPr lang="en-US" sz="105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System.out.println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</a:t>
            </a:r>
            <a:r>
              <a:rPr lang="en-US" dirty="0"/>
              <a:t>-Dimensional Arrays</a:t>
            </a:r>
          </a:p>
        </p:txBody>
      </p:sp>
      <p:graphicFrame>
        <p:nvGraphicFramePr>
          <p:cNvPr id="57378" name="Group 34"/>
          <p:cNvGraphicFramePr>
            <a:graphicFrameLocks noGrp="1"/>
          </p:cNvGraphicFramePr>
          <p:nvPr>
            <p:ph sz="half" idx="2"/>
          </p:nvPr>
        </p:nvGraphicFramePr>
        <p:xfrm>
          <a:off x="635000" y="1811338"/>
          <a:ext cx="7716838" cy="2346959"/>
        </p:xfrm>
        <a:graphic>
          <a:graphicData uri="http://schemas.openxmlformats.org/drawingml/2006/table">
            <a:tbl>
              <a:tblPr/>
              <a:tblGrid>
                <a:gridCol w="2571750"/>
                <a:gridCol w="1689100"/>
                <a:gridCol w="3455988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int[][]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2D array of integers,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array of integer arrays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table[5]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int[]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array of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table[5][12]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Arial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153A1F29-BBA1-024C-A4D3-543B09548C1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SodaSurvey.java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two-dimensional array.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java.text.DecimalFormat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SodaSurvey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and prints the average of each row (soda) and each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column (respondent) of the survey scores.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main (String[]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[][] scores = { {3, 4, 5, 2, 1, 4, 3, 2, 4, 4},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{2, 4, 3, 4, 3, 3, 2, 1, 2, 2},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{3, 5, 4, 5, 5, 3, 2, 5, 5, 5},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{1, 1, 1, 3, 1, 2, 1, 3, 2, 4} };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SODAS = </a:t>
            </a:r>
            <a:r>
              <a:rPr lang="en-US" sz="1200" dirty="0" err="1" smtClean="0">
                <a:latin typeface="Courier New"/>
                <a:cs typeface="Courier New"/>
              </a:rPr>
              <a:t>scores.length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PEOPLE = scores[0].length;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sodaSum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int[SODAS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personSum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int[PEOPLE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soda=0; soda &lt; SODAS; soda++)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person=0; person &lt; PEOPLE; person++)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sodaSum[soda</a:t>
            </a:r>
            <a:r>
              <a:rPr lang="en-US" sz="1200" dirty="0" smtClean="0">
                <a:latin typeface="Courier New"/>
                <a:cs typeface="Courier New"/>
              </a:rPr>
              <a:t>] += </a:t>
            </a:r>
            <a:r>
              <a:rPr lang="en-US" sz="1200" dirty="0" err="1" smtClean="0">
                <a:latin typeface="Courier New"/>
                <a:cs typeface="Courier New"/>
              </a:rPr>
              <a:t>scores[soda][person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personSum[person</a:t>
            </a:r>
            <a:r>
              <a:rPr lang="en-US" sz="1200" dirty="0" smtClean="0">
                <a:latin typeface="Courier New"/>
                <a:cs typeface="Courier New"/>
              </a:rPr>
              <a:t>] += </a:t>
            </a:r>
            <a:r>
              <a:rPr lang="en-US" sz="1200" dirty="0" err="1" smtClean="0">
                <a:latin typeface="Courier New"/>
                <a:cs typeface="Courier New"/>
              </a:rPr>
              <a:t>scores[soda][person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new DecimalFormat("0.#");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System.out.println("Averages:\n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soda=0; soda &lt; SODAS; soda++)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System.out.println("Soda</a:t>
            </a:r>
            <a:r>
              <a:rPr lang="en-US" sz="1200" dirty="0" smtClean="0">
                <a:latin typeface="Courier New"/>
                <a:cs typeface="Courier New"/>
              </a:rPr>
              <a:t> #" + (soda+1) + ": " +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fmt.format((float)sodaSum[soda</a:t>
            </a:r>
            <a:r>
              <a:rPr lang="en-US" sz="1200" dirty="0" smtClean="0">
                <a:latin typeface="Courier New"/>
                <a:cs typeface="Courier New"/>
              </a:rPr>
              <a:t>]/PEOPLE));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person=0; person &lt; PEOPLE; person++)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System.out.println("Person</a:t>
            </a:r>
            <a:r>
              <a:rPr lang="en-US" sz="1200" dirty="0" smtClean="0">
                <a:latin typeface="Courier New"/>
                <a:cs typeface="Courier New"/>
              </a:rPr>
              <a:t> #" + (person+1) + ": " +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fmt.format((float)personSum[person</a:t>
            </a:r>
            <a:r>
              <a:rPr lang="en-US" sz="1200" dirty="0" smtClean="0">
                <a:latin typeface="Courier New"/>
                <a:cs typeface="Courier New"/>
              </a:rPr>
              <a:t>]/SODAS));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Any array with more than one dimension is a </a:t>
            </a:r>
            <a:r>
              <a:rPr lang="en-US" i="1" dirty="0"/>
              <a:t>multidimensional array</a:t>
            </a:r>
            <a:endParaRPr lang="en-US" dirty="0"/>
          </a:p>
          <a:p>
            <a:pPr eaLnBrk="1" hangingPunct="1"/>
            <a:r>
              <a:rPr lang="en-US" dirty="0"/>
              <a:t>Each dimension subdivides the previous one into the specified number of elements</a:t>
            </a:r>
          </a:p>
          <a:p>
            <a:pPr eaLnBrk="1" hangingPunct="1"/>
            <a:r>
              <a:rPr lang="en-US" dirty="0"/>
              <a:t>Each dimension has its own </a:t>
            </a:r>
            <a:r>
              <a:rPr lang="en-US" sz="2400" dirty="0">
                <a:latin typeface="Courier New" pitchFamily="-110" charset="0"/>
              </a:rPr>
              <a:t>length</a:t>
            </a:r>
            <a:r>
              <a:rPr lang="en-US" dirty="0"/>
              <a:t> constant</a:t>
            </a:r>
          </a:p>
          <a:p>
            <a:pPr eaLnBrk="1" hangingPunct="1"/>
            <a:r>
              <a:rPr lang="en-US" dirty="0"/>
              <a:t>Because each dimension is an array of array references, the arrays within one dimension can be of different lengths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these are sometimes called </a:t>
            </a:r>
            <a:r>
              <a:rPr lang="en-US" sz="2400" i="1" dirty="0"/>
              <a:t>ragged arrays</a:t>
            </a:r>
            <a:endParaRPr lang="en-US" sz="2400" dirty="0">
              <a:latin typeface="Courier New" pitchFamily="-11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visualize a four-dimensional array: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Two-dimensional arrays are common, but beyond that usually an array has other objects involved</a:t>
            </a:r>
            <a:endParaRPr lang="en-US" dirty="0"/>
          </a:p>
        </p:txBody>
      </p:sp>
      <p:pic>
        <p:nvPicPr>
          <p:cNvPr id="6" name="Picture 5" descr="Fig7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4" y="2211911"/>
            <a:ext cx="7577900" cy="158961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A</a:t>
            </a:r>
            <a:r>
              <a:rPr lang="en-US" dirty="0" smtClean="0"/>
              <a:t>n </a:t>
            </a:r>
            <a:r>
              <a:rPr lang="en-US" dirty="0"/>
              <a:t>array element can be assigned a value, printed, or used in a calculation</a:t>
            </a:r>
            <a:r>
              <a:rPr lang="en-US" dirty="0">
                <a:latin typeface="Courier New" pitchFamily="-110" charset="0"/>
              </a:rPr>
              <a:t>	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>
                <a:latin typeface="Courier New" pitchFamily="-110" charset="0"/>
              </a:rPr>
              <a:t>		</a:t>
            </a:r>
            <a:r>
              <a:rPr lang="en-US" sz="2400" dirty="0">
                <a:latin typeface="Courier New" pitchFamily="-110" charset="0"/>
              </a:rPr>
              <a:t>scores[2] = 89;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		</a:t>
            </a:r>
            <a:r>
              <a:rPr lang="en-US" sz="2400" dirty="0" err="1">
                <a:latin typeface="Courier New" pitchFamily="-110" charset="0"/>
              </a:rPr>
              <a:t>scores[first</a:t>
            </a:r>
            <a:r>
              <a:rPr lang="en-US" sz="2400" dirty="0">
                <a:latin typeface="Courier New" pitchFamily="-110" charset="0"/>
              </a:rPr>
              <a:t>] = </a:t>
            </a:r>
            <a:r>
              <a:rPr lang="en-US" sz="2400" dirty="0" err="1">
                <a:latin typeface="Courier New" pitchFamily="-110" charset="0"/>
              </a:rPr>
              <a:t>scores[first</a:t>
            </a:r>
            <a:r>
              <a:rPr lang="en-US" sz="2400" dirty="0">
                <a:latin typeface="Courier New" pitchFamily="-110" charset="0"/>
              </a:rPr>
              <a:t>] + 2;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		mean = (scores[0] + scores[1])/2;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		</a:t>
            </a:r>
            <a:r>
              <a:rPr lang="en-US" sz="2400" dirty="0" err="1" smtClean="0">
                <a:latin typeface="Courier New" pitchFamily="-110" charset="0"/>
              </a:rPr>
              <a:t>System.out.println(</a:t>
            </a:r>
            <a:r>
              <a:rPr lang="en-US" sz="2400" dirty="0" err="1">
                <a:latin typeface="Courier New" pitchFamily="-110" charset="0"/>
              </a:rPr>
              <a:t>"Top</a:t>
            </a:r>
            <a:r>
              <a:rPr lang="en-US" sz="2400" dirty="0">
                <a:latin typeface="Courier New" pitchFamily="-110" charset="0"/>
              </a:rPr>
              <a:t> = " + scores[5]);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4864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eaLnBrk="1" hangingPunct="1">
              <a:spcBef>
                <a:spcPct val="35000"/>
              </a:spcBef>
            </a:pPr>
            <a:r>
              <a:rPr lang="en-US"/>
              <a:t>The values held in an array are called </a:t>
            </a:r>
            <a:r>
              <a:rPr lang="en-US" i="1"/>
              <a:t>array elements</a:t>
            </a:r>
          </a:p>
          <a:p>
            <a:pPr eaLnBrk="1" hangingPunct="1">
              <a:spcBef>
                <a:spcPct val="35000"/>
              </a:spcBef>
            </a:pPr>
            <a:r>
              <a:rPr lang="en-US"/>
              <a:t>An array stores multiple values of the same type – the </a:t>
            </a:r>
            <a:r>
              <a:rPr lang="en-US" i="1"/>
              <a:t>element type</a:t>
            </a:r>
            <a:endParaRPr lang="en-US"/>
          </a:p>
          <a:p>
            <a:pPr eaLnBrk="1" hangingPunct="1">
              <a:spcBef>
                <a:spcPct val="35000"/>
              </a:spcBef>
            </a:pPr>
            <a:r>
              <a:rPr lang="en-US"/>
              <a:t>The element type can be a primitive type or an object reference</a:t>
            </a:r>
          </a:p>
          <a:p>
            <a:pPr eaLnBrk="1" hangingPunct="1">
              <a:spcBef>
                <a:spcPct val="35000"/>
              </a:spcBef>
            </a:pPr>
            <a:r>
              <a:rPr lang="en-US"/>
              <a:t>Therefore, we can create an array of integers, an array of characters, an array of </a:t>
            </a:r>
            <a:r>
              <a:rPr lang="en-US">
                <a:latin typeface="Courier New" pitchFamily="-110" charset="0"/>
              </a:rPr>
              <a:t>String</a:t>
            </a:r>
            <a:r>
              <a:rPr lang="en-US"/>
              <a:t> objects, an array of </a:t>
            </a:r>
            <a:r>
              <a:rPr lang="en-US">
                <a:latin typeface="Courier New" pitchFamily="-110" charset="0"/>
              </a:rPr>
              <a:t>Coin</a:t>
            </a:r>
            <a:r>
              <a:rPr lang="en-US"/>
              <a:t> objects, etc.</a:t>
            </a:r>
          </a:p>
          <a:p>
            <a:pPr eaLnBrk="1" hangingPunct="1">
              <a:spcBef>
                <a:spcPct val="35000"/>
              </a:spcBef>
            </a:pPr>
            <a:r>
              <a:rPr lang="en-US"/>
              <a:t>In Java, the array itself is an object that must be instantiated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Declaring </a:t>
            </a:r>
            <a:r>
              <a:rPr lang="en-US" dirty="0"/>
              <a:t>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scores</a:t>
            </a:r>
            <a:r>
              <a:rPr lang="en-US"/>
              <a:t> array could be declared as follows</a:t>
            </a:r>
          </a:p>
          <a:p>
            <a:pPr algn="ctr" eaLnBrk="1" hangingPunct="1">
              <a:spcBef>
                <a:spcPct val="7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int[] scores = new int[10];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type of the variable </a:t>
            </a:r>
            <a:r>
              <a:rPr lang="en-US" sz="2400">
                <a:latin typeface="Courier New" pitchFamily="-110" charset="0"/>
              </a:rPr>
              <a:t>scores</a:t>
            </a:r>
            <a:r>
              <a:rPr lang="en-US"/>
              <a:t> is </a:t>
            </a:r>
            <a:r>
              <a:rPr lang="en-US" sz="2400">
                <a:latin typeface="Courier New" pitchFamily="-110" charset="0"/>
              </a:rPr>
              <a:t>int[]</a:t>
            </a:r>
            <a:r>
              <a:rPr lang="en-US"/>
              <a:t> (an array of integers)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Note that the array type does not specify its size, but each object of that type has a specific size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reference variable </a:t>
            </a:r>
            <a:r>
              <a:rPr lang="en-US" sz="2400">
                <a:latin typeface="Courier New" pitchFamily="-110" charset="0"/>
              </a:rPr>
              <a:t>scores</a:t>
            </a:r>
            <a:r>
              <a:rPr lang="en-US"/>
              <a:t> is set to a new array object that can hold 10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pic>
        <p:nvPicPr>
          <p:cNvPr id="6" name="Picture 5" descr="Syntax creating an arra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1928812"/>
            <a:ext cx="6961859" cy="294798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10999</Words>
  <Application>Microsoft Macintosh PowerPoint</Application>
  <PresentationFormat>On-screen Show (4:3)</PresentationFormat>
  <Paragraphs>866</Paragraphs>
  <Slides>59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Slide 1</vt:lpstr>
      <vt:lpstr>Chapter Scope</vt:lpstr>
      <vt:lpstr>Arrays</vt:lpstr>
      <vt:lpstr>Arrays</vt:lpstr>
      <vt:lpstr>Arrays</vt:lpstr>
      <vt:lpstr>Arrays</vt:lpstr>
      <vt:lpstr>Arrays</vt:lpstr>
      <vt:lpstr>Declaring Arrays</vt:lpstr>
      <vt:lpstr>Declaring Arrays</vt:lpstr>
      <vt:lpstr>Declaring Arrays</vt:lpstr>
      <vt:lpstr>Using Arrays</vt:lpstr>
      <vt:lpstr>Slide 12</vt:lpstr>
      <vt:lpstr>BasicArray Example</vt:lpstr>
      <vt:lpstr>Bounds Checking</vt:lpstr>
      <vt:lpstr>Bounds Checking</vt:lpstr>
      <vt:lpstr>Bounds Checking</vt:lpstr>
      <vt:lpstr>Slide 17</vt:lpstr>
      <vt:lpstr>Slide 18</vt:lpstr>
      <vt:lpstr>Slide 19</vt:lpstr>
      <vt:lpstr>Slide 20</vt:lpstr>
      <vt:lpstr>Alternate Array Syntax</vt:lpstr>
      <vt:lpstr>Initializer Lists</vt:lpstr>
      <vt:lpstr>Initializer Lists</vt:lpstr>
      <vt:lpstr>Slide 24</vt:lpstr>
      <vt:lpstr>Arrays as Parameters</vt:lpstr>
      <vt:lpstr>Arrays of Objects</vt:lpstr>
      <vt:lpstr>Arrays of Objects</vt:lpstr>
      <vt:lpstr>Arrays of Objects</vt:lpstr>
      <vt:lpstr>Arrays of Objects</vt:lpstr>
      <vt:lpstr>Slide 30</vt:lpstr>
      <vt:lpstr>Slide 31</vt:lpstr>
      <vt:lpstr>Slide 32</vt:lpstr>
      <vt:lpstr>Arrays of Objects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Command-Line Arguments</vt:lpstr>
      <vt:lpstr>Slide 42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Slide 50</vt:lpstr>
      <vt:lpstr>Slide 51</vt:lpstr>
      <vt:lpstr>Two-Dimensional Arrays</vt:lpstr>
      <vt:lpstr>Two-Dimensional Arrays</vt:lpstr>
      <vt:lpstr>Slide 54</vt:lpstr>
      <vt:lpstr>Two-Dimensional Arrays</vt:lpstr>
      <vt:lpstr>Slide 56</vt:lpstr>
      <vt:lpstr>Slide 57</vt:lpstr>
      <vt:lpstr>Multidimensional Arrays</vt:lpstr>
      <vt:lpstr>Multidimensional Arrays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25</cp:revision>
  <dcterms:created xsi:type="dcterms:W3CDTF">2013-08-04T16:55:31Z</dcterms:created>
  <dcterms:modified xsi:type="dcterms:W3CDTF">2013-08-04T17:38:45Z</dcterms:modified>
</cp:coreProperties>
</file>