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Default Extension="jpeg" ContentType="image/jpeg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2.xml" ContentType="application/vnd.openxmlformats-officedocument.presentationml.slide+xml"/>
  <Override PartName="/ppt/theme/theme3.xml" ContentType="application/vnd.openxmlformats-officedocument.theme+xml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8" r:id="rId3"/>
    <p:sldId id="307" r:id="rId4"/>
    <p:sldId id="308" r:id="rId5"/>
    <p:sldId id="310" r:id="rId6"/>
    <p:sldId id="281" r:id="rId7"/>
    <p:sldId id="311" r:id="rId8"/>
    <p:sldId id="290" r:id="rId9"/>
    <p:sldId id="291" r:id="rId10"/>
    <p:sldId id="312" r:id="rId11"/>
    <p:sldId id="313" r:id="rId12"/>
    <p:sldId id="292" r:id="rId13"/>
    <p:sldId id="293" r:id="rId14"/>
    <p:sldId id="294" r:id="rId15"/>
    <p:sldId id="314" r:id="rId16"/>
    <p:sldId id="289" r:id="rId17"/>
    <p:sldId id="315" r:id="rId18"/>
    <p:sldId id="316" r:id="rId19"/>
    <p:sldId id="317" r:id="rId20"/>
    <p:sldId id="295" r:id="rId21"/>
    <p:sldId id="296" r:id="rId22"/>
    <p:sldId id="318" r:id="rId23"/>
    <p:sldId id="319" r:id="rId24"/>
    <p:sldId id="320" r:id="rId25"/>
    <p:sldId id="321" r:id="rId26"/>
    <p:sldId id="322" r:id="rId27"/>
    <p:sldId id="297" r:id="rId28"/>
    <p:sldId id="298" r:id="rId29"/>
    <p:sldId id="306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50" d="100"/>
          <a:sy n="150" d="100"/>
        </p:scale>
        <p:origin x="-11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9628C-E566-C847-9FFB-ECBFD01C2D49}" type="datetimeFigureOut">
              <a:rPr lang="en-US" smtClean="0"/>
              <a:pPr/>
              <a:t>8/4/13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2FABF-C98F-294F-8E68-B12E1669D5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846B3-35DA-9749-BEE5-DED67FE47B1D}" type="datetimeFigureOut">
              <a:rPr lang="en-US" smtClean="0"/>
              <a:pPr/>
              <a:t>8/4/13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B2BD8-746B-9F48-B7E9-74D6E69A6B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10 - </a:t>
            </a:r>
            <a:fld id="{90994C07-E970-A243-9601-A1D642E986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gradFill flip="none" rotWithShape="1">
          <a:gsLst>
            <a:gs pos="68000">
              <a:schemeClr val="bg1"/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0954" y="274638"/>
            <a:ext cx="8808198" cy="856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922" y="1253756"/>
            <a:ext cx="8694229" cy="5102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4922" y="6356350"/>
            <a:ext cx="655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381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10 - </a:t>
            </a:r>
            <a:fld id="{90994C07-E970-A243-9601-A1D642E986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23127" y="1963163"/>
            <a:ext cx="4828557" cy="2441466"/>
          </a:xfrm>
        </p:spPr>
        <p:txBody>
          <a:bodyPr>
            <a:normAutofit/>
          </a:bodyPr>
          <a:lstStyle/>
          <a:p>
            <a:pPr algn="l">
              <a:spcAft>
                <a:spcPts val="1800"/>
              </a:spcAft>
            </a:pPr>
            <a:r>
              <a:rPr lang="en-US" dirty="0" smtClean="0">
                <a:solidFill>
                  <a:schemeClr val="tx1"/>
                </a:solidFill>
              </a:rPr>
              <a:t>Chapter 10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Exceptions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JF cover - Mediu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892" y="1434754"/>
            <a:ext cx="3048000" cy="3730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The </a:t>
            </a:r>
            <a:r>
              <a:rPr lang="en-US" dirty="0"/>
              <a:t>finally Clause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>
            <a:normAutofit fontScale="92500" lnSpcReduction="10000"/>
          </a:bodyPr>
          <a:lstStyle/>
          <a:p>
            <a:pPr eaLnBrk="1" hangingPunct="1"/>
            <a:r>
              <a:rPr lang="en-US"/>
              <a:t>A try statement can have an optional clause following the catch clauses, designated by the reserved word </a:t>
            </a:r>
            <a:r>
              <a:rPr lang="en-US" sz="2400">
                <a:latin typeface="Courier New" pitchFamily="-110" charset="0"/>
              </a:rPr>
              <a:t>finally</a:t>
            </a:r>
          </a:p>
          <a:p>
            <a:pPr eaLnBrk="1" hangingPunct="1"/>
            <a:r>
              <a:rPr lang="en-US"/>
              <a:t>The statements in the finally clause always are executed</a:t>
            </a:r>
          </a:p>
          <a:p>
            <a:pPr eaLnBrk="1" hangingPunct="1"/>
            <a:r>
              <a:rPr lang="en-US"/>
              <a:t>If no exception is generated, the statements in the finally clause are executed after the statements in the try block complete</a:t>
            </a:r>
          </a:p>
          <a:p>
            <a:pPr eaLnBrk="1" hangingPunct="1"/>
            <a:r>
              <a:rPr lang="en-US"/>
              <a:t>If an exception is generated, the statements in the finally clause are executed after the statements in the appropriate catch clause complete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10 - </a:t>
            </a:r>
            <a:fld id="{90994C07-E970-A243-9601-A1D642E986E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Exception </a:t>
            </a:r>
            <a:r>
              <a:rPr lang="en-US" dirty="0"/>
              <a:t>Propagation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>
            <a:normAutofit lnSpcReduction="10000"/>
          </a:bodyPr>
          <a:lstStyle/>
          <a:p>
            <a:pPr eaLnBrk="1" hangingPunct="1">
              <a:spcBef>
                <a:spcPct val="70000"/>
              </a:spcBef>
            </a:pPr>
            <a:r>
              <a:rPr lang="en-US" dirty="0"/>
              <a:t>An exception can be handled at a higher level if it is not appropriate to handle it where it occurs </a:t>
            </a:r>
          </a:p>
          <a:p>
            <a:pPr eaLnBrk="1" hangingPunct="1">
              <a:spcBef>
                <a:spcPct val="70000"/>
              </a:spcBef>
            </a:pPr>
            <a:r>
              <a:rPr lang="en-US" dirty="0"/>
              <a:t>Exceptions </a:t>
            </a:r>
            <a:r>
              <a:rPr lang="en-US" i="1" dirty="0"/>
              <a:t>propagate</a:t>
            </a:r>
            <a:r>
              <a:rPr lang="en-US" dirty="0"/>
              <a:t> up through the method calling hierarchy until they are caught and handled or until they reach the level of the </a:t>
            </a:r>
            <a:r>
              <a:rPr lang="en-US" sz="2800" dirty="0">
                <a:latin typeface="Courier New" pitchFamily="-110" charset="0"/>
              </a:rPr>
              <a:t>main</a:t>
            </a:r>
            <a:r>
              <a:rPr lang="en-US" dirty="0"/>
              <a:t> method</a:t>
            </a:r>
          </a:p>
          <a:p>
            <a:pPr eaLnBrk="1" hangingPunct="1">
              <a:spcBef>
                <a:spcPct val="70000"/>
              </a:spcBef>
            </a:pPr>
            <a:r>
              <a:rPr lang="en-US" dirty="0"/>
              <a:t>A try block that contains a call to a method in which an exception is thrown can be used to catch that exception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10 - </a:t>
            </a:r>
            <a:fld id="{90994C07-E970-A243-9601-A1D642E986E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Propagation.java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exception propagation.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Propagation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Invokes the level1 method to begin the exception demonstration.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static public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ExceptionScope</a:t>
            </a:r>
            <a:r>
              <a:rPr lang="en-US" sz="1200" dirty="0" smtClean="0">
                <a:latin typeface="Courier New"/>
                <a:cs typeface="Courier New"/>
              </a:rPr>
              <a:t> demo = new </a:t>
            </a:r>
            <a:r>
              <a:rPr lang="en-US" sz="1200" dirty="0" err="1" smtClean="0">
                <a:latin typeface="Courier New"/>
                <a:cs typeface="Courier New"/>
              </a:rPr>
              <a:t>ExceptionScope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System.out.println("Program</a:t>
            </a:r>
            <a:r>
              <a:rPr lang="en-US" sz="1200" dirty="0" smtClean="0">
                <a:latin typeface="Courier New"/>
                <a:cs typeface="Courier New"/>
              </a:rPr>
              <a:t> beginning.");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demo.level1();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System.out.println("Program</a:t>
            </a:r>
            <a:r>
              <a:rPr lang="en-US" sz="1200" dirty="0" smtClean="0">
                <a:latin typeface="Courier New"/>
                <a:cs typeface="Courier New"/>
              </a:rPr>
              <a:t> ending.");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10 - </a:t>
            </a:r>
            <a:fld id="{90994C07-E970-A243-9601-A1D642E986E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0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ExceptionScope.java</a:t>
            </a: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exception propagation.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public class </a:t>
            </a:r>
            <a:r>
              <a:rPr lang="en-US" sz="1000" dirty="0" err="1" smtClean="0">
                <a:latin typeface="Courier New"/>
                <a:cs typeface="Courier New"/>
              </a:rPr>
              <a:t>ExceptionScope</a:t>
            </a: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</a:t>
            </a: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Catches and handles the exception that is thrown in level3.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public void level1()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</a:t>
            </a:r>
            <a:r>
              <a:rPr lang="en-US" sz="1000" dirty="0" err="1" smtClean="0">
                <a:latin typeface="Courier New"/>
                <a:cs typeface="Courier New"/>
              </a:rPr>
              <a:t>System.out.println("Level</a:t>
            </a:r>
            <a:r>
              <a:rPr lang="en-US" sz="1000" dirty="0" smtClean="0">
                <a:latin typeface="Courier New"/>
                <a:cs typeface="Courier New"/>
              </a:rPr>
              <a:t> 1 beginning.");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try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{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level2();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}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catch (</a:t>
            </a:r>
            <a:r>
              <a:rPr lang="en-US" sz="1000" dirty="0" err="1" smtClean="0">
                <a:latin typeface="Courier New"/>
                <a:cs typeface="Courier New"/>
              </a:rPr>
              <a:t>ArithmeticException</a:t>
            </a:r>
            <a:r>
              <a:rPr lang="en-US" sz="1000" dirty="0" smtClean="0">
                <a:latin typeface="Courier New"/>
                <a:cs typeface="Courier New"/>
              </a:rPr>
              <a:t> problem)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{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</a:t>
            </a:r>
            <a:r>
              <a:rPr lang="en-US" sz="1000" dirty="0" err="1" smtClean="0">
                <a:latin typeface="Courier New"/>
                <a:cs typeface="Courier New"/>
              </a:rPr>
              <a:t>System.out.println</a:t>
            </a:r>
            <a:r>
              <a:rPr lang="en-US" sz="10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</a:t>
            </a:r>
            <a:r>
              <a:rPr lang="en-US" sz="1000" dirty="0" err="1" smtClean="0">
                <a:latin typeface="Courier New"/>
                <a:cs typeface="Courier New"/>
              </a:rPr>
              <a:t>System.out.println("The</a:t>
            </a:r>
            <a:r>
              <a:rPr lang="en-US" sz="1000" dirty="0" smtClean="0">
                <a:latin typeface="Courier New"/>
                <a:cs typeface="Courier New"/>
              </a:rPr>
              <a:t> exception message is: " +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                   </a:t>
            </a:r>
            <a:r>
              <a:rPr lang="en-US" sz="1000" dirty="0" err="1" smtClean="0">
                <a:latin typeface="Courier New"/>
                <a:cs typeface="Courier New"/>
              </a:rPr>
              <a:t>problem.getMessage</a:t>
            </a:r>
            <a:r>
              <a:rPr lang="en-US" sz="10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</a:t>
            </a:r>
            <a:r>
              <a:rPr lang="en-US" sz="1000" dirty="0" err="1" smtClean="0">
                <a:latin typeface="Courier New"/>
                <a:cs typeface="Courier New"/>
              </a:rPr>
              <a:t>System.out.println</a:t>
            </a:r>
            <a:r>
              <a:rPr lang="en-US" sz="10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</a:t>
            </a:r>
            <a:r>
              <a:rPr lang="en-US" sz="1000" dirty="0" err="1" smtClean="0">
                <a:latin typeface="Courier New"/>
                <a:cs typeface="Courier New"/>
              </a:rPr>
              <a:t>System.out.println("The</a:t>
            </a:r>
            <a:r>
              <a:rPr lang="en-US" sz="1000" dirty="0" smtClean="0">
                <a:latin typeface="Courier New"/>
                <a:cs typeface="Courier New"/>
              </a:rPr>
              <a:t> call stack trace:");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</a:t>
            </a:r>
            <a:r>
              <a:rPr lang="en-US" sz="1000" dirty="0" err="1" smtClean="0">
                <a:latin typeface="Courier New"/>
                <a:cs typeface="Courier New"/>
              </a:rPr>
              <a:t>problem.printStackTrace</a:t>
            </a:r>
            <a:r>
              <a:rPr lang="en-US" sz="10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</a:t>
            </a:r>
            <a:r>
              <a:rPr lang="en-US" sz="1000" dirty="0" err="1" smtClean="0">
                <a:latin typeface="Courier New"/>
                <a:cs typeface="Courier New"/>
              </a:rPr>
              <a:t>System.out.println</a:t>
            </a:r>
            <a:r>
              <a:rPr lang="en-US" sz="10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}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</a:t>
            </a:r>
            <a:r>
              <a:rPr lang="en-US" sz="1000" dirty="0" err="1" smtClean="0">
                <a:latin typeface="Courier New"/>
                <a:cs typeface="Courier New"/>
              </a:rPr>
              <a:t>System.out.println("Level</a:t>
            </a:r>
            <a:r>
              <a:rPr lang="en-US" sz="1000" dirty="0" smtClean="0">
                <a:latin typeface="Courier New"/>
                <a:cs typeface="Courier New"/>
              </a:rPr>
              <a:t> 1 ending.");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}		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10 - </a:t>
            </a:r>
            <a:fld id="{90994C07-E970-A243-9601-A1D642E986E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Serves as an intermediate level.  The exception propagates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through this method back to level1.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void level2()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System.out.println("Level</a:t>
            </a:r>
            <a:r>
              <a:rPr lang="en-US" sz="1200" dirty="0" smtClean="0">
                <a:latin typeface="Courier New"/>
                <a:cs typeface="Courier New"/>
              </a:rPr>
              <a:t> 2 beginning.");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level3();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System.out.println("Level</a:t>
            </a:r>
            <a:r>
              <a:rPr lang="en-US" sz="1200" dirty="0" smtClean="0">
                <a:latin typeface="Courier New"/>
                <a:cs typeface="Courier New"/>
              </a:rPr>
              <a:t> 2 ending.");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Performs a calculation to produce an exception.  It is not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caught and handled at this level.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void level3()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numerator = 10, denominator = 0;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System.out.println("Level</a:t>
            </a:r>
            <a:r>
              <a:rPr lang="en-US" sz="1200" dirty="0" smtClean="0">
                <a:latin typeface="Courier New"/>
                <a:cs typeface="Courier New"/>
              </a:rPr>
              <a:t> 3 beginning.");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result = numerator / denominator;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System.out.println("Level</a:t>
            </a:r>
            <a:r>
              <a:rPr lang="en-US" sz="1200" dirty="0" smtClean="0">
                <a:latin typeface="Courier New"/>
                <a:cs typeface="Courier New"/>
              </a:rPr>
              <a:t> 3 ending.");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10 - </a:t>
            </a:r>
            <a:fld id="{90994C07-E970-A243-9601-A1D642E986E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The </a:t>
            </a:r>
            <a:r>
              <a:rPr lang="en-US" dirty="0"/>
              <a:t>Exception Class Hierarchy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/>
              <a:t>Classes that define exceptions are related by inheritance, forming an exception class hierarchy</a:t>
            </a:r>
          </a:p>
          <a:p>
            <a:pPr eaLnBrk="1" hangingPunct="1"/>
            <a:r>
              <a:rPr lang="en-US"/>
              <a:t>All error and exception classes are descendents of the </a:t>
            </a:r>
            <a:r>
              <a:rPr lang="en-US" sz="2400">
                <a:latin typeface="Courier New" pitchFamily="-110" charset="0"/>
              </a:rPr>
              <a:t>Throwable</a:t>
            </a:r>
            <a:r>
              <a:rPr lang="en-US"/>
              <a:t> class</a:t>
            </a:r>
          </a:p>
          <a:p>
            <a:pPr eaLnBrk="1" hangingPunct="1"/>
            <a:r>
              <a:rPr lang="en-US"/>
              <a:t>A programmer can define an exception by extending the </a:t>
            </a:r>
            <a:r>
              <a:rPr lang="en-US" sz="2400">
                <a:latin typeface="Courier New" pitchFamily="-110" charset="0"/>
              </a:rPr>
              <a:t>Exception</a:t>
            </a:r>
            <a:r>
              <a:rPr lang="en-US"/>
              <a:t> class or one of its descendants</a:t>
            </a:r>
          </a:p>
          <a:p>
            <a:pPr eaLnBrk="1" hangingPunct="1"/>
            <a:r>
              <a:rPr lang="en-US"/>
              <a:t>The parent class used depends on how the new exception will be used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10 - </a:t>
            </a:r>
            <a:fld id="{90994C07-E970-A243-9601-A1D642E986E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Exception Class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3" y="1253756"/>
            <a:ext cx="3034010" cy="5102594"/>
          </a:xfrm>
        </p:spPr>
        <p:txBody>
          <a:bodyPr/>
          <a:lstStyle/>
          <a:p>
            <a:r>
              <a:rPr lang="en-US" dirty="0" smtClean="0"/>
              <a:t>Part of the error and exception class hierarchy in the Java API:</a:t>
            </a:r>
            <a:endParaRPr lang="en-US" dirty="0"/>
          </a:p>
        </p:txBody>
      </p:sp>
      <p:pic>
        <p:nvPicPr>
          <p:cNvPr id="6" name="Picture 5" descr="Fig10.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872" y="1518707"/>
            <a:ext cx="5536995" cy="4162426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10 - </a:t>
            </a:r>
            <a:fld id="{90994C07-E970-A243-9601-A1D642E986E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Checked </a:t>
            </a:r>
            <a:r>
              <a:rPr lang="en-US" dirty="0"/>
              <a:t>Exceptions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>
            <a:normAutofit lnSpcReduction="10000"/>
          </a:bodyPr>
          <a:lstStyle/>
          <a:p>
            <a:pPr eaLnBrk="1" hangingPunct="1">
              <a:spcBef>
                <a:spcPct val="70000"/>
              </a:spcBef>
            </a:pPr>
            <a:r>
              <a:rPr lang="en-US"/>
              <a:t>An exception is either </a:t>
            </a:r>
            <a:r>
              <a:rPr lang="en-US" i="1"/>
              <a:t>checked</a:t>
            </a:r>
            <a:r>
              <a:rPr lang="en-US"/>
              <a:t> or </a:t>
            </a:r>
            <a:r>
              <a:rPr lang="en-US" i="1"/>
              <a:t>unchecked</a:t>
            </a:r>
          </a:p>
          <a:p>
            <a:pPr eaLnBrk="1" hangingPunct="1">
              <a:spcBef>
                <a:spcPct val="70000"/>
              </a:spcBef>
            </a:pPr>
            <a:r>
              <a:rPr lang="en-US"/>
              <a:t>A </a:t>
            </a:r>
            <a:r>
              <a:rPr lang="en-US" i="1"/>
              <a:t>checked exception</a:t>
            </a:r>
            <a:r>
              <a:rPr lang="en-US"/>
              <a:t> either must be caught by a method, or must be listed in the </a:t>
            </a:r>
            <a:r>
              <a:rPr lang="en-US" i="1"/>
              <a:t>throws clause</a:t>
            </a:r>
            <a:r>
              <a:rPr lang="en-US"/>
              <a:t> of any method that may throw or propagate it</a:t>
            </a:r>
          </a:p>
          <a:p>
            <a:pPr eaLnBrk="1" hangingPunct="1">
              <a:spcBef>
                <a:spcPct val="70000"/>
              </a:spcBef>
            </a:pPr>
            <a:r>
              <a:rPr lang="en-US"/>
              <a:t>A throws clause is appended to the method header</a:t>
            </a:r>
          </a:p>
          <a:p>
            <a:pPr eaLnBrk="1" hangingPunct="1">
              <a:spcBef>
                <a:spcPct val="70000"/>
              </a:spcBef>
            </a:pPr>
            <a:r>
              <a:rPr lang="en-US"/>
              <a:t>The compiler will issue an error if a checked exception is not caught or asserted in a throws clause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10 - </a:t>
            </a:r>
            <a:fld id="{90994C07-E970-A243-9601-A1D642E986E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Unchecked </a:t>
            </a:r>
            <a:r>
              <a:rPr lang="en-US" dirty="0"/>
              <a:t>Exceptions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spcBef>
                <a:spcPct val="70000"/>
              </a:spcBef>
            </a:pPr>
            <a:r>
              <a:rPr lang="en-US" dirty="0"/>
              <a:t>An unchecked exception does not require explicit handling, though it could be processed that way</a:t>
            </a:r>
          </a:p>
          <a:p>
            <a:pPr eaLnBrk="1" hangingPunct="1">
              <a:spcBef>
                <a:spcPct val="70000"/>
              </a:spcBef>
            </a:pPr>
            <a:r>
              <a:rPr lang="en-US" dirty="0"/>
              <a:t>The only unchecked exceptions in Java are objects of type </a:t>
            </a:r>
            <a:r>
              <a:rPr lang="en-US" sz="2400" dirty="0" err="1">
                <a:latin typeface="Courier New" pitchFamily="-110" charset="0"/>
              </a:rPr>
              <a:t>RuntimeException</a:t>
            </a:r>
            <a:r>
              <a:rPr lang="en-US" dirty="0"/>
              <a:t> or any of its descendants</a:t>
            </a:r>
          </a:p>
          <a:p>
            <a:pPr eaLnBrk="1" hangingPunct="1">
              <a:spcBef>
                <a:spcPct val="70000"/>
              </a:spcBef>
            </a:pPr>
            <a:r>
              <a:rPr lang="en-US" dirty="0"/>
              <a:t>Errors are similar to </a:t>
            </a:r>
            <a:r>
              <a:rPr lang="en-US" sz="2400" dirty="0" err="1">
                <a:latin typeface="Courier New" pitchFamily="-110" charset="0"/>
              </a:rPr>
              <a:t>RuntimeException</a:t>
            </a:r>
            <a:r>
              <a:rPr lang="en-US" dirty="0"/>
              <a:t> and its descendants in </a:t>
            </a:r>
            <a:r>
              <a:rPr lang="en-US" dirty="0" smtClean="0"/>
              <a:t>that:</a:t>
            </a:r>
          </a:p>
          <a:p>
            <a:pPr lvl="1" eaLnBrk="1" hangingPunct="1">
              <a:spcBef>
                <a:spcPct val="70000"/>
              </a:spcBef>
            </a:pPr>
            <a:r>
              <a:rPr lang="en-US" sz="2400" dirty="0"/>
              <a:t>Errors should not be caught</a:t>
            </a:r>
          </a:p>
          <a:p>
            <a:pPr lvl="1" eaLnBrk="1" hangingPunct="1">
              <a:spcBef>
                <a:spcPct val="70000"/>
              </a:spcBef>
            </a:pPr>
            <a:r>
              <a:rPr lang="en-US" sz="2400" dirty="0"/>
              <a:t>Errors do not require a throws clause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10 - </a:t>
            </a:r>
            <a:fld id="{90994C07-E970-A243-9601-A1D642E986E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The throw Statement</a:t>
            </a:r>
            <a:endParaRPr lang="en-US" dirty="0"/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spcBef>
                <a:spcPct val="70000"/>
              </a:spcBef>
            </a:pPr>
            <a:r>
              <a:rPr lang="en-US"/>
              <a:t>Exceptions are thrown using the </a:t>
            </a:r>
            <a:r>
              <a:rPr lang="en-US" i="1"/>
              <a:t>throw</a:t>
            </a:r>
            <a:r>
              <a:rPr lang="en-US"/>
              <a:t> statement</a:t>
            </a:r>
            <a:endParaRPr lang="en-US">
              <a:latin typeface="Courier New" pitchFamily="-110" charset="0"/>
            </a:endParaRPr>
          </a:p>
          <a:p>
            <a:pPr eaLnBrk="1" hangingPunct="1">
              <a:spcBef>
                <a:spcPct val="70000"/>
              </a:spcBef>
            </a:pPr>
            <a:r>
              <a:rPr lang="en-US"/>
              <a:t>Usually a throw statement is executed inside an if statement that evaluates a condition to see if the exception should be thrown</a:t>
            </a:r>
          </a:p>
        </p:txBody>
      </p:sp>
      <p:pic>
        <p:nvPicPr>
          <p:cNvPr id="5" name="Picture 4" descr="Syntax throwing an exception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383" y="3896255"/>
            <a:ext cx="6167811" cy="196267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10 - </a:t>
            </a:r>
            <a:fld id="{90994C07-E970-A243-9601-A1D642E986EC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purpose of exceptions</a:t>
            </a:r>
          </a:p>
          <a:p>
            <a:r>
              <a:rPr lang="en-US" dirty="0" smtClean="0"/>
              <a:t>Exception messages</a:t>
            </a:r>
          </a:p>
          <a:p>
            <a:r>
              <a:rPr lang="en-US" dirty="0" smtClean="0"/>
              <a:t>The call stack </a:t>
            </a:r>
            <a:r>
              <a:rPr lang="en-US" dirty="0" smtClean="0"/>
              <a:t>trace</a:t>
            </a:r>
          </a:p>
          <a:p>
            <a:r>
              <a:rPr lang="en-US" dirty="0" smtClean="0"/>
              <a:t>The try-catch statement</a:t>
            </a:r>
          </a:p>
          <a:p>
            <a:r>
              <a:rPr lang="en-US" dirty="0" smtClean="0"/>
              <a:t>Exception propagation</a:t>
            </a:r>
          </a:p>
          <a:p>
            <a:r>
              <a:rPr lang="en-US" dirty="0" smtClean="0"/>
              <a:t>The exception class hierarchy</a:t>
            </a:r>
          </a:p>
          <a:p>
            <a:r>
              <a:rPr lang="en-US" dirty="0" smtClean="0"/>
              <a:t>I/O exceptions (and writing text files)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10 - </a:t>
            </a:r>
            <a:fld id="{90994C07-E970-A243-9601-A1D642E986E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0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CreatingExceptions.java</a:t>
            </a: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ability to define an exception via inheritance.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import </a:t>
            </a:r>
            <a:r>
              <a:rPr lang="en-US" sz="1000" dirty="0" err="1" smtClean="0">
                <a:latin typeface="Courier New"/>
                <a:cs typeface="Courier New"/>
              </a:rPr>
              <a:t>java.util.Scanner</a:t>
            </a:r>
            <a:r>
              <a:rPr lang="en-US" sz="10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public class </a:t>
            </a:r>
            <a:r>
              <a:rPr lang="en-US" sz="1000" dirty="0" err="1" smtClean="0">
                <a:latin typeface="Courier New"/>
                <a:cs typeface="Courier New"/>
              </a:rPr>
              <a:t>CreatingExceptions</a:t>
            </a: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</a:t>
            </a: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Creates an exception object and possibly throws it.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public static void </a:t>
            </a:r>
            <a:r>
              <a:rPr lang="en-US" sz="1000" dirty="0" err="1" smtClean="0">
                <a:latin typeface="Courier New"/>
                <a:cs typeface="Courier New"/>
              </a:rPr>
              <a:t>main(String</a:t>
            </a:r>
            <a:r>
              <a:rPr lang="en-US" sz="1000" dirty="0" smtClean="0">
                <a:latin typeface="Courier New"/>
                <a:cs typeface="Courier New"/>
              </a:rPr>
              <a:t>[] </a:t>
            </a:r>
            <a:r>
              <a:rPr lang="en-US" sz="1000" dirty="0" err="1" smtClean="0">
                <a:latin typeface="Courier New"/>
                <a:cs typeface="Courier New"/>
              </a:rPr>
              <a:t>args</a:t>
            </a:r>
            <a:r>
              <a:rPr lang="en-US" sz="1000" dirty="0" smtClean="0">
                <a:latin typeface="Courier New"/>
                <a:cs typeface="Courier New"/>
              </a:rPr>
              <a:t>) throws </a:t>
            </a:r>
            <a:r>
              <a:rPr lang="en-US" sz="1000" dirty="0" err="1" smtClean="0">
                <a:latin typeface="Courier New"/>
                <a:cs typeface="Courier New"/>
              </a:rPr>
              <a:t>OutOfRangeException</a:t>
            </a: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final </a:t>
            </a:r>
            <a:r>
              <a:rPr lang="en-US" sz="1000" dirty="0" err="1" smtClean="0">
                <a:latin typeface="Courier New"/>
                <a:cs typeface="Courier New"/>
              </a:rPr>
              <a:t>int</a:t>
            </a:r>
            <a:r>
              <a:rPr lang="en-US" sz="1000" dirty="0" smtClean="0">
                <a:latin typeface="Courier New"/>
                <a:cs typeface="Courier New"/>
              </a:rPr>
              <a:t> MIN = 25, MAX = 40;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Scanner scan = new </a:t>
            </a:r>
            <a:r>
              <a:rPr lang="en-US" sz="1000" dirty="0" err="1" smtClean="0">
                <a:latin typeface="Courier New"/>
                <a:cs typeface="Courier New"/>
              </a:rPr>
              <a:t>Scanner(System.in</a:t>
            </a:r>
            <a:r>
              <a:rPr lang="en-US" sz="10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</a:t>
            </a:r>
            <a:r>
              <a:rPr lang="en-US" sz="1000" dirty="0" err="1" smtClean="0">
                <a:latin typeface="Courier New"/>
                <a:cs typeface="Courier New"/>
              </a:rPr>
              <a:t>OutOfRangeException</a:t>
            </a:r>
            <a:r>
              <a:rPr lang="en-US" sz="1000" dirty="0" smtClean="0">
                <a:latin typeface="Courier New"/>
                <a:cs typeface="Courier New"/>
              </a:rPr>
              <a:t> problem =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new </a:t>
            </a:r>
            <a:r>
              <a:rPr lang="en-US" sz="1000" dirty="0" err="1" smtClean="0">
                <a:latin typeface="Courier New"/>
                <a:cs typeface="Courier New"/>
              </a:rPr>
              <a:t>OutOfRangeException("Input</a:t>
            </a:r>
            <a:r>
              <a:rPr lang="en-US" sz="1000" dirty="0" smtClean="0">
                <a:latin typeface="Courier New"/>
                <a:cs typeface="Courier New"/>
              </a:rPr>
              <a:t> value is out of range.");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</a:t>
            </a:r>
            <a:r>
              <a:rPr lang="en-US" sz="1000" dirty="0" err="1" smtClean="0">
                <a:latin typeface="Courier New"/>
                <a:cs typeface="Courier New"/>
              </a:rPr>
              <a:t>System.out.print("Enter</a:t>
            </a:r>
            <a:r>
              <a:rPr lang="en-US" sz="1000" dirty="0" smtClean="0">
                <a:latin typeface="Courier New"/>
                <a:cs typeface="Courier New"/>
              </a:rPr>
              <a:t> an integer value between " + MIN +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              " and " + MAX + ", inclusive: ");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</a:t>
            </a:r>
            <a:r>
              <a:rPr lang="en-US" sz="1000" dirty="0" err="1" smtClean="0">
                <a:latin typeface="Courier New"/>
                <a:cs typeface="Courier New"/>
              </a:rPr>
              <a:t>int</a:t>
            </a:r>
            <a:r>
              <a:rPr lang="en-US" sz="1000" dirty="0" smtClean="0">
                <a:latin typeface="Courier New"/>
                <a:cs typeface="Courier New"/>
              </a:rPr>
              <a:t> value = </a:t>
            </a:r>
            <a:r>
              <a:rPr lang="en-US" sz="1000" dirty="0" err="1" smtClean="0">
                <a:latin typeface="Courier New"/>
                <a:cs typeface="Courier New"/>
              </a:rPr>
              <a:t>scan.nextInt</a:t>
            </a:r>
            <a:r>
              <a:rPr lang="en-US" sz="10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 //  Determine if the exception should be thrown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if (value &lt; MIN || value &gt; MAX)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throw problem;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</a:t>
            </a:r>
            <a:r>
              <a:rPr lang="en-US" sz="1000" dirty="0" err="1" smtClean="0">
                <a:latin typeface="Courier New"/>
                <a:cs typeface="Courier New"/>
              </a:rPr>
              <a:t>System.out.println("End</a:t>
            </a:r>
            <a:r>
              <a:rPr lang="en-US" sz="1000" dirty="0" smtClean="0">
                <a:latin typeface="Courier New"/>
                <a:cs typeface="Courier New"/>
              </a:rPr>
              <a:t> of main method.");  </a:t>
            </a: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// may never reach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10 - </a:t>
            </a:r>
            <a:fld id="{90994C07-E970-A243-9601-A1D642E986EC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OutOfRangeException.java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Represents an exceptional condition in which a value is out of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some particular range.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OutOfRangeException</a:t>
            </a:r>
            <a:r>
              <a:rPr lang="en-US" sz="1200" dirty="0" smtClean="0">
                <a:latin typeface="Courier New"/>
                <a:cs typeface="Courier New"/>
              </a:rPr>
              <a:t> extends Exception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Sets up the exception object with a particular message.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err="1" smtClean="0">
                <a:latin typeface="Courier New"/>
                <a:cs typeface="Courier New"/>
              </a:rPr>
              <a:t>OutOfRangeException(String</a:t>
            </a:r>
            <a:r>
              <a:rPr lang="en-US" sz="1200" dirty="0" smtClean="0">
                <a:latin typeface="Courier New"/>
                <a:cs typeface="Courier New"/>
              </a:rPr>
              <a:t> message)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super(message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10 - </a:t>
            </a:r>
            <a:fld id="{90994C07-E970-A243-9601-A1D642E986E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</a:t>
            </a:r>
            <a:r>
              <a:rPr lang="en-US" dirty="0"/>
              <a:t>/O Exceptions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spcBef>
                <a:spcPct val="75000"/>
              </a:spcBef>
            </a:pPr>
            <a:r>
              <a:rPr lang="en-US"/>
              <a:t>Let's examine issues related to exceptions and I/O</a:t>
            </a:r>
          </a:p>
          <a:p>
            <a:pPr eaLnBrk="1" hangingPunct="1">
              <a:spcBef>
                <a:spcPct val="75000"/>
              </a:spcBef>
            </a:pPr>
            <a:r>
              <a:rPr lang="en-US"/>
              <a:t>A </a:t>
            </a:r>
            <a:r>
              <a:rPr lang="en-US" i="1"/>
              <a:t>stream</a:t>
            </a:r>
            <a:r>
              <a:rPr lang="en-US"/>
              <a:t> is a sequence of bytes that flow from a source to a destination</a:t>
            </a:r>
          </a:p>
          <a:p>
            <a:pPr eaLnBrk="1" hangingPunct="1">
              <a:spcBef>
                <a:spcPct val="75000"/>
              </a:spcBef>
            </a:pPr>
            <a:r>
              <a:rPr lang="en-US"/>
              <a:t>In a program, we read information from an input stream and write information to an output stream</a:t>
            </a:r>
          </a:p>
          <a:p>
            <a:pPr eaLnBrk="1" hangingPunct="1">
              <a:spcBef>
                <a:spcPct val="75000"/>
              </a:spcBef>
            </a:pPr>
            <a:r>
              <a:rPr lang="en-US"/>
              <a:t>A program can manage multiple streams simultaneously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10 - </a:t>
            </a:r>
            <a:fld id="{90994C07-E970-A243-9601-A1D642E986EC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Standard </a:t>
            </a:r>
            <a:r>
              <a:rPr lang="en-US" dirty="0"/>
              <a:t>I/O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5000"/>
              </a:lnSpc>
              <a:spcBef>
                <a:spcPct val="70000"/>
              </a:spcBef>
            </a:pPr>
            <a:r>
              <a:rPr lang="en-US" dirty="0"/>
              <a:t>There are three standard I/O </a:t>
            </a:r>
            <a:r>
              <a:rPr lang="en-US" dirty="0" smtClean="0"/>
              <a:t>streams:</a:t>
            </a:r>
          </a:p>
          <a:p>
            <a:pPr eaLnBrk="1" hangingPunct="1">
              <a:lnSpc>
                <a:spcPct val="85000"/>
              </a:lnSpc>
              <a:spcBef>
                <a:spcPct val="70000"/>
              </a:spcBef>
            </a:pPr>
            <a:endParaRPr lang="en-US" sz="2400" dirty="0" smtClean="0">
              <a:latin typeface="Courier New" pitchFamily="-110" charset="0"/>
            </a:endParaRPr>
          </a:p>
          <a:p>
            <a:pPr eaLnBrk="1" hangingPunct="1">
              <a:lnSpc>
                <a:spcPct val="85000"/>
              </a:lnSpc>
              <a:spcBef>
                <a:spcPct val="70000"/>
              </a:spcBef>
            </a:pPr>
            <a:endParaRPr lang="en-US" sz="2400" dirty="0" smtClean="0">
              <a:latin typeface="Courier New" pitchFamily="-110" charset="0"/>
            </a:endParaRPr>
          </a:p>
          <a:p>
            <a:pPr eaLnBrk="1" hangingPunct="1">
              <a:lnSpc>
                <a:spcPct val="85000"/>
              </a:lnSpc>
              <a:spcBef>
                <a:spcPct val="70000"/>
              </a:spcBef>
            </a:pPr>
            <a:endParaRPr lang="en-US" sz="2400" dirty="0" smtClean="0">
              <a:latin typeface="Courier New" pitchFamily="-110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dirty="0"/>
              <a:t>We use </a:t>
            </a:r>
            <a:r>
              <a:rPr lang="en-US" sz="2400" dirty="0" err="1">
                <a:latin typeface="Courier New" pitchFamily="-110" charset="0"/>
              </a:rPr>
              <a:t>System.out</a:t>
            </a:r>
            <a:r>
              <a:rPr lang="en-US" dirty="0"/>
              <a:t> when we execute </a:t>
            </a:r>
            <a:r>
              <a:rPr lang="en-US" sz="2400" dirty="0" err="1">
                <a:latin typeface="Courier New" pitchFamily="-110" charset="0"/>
              </a:rPr>
              <a:t>println</a:t>
            </a:r>
            <a:r>
              <a:rPr lang="en-US" dirty="0"/>
              <a:t> statements</a:t>
            </a:r>
          </a:p>
          <a:p>
            <a:pPr eaLnBrk="1" hangingPunct="1">
              <a:lnSpc>
                <a:spcPct val="85000"/>
              </a:lnSpc>
            </a:pPr>
            <a:r>
              <a:rPr lang="en-US" sz="2400" dirty="0" err="1">
                <a:latin typeface="Courier New" pitchFamily="-110" charset="0"/>
              </a:rPr>
              <a:t>System.out</a:t>
            </a:r>
            <a:r>
              <a:rPr lang="en-US" dirty="0"/>
              <a:t> and </a:t>
            </a:r>
            <a:r>
              <a:rPr lang="en-US" sz="2400" dirty="0" err="1">
                <a:latin typeface="Courier New" pitchFamily="-110" charset="0"/>
              </a:rPr>
              <a:t>System.err</a:t>
            </a:r>
            <a:r>
              <a:rPr lang="en-US" dirty="0"/>
              <a:t> typically represent a particular window on the monitor screen</a:t>
            </a:r>
          </a:p>
          <a:p>
            <a:pPr eaLnBrk="1" hangingPunct="1">
              <a:lnSpc>
                <a:spcPct val="85000"/>
              </a:lnSpc>
            </a:pPr>
            <a:r>
              <a:rPr lang="en-US" sz="2400" dirty="0" err="1">
                <a:latin typeface="Courier New" pitchFamily="-110" charset="0"/>
              </a:rPr>
              <a:t>System.in</a:t>
            </a:r>
            <a:r>
              <a:rPr lang="en-US" dirty="0"/>
              <a:t> typically represents keyboard input, which we've used</a:t>
            </a:r>
            <a:r>
              <a:rPr lang="en-US" dirty="0" smtClean="0"/>
              <a:t> with </a:t>
            </a:r>
            <a:r>
              <a:rPr lang="en-US" sz="2400" dirty="0">
                <a:latin typeface="Courier New" pitchFamily="-110" charset="0"/>
              </a:rPr>
              <a:t>Scanner</a:t>
            </a:r>
            <a:r>
              <a:rPr lang="en-US" dirty="0"/>
              <a:t> objects</a:t>
            </a:r>
          </a:p>
        </p:txBody>
      </p:sp>
      <p:pic>
        <p:nvPicPr>
          <p:cNvPr id="4" name="Picture 3" descr="Fig10.2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340" y="1865840"/>
            <a:ext cx="5465370" cy="146155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10 - </a:t>
            </a:r>
            <a:fld id="{90994C07-E970-A243-9601-A1D642E986EC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</a:t>
            </a:r>
            <a:r>
              <a:rPr lang="en-US" dirty="0" err="1" smtClean="0"/>
              <a:t>IOException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en-US"/>
              <a:t>Operations performed by some I/O classes may throw an </a:t>
            </a:r>
            <a:r>
              <a:rPr lang="en-US" sz="2400">
                <a:latin typeface="Courier New" pitchFamily="-110" charset="0"/>
              </a:rPr>
              <a:t>IOException</a:t>
            </a:r>
          </a:p>
          <a:p>
            <a:pPr lvl="1" eaLnBrk="1" hangingPunct="1">
              <a:spcBef>
                <a:spcPct val="70000"/>
              </a:spcBef>
            </a:pPr>
            <a:r>
              <a:rPr lang="en-US" sz="2400"/>
              <a:t>A file might not exist</a:t>
            </a:r>
          </a:p>
          <a:p>
            <a:pPr lvl="1" eaLnBrk="1" hangingPunct="1">
              <a:spcBef>
                <a:spcPct val="70000"/>
              </a:spcBef>
            </a:pPr>
            <a:r>
              <a:rPr lang="en-US" sz="2400"/>
              <a:t>Even if the file exists, a program may not be able to find it</a:t>
            </a:r>
          </a:p>
          <a:p>
            <a:pPr lvl="1" eaLnBrk="1" hangingPunct="1">
              <a:spcBef>
                <a:spcPct val="70000"/>
              </a:spcBef>
            </a:pPr>
            <a:r>
              <a:rPr lang="en-US" sz="2400"/>
              <a:t>The file might not contain the kind of data we expect</a:t>
            </a:r>
            <a:endParaRPr lang="en-US" sz="2400">
              <a:latin typeface="Courier New" pitchFamily="-110" charset="0"/>
            </a:endParaRPr>
          </a:p>
          <a:p>
            <a:pPr eaLnBrk="1" hangingPunct="1">
              <a:spcBef>
                <a:spcPct val="70000"/>
              </a:spcBef>
            </a:pPr>
            <a:r>
              <a:rPr lang="en-US"/>
              <a:t>An </a:t>
            </a:r>
            <a:r>
              <a:rPr lang="en-US" sz="2400">
                <a:latin typeface="Courier New" pitchFamily="-110" charset="0"/>
              </a:rPr>
              <a:t>IOException</a:t>
            </a:r>
            <a:r>
              <a:rPr lang="en-US"/>
              <a:t> is a checked exception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10 - </a:t>
            </a:r>
            <a:fld id="{90994C07-E970-A243-9601-A1D642E986EC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Writing </a:t>
            </a:r>
            <a:r>
              <a:rPr lang="en-US" dirty="0"/>
              <a:t>Text Files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spcBef>
                <a:spcPct val="70000"/>
              </a:spcBef>
            </a:pPr>
            <a:r>
              <a:rPr lang="en-US" dirty="0"/>
              <a:t>In Chapter 4 we explored the use of the </a:t>
            </a:r>
            <a:r>
              <a:rPr lang="en-US" sz="2400" dirty="0">
                <a:latin typeface="Courier New" pitchFamily="-110" charset="0"/>
              </a:rPr>
              <a:t>Scanner</a:t>
            </a:r>
            <a:r>
              <a:rPr lang="en-US" dirty="0"/>
              <a:t> class to read input from a text file</a:t>
            </a:r>
          </a:p>
          <a:p>
            <a:pPr eaLnBrk="1" hangingPunct="1">
              <a:spcBef>
                <a:spcPct val="70000"/>
              </a:spcBef>
            </a:pPr>
            <a:r>
              <a:rPr lang="en-US" dirty="0"/>
              <a:t>Let's now examine other classes that let us write data to a text file</a:t>
            </a:r>
          </a:p>
          <a:p>
            <a:pPr eaLnBrk="1" hangingPunct="1">
              <a:spcBef>
                <a:spcPct val="70000"/>
              </a:spcBef>
            </a:pPr>
            <a:r>
              <a:rPr lang="en-US" dirty="0"/>
              <a:t>The </a:t>
            </a:r>
            <a:r>
              <a:rPr lang="en-US" sz="2400" dirty="0" err="1">
                <a:latin typeface="Courier New" pitchFamily="-110" charset="0"/>
              </a:rPr>
              <a:t>FileWriter</a:t>
            </a:r>
            <a:r>
              <a:rPr lang="en-US" dirty="0"/>
              <a:t> class represents a text output file, but with minimal support for manipulating data</a:t>
            </a:r>
          </a:p>
          <a:p>
            <a:pPr eaLnBrk="1" hangingPunct="1">
              <a:spcBef>
                <a:spcPct val="70000"/>
              </a:spcBef>
            </a:pPr>
            <a:r>
              <a:rPr lang="en-US" dirty="0"/>
              <a:t>Therefore, we also rely on </a:t>
            </a:r>
            <a:r>
              <a:rPr lang="en-US" sz="2400" dirty="0" err="1" smtClean="0">
                <a:latin typeface="Courier New" pitchFamily="-110" charset="0"/>
              </a:rPr>
              <a:t>PrintWriter</a:t>
            </a:r>
            <a:r>
              <a:rPr lang="en-US" dirty="0" smtClean="0">
                <a:latin typeface="Courier New" pitchFamily="-110" charset="0"/>
              </a:rPr>
              <a:t> </a:t>
            </a:r>
            <a:r>
              <a:rPr lang="en-US" dirty="0"/>
              <a:t>objects, which have </a:t>
            </a:r>
            <a:r>
              <a:rPr lang="en-US" sz="2400" dirty="0">
                <a:latin typeface="Courier New" pitchFamily="-110" charset="0"/>
              </a:rPr>
              <a:t>print</a:t>
            </a:r>
            <a:r>
              <a:rPr lang="en-US" dirty="0"/>
              <a:t> and </a:t>
            </a:r>
            <a:r>
              <a:rPr lang="en-US" sz="2400" dirty="0" err="1">
                <a:latin typeface="Courier New" pitchFamily="-110" charset="0"/>
              </a:rPr>
              <a:t>println</a:t>
            </a:r>
            <a:r>
              <a:rPr lang="en-US" dirty="0"/>
              <a:t> </a:t>
            </a:r>
            <a:r>
              <a:rPr lang="en-US" dirty="0" smtClean="0"/>
              <a:t>methods</a:t>
            </a:r>
            <a:endParaRPr lang="en-US" dirty="0">
              <a:latin typeface="Courier New" pitchFamily="-11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10 - </a:t>
            </a:r>
            <a:fld id="{90994C07-E970-A243-9601-A1D642E986EC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Writing </a:t>
            </a:r>
            <a:r>
              <a:rPr lang="en-US" dirty="0"/>
              <a:t>Text Files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en-US" dirty="0" smtClean="0"/>
              <a:t>We </a:t>
            </a:r>
            <a:r>
              <a:rPr lang="en-US" dirty="0"/>
              <a:t>build the class that represents the output file by combining these classes appropriately</a:t>
            </a:r>
          </a:p>
          <a:p>
            <a:pPr eaLnBrk="1" hangingPunct="1">
              <a:spcBef>
                <a:spcPct val="70000"/>
              </a:spcBef>
            </a:pPr>
            <a:r>
              <a:rPr lang="en-US" dirty="0"/>
              <a:t>Output streams should be closed </a:t>
            </a:r>
            <a:r>
              <a:rPr lang="en-US" dirty="0" smtClean="0"/>
              <a:t>explicitly</a:t>
            </a:r>
          </a:p>
          <a:p>
            <a:pPr eaLnBrk="1" hangingPunct="1">
              <a:spcBef>
                <a:spcPct val="70000"/>
              </a:spcBef>
            </a:pPr>
            <a:r>
              <a:rPr lang="en-US" dirty="0" smtClean="0"/>
              <a:t>Let's look at a program that writes a test data file with random 2-digit 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10 - </a:t>
            </a:r>
            <a:fld id="{90994C07-E970-A243-9601-A1D642E986EC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TestData.java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I/O exceptions and the use of a character file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  output stream.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import </a:t>
            </a:r>
            <a:r>
              <a:rPr lang="en-US" sz="1100" dirty="0" err="1" smtClean="0">
                <a:latin typeface="Courier New"/>
                <a:cs typeface="Courier New"/>
              </a:rPr>
              <a:t>java.util.Random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import </a:t>
            </a:r>
            <a:r>
              <a:rPr lang="en-US" sz="1100" dirty="0" err="1" smtClean="0">
                <a:latin typeface="Courier New"/>
                <a:cs typeface="Courier New"/>
              </a:rPr>
              <a:t>java.io</a:t>
            </a:r>
            <a:r>
              <a:rPr lang="en-US" sz="11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public class </a:t>
            </a:r>
            <a:r>
              <a:rPr lang="en-US" sz="1100" dirty="0" err="1" smtClean="0">
                <a:latin typeface="Courier New"/>
                <a:cs typeface="Courier New"/>
              </a:rPr>
              <a:t>TestData</a:t>
            </a: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Creates a file of test data that consists of ten lines each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containing ten integer values in the range 10 to 99.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public static void </a:t>
            </a:r>
            <a:r>
              <a:rPr lang="en-US" sz="1100" dirty="0" err="1" smtClean="0">
                <a:latin typeface="Courier New"/>
                <a:cs typeface="Courier New"/>
              </a:rPr>
              <a:t>main(String</a:t>
            </a:r>
            <a:r>
              <a:rPr lang="en-US" sz="1100" dirty="0" smtClean="0">
                <a:latin typeface="Courier New"/>
                <a:cs typeface="Courier New"/>
              </a:rPr>
              <a:t>[] </a:t>
            </a:r>
            <a:r>
              <a:rPr lang="en-US" sz="1100" dirty="0" err="1" smtClean="0">
                <a:latin typeface="Courier New"/>
                <a:cs typeface="Courier New"/>
              </a:rPr>
              <a:t>args</a:t>
            </a:r>
            <a:r>
              <a:rPr lang="en-US" sz="1100" dirty="0" smtClean="0">
                <a:latin typeface="Courier New"/>
                <a:cs typeface="Courier New"/>
              </a:rPr>
              <a:t>) throws </a:t>
            </a:r>
            <a:r>
              <a:rPr lang="en-US" sz="1100" dirty="0" err="1" smtClean="0">
                <a:latin typeface="Courier New"/>
                <a:cs typeface="Courier New"/>
              </a:rPr>
              <a:t>IOException</a:t>
            </a: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final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MAX = 10;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value;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String file = "</a:t>
            </a:r>
            <a:r>
              <a:rPr lang="en-US" sz="1100" dirty="0" err="1" smtClean="0">
                <a:latin typeface="Courier New"/>
                <a:cs typeface="Courier New"/>
              </a:rPr>
              <a:t>test.dat</a:t>
            </a:r>
            <a:r>
              <a:rPr lang="en-US" sz="1100" dirty="0" smtClean="0">
                <a:latin typeface="Courier New"/>
                <a:cs typeface="Courier New"/>
              </a:rPr>
              <a:t>";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Random rand = new Random();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FileWriter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fw</a:t>
            </a:r>
            <a:r>
              <a:rPr lang="en-US" sz="1100" dirty="0" smtClean="0">
                <a:latin typeface="Courier New"/>
                <a:cs typeface="Courier New"/>
              </a:rPr>
              <a:t> = new </a:t>
            </a:r>
            <a:r>
              <a:rPr lang="en-US" sz="1100" dirty="0" err="1" smtClean="0">
                <a:latin typeface="Courier New"/>
                <a:cs typeface="Courier New"/>
              </a:rPr>
              <a:t>FileWriter(file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BufferedWriter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bw</a:t>
            </a:r>
            <a:r>
              <a:rPr lang="en-US" sz="1100" dirty="0" smtClean="0">
                <a:latin typeface="Courier New"/>
                <a:cs typeface="Courier New"/>
              </a:rPr>
              <a:t> = new </a:t>
            </a:r>
            <a:r>
              <a:rPr lang="en-US" sz="1100" dirty="0" err="1" smtClean="0">
                <a:latin typeface="Courier New"/>
                <a:cs typeface="Courier New"/>
              </a:rPr>
              <a:t>BufferedWriter(fw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</a:t>
            </a:r>
            <a:r>
              <a:rPr lang="en-US" sz="1100" dirty="0" err="1" smtClean="0">
                <a:latin typeface="Courier New"/>
                <a:cs typeface="Courier New"/>
              </a:rPr>
              <a:t>PrintWriter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outFile</a:t>
            </a:r>
            <a:r>
              <a:rPr lang="en-US" sz="1100" dirty="0" smtClean="0">
                <a:latin typeface="Courier New"/>
                <a:cs typeface="Courier New"/>
              </a:rPr>
              <a:t> = new </a:t>
            </a:r>
            <a:r>
              <a:rPr lang="en-US" sz="1100" dirty="0" err="1" smtClean="0">
                <a:latin typeface="Courier New"/>
                <a:cs typeface="Courier New"/>
              </a:rPr>
              <a:t>PrintWriter(bw</a:t>
            </a:r>
            <a:r>
              <a:rPr lang="en-US" sz="1100" dirty="0" smtClean="0">
                <a:latin typeface="Courier New"/>
                <a:cs typeface="Courier New"/>
              </a:rPr>
              <a:t>);		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10 - </a:t>
            </a:r>
            <a:fld id="{90994C07-E970-A243-9601-A1D642E986EC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for (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line=1; line &lt;= MAX; line++)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for (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num=1; num &lt;= MAX; num++)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value = rand.nextInt(90) + 10;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outFile.print(value</a:t>
            </a:r>
            <a:r>
              <a:rPr lang="en-US" sz="1200" dirty="0" smtClean="0">
                <a:latin typeface="Courier New"/>
                <a:cs typeface="Courier New"/>
              </a:rPr>
              <a:t> + "   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outFile.println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outFile.close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System.out.println("Output</a:t>
            </a:r>
            <a:r>
              <a:rPr lang="en-US" sz="1200" dirty="0" smtClean="0">
                <a:latin typeface="Courier New"/>
                <a:cs typeface="Courier New"/>
              </a:rPr>
              <a:t> file has been created: " + file);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10 - </a:t>
            </a:r>
            <a:fld id="{90994C07-E970-A243-9601-A1D642E986EC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TestData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Sample data written to the file:</a:t>
            </a:r>
            <a:endParaRPr lang="en-US" dirty="0"/>
          </a:p>
        </p:txBody>
      </p:sp>
      <p:pic>
        <p:nvPicPr>
          <p:cNvPr id="6" name="Picture 5" descr="Test dat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284" y="2255308"/>
            <a:ext cx="4624917" cy="267229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10 - </a:t>
            </a:r>
            <a:fld id="{90994C07-E970-A243-9601-A1D642E986EC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>
            <a:normAutofit lnSpcReduction="10000"/>
          </a:bodyPr>
          <a:lstStyle/>
          <a:p>
            <a:pPr eaLnBrk="1" hangingPunct="1"/>
            <a:r>
              <a:rPr lang="en-US"/>
              <a:t>An </a:t>
            </a:r>
            <a:r>
              <a:rPr lang="en-US" i="1"/>
              <a:t>exception</a:t>
            </a:r>
            <a:r>
              <a:rPr lang="en-US"/>
              <a:t> is an object that describes an unusual or erroneous situation</a:t>
            </a:r>
          </a:p>
          <a:p>
            <a:pPr eaLnBrk="1" hangingPunct="1"/>
            <a:r>
              <a:rPr lang="en-US"/>
              <a:t>Exceptions are </a:t>
            </a:r>
            <a:r>
              <a:rPr lang="en-US" i="1"/>
              <a:t>thrown</a:t>
            </a:r>
            <a:r>
              <a:rPr lang="en-US"/>
              <a:t> by a program, and may be </a:t>
            </a:r>
            <a:r>
              <a:rPr lang="en-US" i="1"/>
              <a:t>caught</a:t>
            </a:r>
            <a:r>
              <a:rPr lang="en-US"/>
              <a:t> and </a:t>
            </a:r>
            <a:r>
              <a:rPr lang="en-US" i="1"/>
              <a:t>handled</a:t>
            </a:r>
            <a:r>
              <a:rPr lang="en-US"/>
              <a:t> by another part of the program</a:t>
            </a:r>
          </a:p>
          <a:p>
            <a:pPr eaLnBrk="1" hangingPunct="1"/>
            <a:r>
              <a:rPr lang="en-US"/>
              <a:t>A program can be separated into a normal execution flow and an </a:t>
            </a:r>
            <a:r>
              <a:rPr lang="en-US" i="1"/>
              <a:t>exception execution flow</a:t>
            </a:r>
          </a:p>
          <a:p>
            <a:pPr eaLnBrk="1" hangingPunct="1"/>
            <a:r>
              <a:rPr lang="en-US"/>
              <a:t>An </a:t>
            </a:r>
            <a:r>
              <a:rPr lang="en-US" i="1"/>
              <a:t>error</a:t>
            </a:r>
            <a:r>
              <a:rPr lang="en-US"/>
              <a:t> is also represented as an object in Java, but usually represents a unrecoverable situation and should not be caught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10 - </a:t>
            </a:r>
            <a:fld id="{90994C07-E970-A243-9601-A1D642E986E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Exception </a:t>
            </a:r>
            <a:r>
              <a:rPr lang="en-US" dirty="0"/>
              <a:t>Handling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5000"/>
              </a:lnSpc>
            </a:pPr>
            <a:r>
              <a:rPr lang="en-US" dirty="0" smtClean="0"/>
              <a:t>The Java API </a:t>
            </a:r>
            <a:r>
              <a:rPr lang="en-US" dirty="0"/>
              <a:t>has a predefined set of exceptions and errors that can occur during execution</a:t>
            </a:r>
          </a:p>
          <a:p>
            <a:pPr eaLnBrk="1" hangingPunct="1">
              <a:lnSpc>
                <a:spcPct val="95000"/>
              </a:lnSpc>
            </a:pPr>
            <a:r>
              <a:rPr lang="en-US" dirty="0"/>
              <a:t>A program can deal with an exception in one of three </a:t>
            </a:r>
            <a:r>
              <a:rPr lang="en-US" dirty="0" smtClean="0"/>
              <a:t>ways:</a:t>
            </a:r>
          </a:p>
          <a:p>
            <a:pPr lvl="1" eaLnBrk="1" hangingPunct="1">
              <a:lnSpc>
                <a:spcPct val="95000"/>
              </a:lnSpc>
              <a:spcBef>
                <a:spcPct val="50000"/>
              </a:spcBef>
            </a:pPr>
            <a:r>
              <a:rPr lang="en-US" sz="2400" dirty="0"/>
              <a:t>ignore it</a:t>
            </a:r>
          </a:p>
          <a:p>
            <a:pPr lvl="1" eaLnBrk="1" hangingPunct="1">
              <a:lnSpc>
                <a:spcPct val="95000"/>
              </a:lnSpc>
              <a:spcBef>
                <a:spcPct val="50000"/>
              </a:spcBef>
            </a:pPr>
            <a:r>
              <a:rPr lang="en-US" sz="2400" dirty="0"/>
              <a:t>handle it where it occurs</a:t>
            </a:r>
          </a:p>
          <a:p>
            <a:pPr lvl="1" eaLnBrk="1" hangingPunct="1">
              <a:lnSpc>
                <a:spcPct val="95000"/>
              </a:lnSpc>
              <a:spcBef>
                <a:spcPct val="50000"/>
              </a:spcBef>
              <a:spcAft>
                <a:spcPts val="600"/>
              </a:spcAft>
            </a:pPr>
            <a:r>
              <a:rPr lang="en-US" sz="2400" dirty="0"/>
              <a:t>handle it an another place in the program</a:t>
            </a:r>
          </a:p>
          <a:p>
            <a:pPr eaLnBrk="1" hangingPunct="1">
              <a:lnSpc>
                <a:spcPct val="95000"/>
              </a:lnSpc>
            </a:pPr>
            <a:r>
              <a:rPr lang="en-US" dirty="0"/>
              <a:t>The manner in which an exception is processed is an important design consideration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10 - </a:t>
            </a:r>
            <a:fld id="{90994C07-E970-A243-9601-A1D642E986E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Uncaught </a:t>
            </a:r>
            <a:r>
              <a:rPr lang="en-US" dirty="0"/>
              <a:t>Exceptions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686800" cy="5486400"/>
          </a:xfrm>
          <a:noFill/>
        </p:spPr>
        <p:txBody>
          <a:bodyPr lIns="92075" tIns="46038" rIns="92075" bIns="46038"/>
          <a:lstStyle/>
          <a:p>
            <a:pPr eaLnBrk="1" hangingPunct="1">
              <a:spcAft>
                <a:spcPts val="600"/>
              </a:spcAft>
            </a:pPr>
            <a:r>
              <a:rPr lang="en-US" dirty="0"/>
              <a:t>If an exception is ignored by the program, the program will terminate abnormally and produce an appropriate message</a:t>
            </a:r>
          </a:p>
          <a:p>
            <a:pPr eaLnBrk="1" hangingPunct="1"/>
            <a:r>
              <a:rPr lang="en-US" dirty="0"/>
              <a:t>The message includes a </a:t>
            </a:r>
            <a:r>
              <a:rPr lang="en-US" i="1" dirty="0"/>
              <a:t>call stack trace</a:t>
            </a:r>
            <a:r>
              <a:rPr lang="en-US" dirty="0"/>
              <a:t> that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dirty="0"/>
              <a:t>indicates the line on which the exception occurred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dirty="0"/>
              <a:t>shows the method call trail that lead to the attempted execution of the offending 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10 - </a:t>
            </a:r>
            <a:fld id="{90994C07-E970-A243-9601-A1D642E986E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Zero.java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an uncaught exception.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Zero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Deliberately divides by zero to produce an exception.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numerator = 10;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denominator = 0;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System.out.println("Before</a:t>
            </a:r>
            <a:r>
              <a:rPr lang="en-US" sz="1200" dirty="0" smtClean="0">
                <a:latin typeface="Courier New"/>
                <a:cs typeface="Courier New"/>
              </a:rPr>
              <a:t> the attempt to divide by zero.");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System.out.println(numerator</a:t>
            </a:r>
            <a:r>
              <a:rPr lang="en-US" sz="1200" dirty="0" smtClean="0">
                <a:latin typeface="Courier New"/>
                <a:cs typeface="Courier New"/>
              </a:rPr>
              <a:t> / denominator);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System.out.println("This</a:t>
            </a:r>
            <a:r>
              <a:rPr lang="en-US" sz="1200" dirty="0" smtClean="0">
                <a:latin typeface="Courier New"/>
                <a:cs typeface="Courier New"/>
              </a:rPr>
              <a:t> text will not be printed.");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10 - </a:t>
            </a:r>
            <a:fld id="{90994C07-E970-A243-9601-A1D642E986E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The try-catch Statement</a:t>
            </a:r>
            <a:endParaRPr lang="en-US" dirty="0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>
            <a:normAutofit lnSpcReduction="10000"/>
          </a:bodyPr>
          <a:lstStyle/>
          <a:p>
            <a:pPr eaLnBrk="1" hangingPunct="1"/>
            <a:r>
              <a:rPr lang="en-US"/>
              <a:t>To handle an exception in a program, the line that throws the exception is executed within a </a:t>
            </a:r>
            <a:r>
              <a:rPr lang="en-US" i="1"/>
              <a:t>try block</a:t>
            </a:r>
          </a:p>
          <a:p>
            <a:pPr eaLnBrk="1" hangingPunct="1"/>
            <a:r>
              <a:rPr lang="en-US"/>
              <a:t>A try block is followed by one or more </a:t>
            </a:r>
            <a:r>
              <a:rPr lang="en-US" i="1"/>
              <a:t>catch</a:t>
            </a:r>
            <a:r>
              <a:rPr lang="en-US"/>
              <a:t> clauses</a:t>
            </a:r>
          </a:p>
          <a:p>
            <a:pPr eaLnBrk="1" hangingPunct="1"/>
            <a:r>
              <a:rPr lang="en-US"/>
              <a:t>Each catch clause has an associated exception type and is called an </a:t>
            </a:r>
            <a:r>
              <a:rPr lang="en-US" i="1"/>
              <a:t>exception handler</a:t>
            </a:r>
            <a:endParaRPr lang="en-US"/>
          </a:p>
          <a:p>
            <a:pPr eaLnBrk="1" hangingPunct="1"/>
            <a:r>
              <a:rPr lang="en-US"/>
              <a:t>When an exception occurs, processing continues at the first catch clause that matches the exception type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10 - </a:t>
            </a:r>
            <a:fld id="{90994C07-E970-A243-9601-A1D642E986E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ProductCodes.java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 Demonstrates the use of a try-catch block.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//********************************************************************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java.util.Scanner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ProductCodes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Counts the number of product codes that are entered with a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  zone of R and and district greater than 2000.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//-----------------------------------------------------------------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String code;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char zone;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district, valid = 0, banned = 0;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Scanner scan = new </a:t>
            </a:r>
            <a:r>
              <a:rPr lang="en-US" sz="1200" dirty="0" err="1" smtClean="0">
                <a:latin typeface="Courier New"/>
                <a:cs typeface="Courier New"/>
              </a:rPr>
              <a:t>Scanner(System.in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System.out.print("Enter</a:t>
            </a:r>
            <a:r>
              <a:rPr lang="en-US" sz="1200" dirty="0" smtClean="0">
                <a:latin typeface="Courier New"/>
                <a:cs typeface="Courier New"/>
              </a:rPr>
              <a:t> product code (STOP to quit): 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code = </a:t>
            </a:r>
            <a:r>
              <a:rPr lang="en-US" sz="1200" dirty="0" err="1" smtClean="0">
                <a:latin typeface="Courier New"/>
                <a:cs typeface="Courier New"/>
              </a:rPr>
              <a:t>scan.nextLine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10 - </a:t>
            </a:r>
            <a:fld id="{90994C07-E970-A243-9601-A1D642E986E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while (!</a:t>
            </a:r>
            <a:r>
              <a:rPr lang="en-US" sz="1200" dirty="0" err="1" smtClean="0">
                <a:latin typeface="Courier New"/>
                <a:cs typeface="Courier New"/>
              </a:rPr>
              <a:t>code.equals("STOP</a:t>
            </a:r>
            <a:r>
              <a:rPr lang="en-US" sz="1200" dirty="0" smtClean="0">
                <a:latin typeface="Courier New"/>
                <a:cs typeface="Courier New"/>
              </a:rPr>
              <a:t>"))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try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zone = code.charAt(9);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district = Integer.parseInt(code.substring(3, 7));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valid++;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if (zone == 'R' &amp;&amp; district &gt; 2000)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banned++;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catch (</a:t>
            </a:r>
            <a:r>
              <a:rPr lang="en-US" sz="1200" dirty="0" err="1" smtClean="0">
                <a:latin typeface="Courier New"/>
                <a:cs typeface="Courier New"/>
              </a:rPr>
              <a:t>StringIndexOutOfBoundsException</a:t>
            </a:r>
            <a:r>
              <a:rPr lang="en-US" sz="1200" dirty="0" smtClean="0">
                <a:latin typeface="Courier New"/>
                <a:cs typeface="Courier New"/>
              </a:rPr>
              <a:t> exception)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System.out.println("Improper</a:t>
            </a:r>
            <a:r>
              <a:rPr lang="en-US" sz="1200" dirty="0" smtClean="0">
                <a:latin typeface="Courier New"/>
                <a:cs typeface="Courier New"/>
              </a:rPr>
              <a:t> code length: " + code);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catch (</a:t>
            </a:r>
            <a:r>
              <a:rPr lang="en-US" sz="1200" dirty="0" err="1" smtClean="0">
                <a:latin typeface="Courier New"/>
                <a:cs typeface="Courier New"/>
              </a:rPr>
              <a:t>NumberFormatException</a:t>
            </a:r>
            <a:r>
              <a:rPr lang="en-US" sz="1200" dirty="0" smtClean="0">
                <a:latin typeface="Courier New"/>
                <a:cs typeface="Courier New"/>
              </a:rPr>
              <a:t> exception)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System.out.println("District</a:t>
            </a:r>
            <a:r>
              <a:rPr lang="en-US" sz="1200" dirty="0" smtClean="0">
                <a:latin typeface="Courier New"/>
                <a:cs typeface="Courier New"/>
              </a:rPr>
              <a:t> is not numeric: " + code);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System.out.print("Enter</a:t>
            </a:r>
            <a:r>
              <a:rPr lang="en-US" sz="1200" dirty="0" smtClean="0">
                <a:latin typeface="Courier New"/>
                <a:cs typeface="Courier New"/>
              </a:rPr>
              <a:t> product code (STOP to quit): 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code = </a:t>
            </a:r>
            <a:r>
              <a:rPr lang="en-US" sz="1200" dirty="0" err="1" smtClean="0">
                <a:latin typeface="Courier New"/>
                <a:cs typeface="Courier New"/>
              </a:rPr>
              <a:t>scan.nextLine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</a:t>
            </a:r>
            <a:r>
              <a:rPr lang="en-US" sz="1200" dirty="0" smtClean="0">
                <a:latin typeface="Courier New"/>
                <a:cs typeface="Courier New"/>
              </a:rPr>
              <a:t>("# of valid codes entered: " + valid);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</a:t>
            </a:r>
            <a:r>
              <a:rPr lang="en-US" sz="1200" dirty="0" smtClean="0">
                <a:latin typeface="Courier New"/>
                <a:cs typeface="Courier New"/>
              </a:rPr>
              <a:t>("# of banned codes entered: " + banned);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10 - </a:t>
            </a:r>
            <a:fld id="{90994C07-E970-A243-9601-A1D642E986E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4735</Words>
  <Application>Microsoft Macintosh PowerPoint</Application>
  <PresentationFormat>On-screen Show (4:3)</PresentationFormat>
  <Paragraphs>395</Paragraphs>
  <Slides>29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Slide 1</vt:lpstr>
      <vt:lpstr>Chapter Scope</vt:lpstr>
      <vt:lpstr>Exceptions</vt:lpstr>
      <vt:lpstr>Exception Handling</vt:lpstr>
      <vt:lpstr>Uncaught Exceptions</vt:lpstr>
      <vt:lpstr>Slide 6</vt:lpstr>
      <vt:lpstr>The try-catch Statement</vt:lpstr>
      <vt:lpstr>Slide 8</vt:lpstr>
      <vt:lpstr>Slide 9</vt:lpstr>
      <vt:lpstr>The finally Clause</vt:lpstr>
      <vt:lpstr>Exception Propagation</vt:lpstr>
      <vt:lpstr>Slide 12</vt:lpstr>
      <vt:lpstr>Slide 13</vt:lpstr>
      <vt:lpstr>Slide 14</vt:lpstr>
      <vt:lpstr>The Exception Class Hierarchy</vt:lpstr>
      <vt:lpstr>The Exception Class Hierarchy</vt:lpstr>
      <vt:lpstr>Checked Exceptions</vt:lpstr>
      <vt:lpstr>Unchecked Exceptions</vt:lpstr>
      <vt:lpstr>The throw Statement</vt:lpstr>
      <vt:lpstr>Slide 20</vt:lpstr>
      <vt:lpstr>Slide 21</vt:lpstr>
      <vt:lpstr>I/O Exceptions</vt:lpstr>
      <vt:lpstr>Standard I/O</vt:lpstr>
      <vt:lpstr>The IOException Class</vt:lpstr>
      <vt:lpstr>Writing Text Files</vt:lpstr>
      <vt:lpstr>Writing Text Files</vt:lpstr>
      <vt:lpstr>Slide 27</vt:lpstr>
      <vt:lpstr>Slide 28</vt:lpstr>
      <vt:lpstr>TestData Example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Foundations</dc:title>
  <dc:creator>John Lewis</dc:creator>
  <cp:lastModifiedBy>John Lewis</cp:lastModifiedBy>
  <cp:revision>27</cp:revision>
  <dcterms:created xsi:type="dcterms:W3CDTF">2013-08-04T22:34:24Z</dcterms:created>
  <dcterms:modified xsi:type="dcterms:W3CDTF">2013-08-04T22:53:16Z</dcterms:modified>
</cp:coreProperties>
</file>