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01" r:id="rId4"/>
    <p:sldId id="289" r:id="rId5"/>
    <p:sldId id="302" r:id="rId6"/>
    <p:sldId id="303" r:id="rId7"/>
    <p:sldId id="281" r:id="rId8"/>
    <p:sldId id="294" r:id="rId9"/>
    <p:sldId id="304" r:id="rId10"/>
    <p:sldId id="305" r:id="rId11"/>
    <p:sldId id="306" r:id="rId12"/>
    <p:sldId id="307" r:id="rId13"/>
    <p:sldId id="292" r:id="rId14"/>
    <p:sldId id="308" r:id="rId15"/>
    <p:sldId id="309" r:id="rId16"/>
    <p:sldId id="293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1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7/24/13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7/24/13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Databases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JF cover - 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34754"/>
            <a:ext cx="3048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To execute this statement from a Java program, you store it as a string and invoke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execute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method of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Statement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class (from the JDBC)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myCommand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"CREATE TABLE …";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Statement stmt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conn.createStatement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result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stmt.execute(myCommand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structure of a database table can be changed with the ALTER TABLE statement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add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age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fields to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Student </a:t>
            </a:r>
            <a:r>
              <a:rPr lang="en-US" dirty="0" smtClean="0"/>
              <a:t>table: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ALTER TABLE Student ADD COLUMN (age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tinyint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UNSIGNED,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FLOAT (3,2) unsigned)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eliminate a field and remove all of its data: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ALTER TABLE Student DROP COLUMN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 a query is returned in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 SHOW COLUMNS statement returns the structure (a list of fields and their attributes) of a table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rSet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stmt.executeQuery("SHOW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COLUMNS FROM Student");</a:t>
            </a:r>
          </a:p>
          <a:p>
            <a:r>
              <a:rPr lang="en-US" dirty="0" smtClean="0"/>
              <a:t>We can extract meta data from the result set: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ResultSetMetaData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rsmd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rSet.getMetaData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numColumns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62" dirty="0" err="1" smtClean="0">
                <a:latin typeface="Courier New" charset="0"/>
                <a:ea typeface="Courier New" charset="0"/>
                <a:cs typeface="Courier New" charset="0"/>
              </a:rPr>
              <a:t>rsmd.getColumnCount</a:t>
            </a:r>
            <a:r>
              <a:rPr lang="en-US" sz="2162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metadata for the </a:t>
            </a:r>
            <a:r>
              <a:rPr lang="en-US" dirty="0" smtClean="0">
                <a:latin typeface="Courier New"/>
                <a:cs typeface="Courier New"/>
              </a:rPr>
              <a:t>Student</a:t>
            </a:r>
            <a:r>
              <a:rPr lang="en-US" dirty="0" smtClean="0"/>
              <a:t> </a:t>
            </a:r>
            <a:r>
              <a:rPr lang="en-US" dirty="0" smtClean="0"/>
              <a:t>table: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output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5" y="2361142"/>
            <a:ext cx="7415212" cy="164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INSERT command is used to add a row of data to a table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It specifies the columns and their corresponding values: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INSERT Student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age,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 VALUES ("Campbell", 19, 3.79)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studentID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 is automatically incremented, and therefore not specified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sample data for the </a:t>
            </a:r>
            <a:r>
              <a:rPr lang="en-US" dirty="0" smtClean="0">
                <a:latin typeface="Courier New"/>
                <a:cs typeface="Courier New"/>
              </a:rPr>
              <a:t>Student</a:t>
            </a:r>
            <a:r>
              <a:rPr lang="en-US" dirty="0" smtClean="0"/>
              <a:t> class: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a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8" y="2218796"/>
            <a:ext cx="7134634" cy="2183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SELECT … FROM command is used to retrieve specific data from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To get a list of all student's names and GPAs: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SELECT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FROM Student</a:t>
            </a:r>
          </a:p>
          <a:p>
            <a:r>
              <a:rPr lang="en-US" dirty="0" smtClean="0"/>
              <a:t>A * can be used to get all fields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WHERE clause further specifies which data is sought: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SELECT * FROM Student WHERE age &gt;= 21 &amp;&amp;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&lt;= 3.0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update existing data in a table, we:</a:t>
            </a:r>
          </a:p>
          <a:p>
            <a:pPr lvl="1"/>
            <a:r>
              <a:rPr lang="en-US" dirty="0" smtClean="0"/>
              <a:t>Obtain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and navigate to the </a:t>
            </a:r>
            <a:r>
              <a:rPr lang="en-US" dirty="0" err="1" smtClean="0"/>
              <a:t>row(s</a:t>
            </a:r>
            <a:r>
              <a:rPr lang="en-US" dirty="0" smtClean="0"/>
              <a:t>) to update</a:t>
            </a:r>
          </a:p>
          <a:p>
            <a:pPr lvl="1"/>
            <a:r>
              <a:rPr lang="en-US" dirty="0" smtClean="0"/>
              <a:t>Update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err="1" smtClean="0"/>
              <a:t>value(s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Update the database with the revised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ResultSet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stmt.executeQuery("SELECT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* FROM Student WHERE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\"Jones\"");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rSet.first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rSet.updateFloat("gpa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", 3.41f);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rSet.UpdateRow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java.sql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interaction between a Java program and a database.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Carries out various CRUD operations after establishing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database connection.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main (String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[])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Connection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Loads the class object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mysql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into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Class.forName("com.mysql.jdbc.Driver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Attempt to establish a connection to the specified database via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DriverManager.getConnection("jdbc:mysql://comtor.org</a:t>
            </a:r>
            <a:r>
              <a:rPr lang="en-US" sz="1200" dirty="0" smtClean="0">
                <a:latin typeface="Courier New"/>
                <a:cs typeface="Courier New"/>
              </a:rPr>
              <a:t>/"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</a:t>
            </a:r>
            <a:r>
              <a:rPr lang="en-US" sz="1200" dirty="0" err="1" smtClean="0">
                <a:latin typeface="Courier New"/>
                <a:cs typeface="Courier New"/>
              </a:rPr>
              <a:t>javafoundations?user</a:t>
            </a:r>
            <a:r>
              <a:rPr lang="en-US" sz="1200" dirty="0" smtClean="0">
                <a:latin typeface="Courier New"/>
                <a:cs typeface="Courier New"/>
              </a:rPr>
              <a:t>=jf2e&amp;password=</a:t>
            </a:r>
            <a:r>
              <a:rPr lang="en-US" sz="1200" dirty="0" err="1" smtClean="0">
                <a:latin typeface="Courier New"/>
                <a:cs typeface="Courier New"/>
              </a:rPr>
              <a:t>hirsch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Check the connection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</a:t>
            </a:r>
            <a:r>
              <a:rPr lang="en-US" sz="1200" dirty="0" smtClean="0">
                <a:latin typeface="Courier New"/>
                <a:cs typeface="Courier New"/>
              </a:rPr>
              <a:t> have connected to our database!");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// Create the table and show the table structure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result = </a:t>
            </a:r>
            <a:r>
              <a:rPr lang="en-US" sz="1200" dirty="0" err="1" smtClean="0">
                <a:latin typeface="Courier New"/>
                <a:cs typeface="Courier New"/>
              </a:rPr>
              <a:t>stmt.execute("CREATE</a:t>
            </a:r>
            <a:r>
              <a:rPr lang="en-US" sz="1200" dirty="0" smtClean="0">
                <a:latin typeface="Courier New"/>
                <a:cs typeface="Courier New"/>
              </a:rPr>
              <a:t> TABLE Student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(</a:t>
            </a:r>
            <a:r>
              <a:rPr lang="en-US" sz="1200" dirty="0" err="1" smtClean="0">
                <a:latin typeface="Courier New"/>
                <a:cs typeface="Courier New"/>
              </a:rPr>
              <a:t>student_ID</a:t>
            </a:r>
            <a:r>
              <a:rPr lang="en-US" sz="1200" dirty="0" smtClean="0">
                <a:latin typeface="Courier New"/>
                <a:cs typeface="Courier New"/>
              </a:rPr>
              <a:t> INT UNSIGNED NOT NULL AUTO_INCREMENT,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 PRIMARY KEY (</a:t>
            </a:r>
            <a:r>
              <a:rPr lang="en-US" sz="1200" dirty="0" err="1" smtClean="0">
                <a:latin typeface="Courier New"/>
                <a:cs typeface="Courier New"/>
              </a:rPr>
              <a:t>student_ID</a:t>
            </a:r>
            <a:r>
              <a:rPr lang="en-US" sz="1200" dirty="0" smtClean="0">
                <a:latin typeface="Courier New"/>
                <a:cs typeface="Courier New"/>
              </a:rPr>
              <a:t>), 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 varchar(255),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  age </a:t>
            </a:r>
            <a:r>
              <a:rPr lang="en-US" sz="1200" dirty="0" err="1" smtClean="0">
                <a:latin typeface="Courier New"/>
                <a:cs typeface="Courier New"/>
              </a:rPr>
              <a:t>tinyint</a:t>
            </a:r>
            <a:r>
              <a:rPr lang="en-US" sz="1200" dirty="0" smtClean="0">
                <a:latin typeface="Courier New"/>
                <a:cs typeface="Courier New"/>
              </a:rPr>
              <a:t> UNSIGNED, </a:t>
            </a:r>
            <a:r>
              <a:rPr lang="en-US" sz="1200" dirty="0" err="1" smtClean="0">
                <a:latin typeface="Courier New"/>
                <a:cs typeface="Courier New"/>
              </a:rPr>
              <a:t>gpa</a:t>
            </a:r>
            <a:r>
              <a:rPr lang="en-US" sz="1200" dirty="0" smtClean="0">
                <a:latin typeface="Courier New"/>
                <a:cs typeface="Courier New"/>
              </a:rPr>
              <a:t> FLOAT (3,2) unsigned)");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System.out.println("\tTable</a:t>
            </a:r>
            <a:r>
              <a:rPr lang="en-US" sz="1200" dirty="0" smtClean="0">
                <a:latin typeface="Courier New"/>
                <a:cs typeface="Courier New"/>
              </a:rPr>
              <a:t> creation result: " + result);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DatabaseModification.showColumns(conn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// Insert the data into the database and show the values in the table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Statement stmt2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conn.createStatement(ResultSet.TYPE_FORWARD_ONLY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ResultSet.CONCUR_UPDATABLE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rowCount</a:t>
            </a:r>
            <a:r>
              <a:rPr lang="en-US" sz="1200" dirty="0" smtClean="0">
                <a:latin typeface="Courier New"/>
                <a:cs typeface="Courier New"/>
              </a:rPr>
              <a:t> = stmt2.executeUpdate("INSERT Student 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"(</a:t>
            </a:r>
            <a:r>
              <a:rPr lang="en-US" sz="1200" dirty="0" err="1" smtClean="0">
                <a:latin typeface="Courier New"/>
                <a:cs typeface="Courier New"/>
              </a:rPr>
              <a:t>lastName</a:t>
            </a:r>
            <a:r>
              <a:rPr lang="en-US" sz="1200" dirty="0" smtClean="0">
                <a:latin typeface="Courier New"/>
                <a:cs typeface="Courier New"/>
              </a:rPr>
              <a:t>, age, </a:t>
            </a:r>
            <a:r>
              <a:rPr lang="en-US" sz="1200" dirty="0" err="1" smtClean="0">
                <a:latin typeface="Courier New"/>
                <a:cs typeface="Courier New"/>
              </a:rPr>
              <a:t>gpa</a:t>
            </a:r>
            <a:r>
              <a:rPr lang="en-US" sz="1200" dirty="0" smtClean="0">
                <a:latin typeface="Courier New"/>
                <a:cs typeface="Courier New"/>
              </a:rPr>
              <a:t>) VALUES (\"Campbell\", 19, 3.79)");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DatabaseModification.showValues(conn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// Close the database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conn.close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 smtClean="0"/>
          </a:p>
          <a:p>
            <a:r>
              <a:rPr lang="en-US" dirty="0" smtClean="0"/>
              <a:t>Tables and queries</a:t>
            </a:r>
          </a:p>
          <a:p>
            <a:r>
              <a:rPr lang="en-US" dirty="0" smtClean="0"/>
              <a:t>SQL statements</a:t>
            </a:r>
          </a:p>
          <a:p>
            <a:r>
              <a:rPr lang="en-US" dirty="0" smtClean="0"/>
              <a:t>Managing data in a database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 catch (Exception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Obtains and displays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from the Student table.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showValues(Connection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stmt.executeQuery("SELECT</a:t>
            </a:r>
            <a:r>
              <a:rPr lang="en-US" sz="1200" dirty="0" smtClean="0">
                <a:latin typeface="Courier New"/>
                <a:cs typeface="Courier New"/>
              </a:rPr>
              <a:t> * FROM Student");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DatabaseModification.showResults("Student</a:t>
            </a:r>
            <a:r>
              <a:rPr lang="en-US" sz="1200" dirty="0" smtClean="0">
                <a:latin typeface="Courier New"/>
                <a:cs typeface="Courier New"/>
              </a:rPr>
              <a:t>",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Displays the structure of the Student table.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showColumns(Connection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Statement stmt = </a:t>
            </a:r>
            <a:r>
              <a:rPr lang="en-US" sz="1200" dirty="0" err="1" smtClean="0">
                <a:latin typeface="Courier New"/>
                <a:cs typeface="Courier New"/>
              </a:rPr>
              <a:t>conn.createStatement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stmt.executeQuery("SHOW</a:t>
            </a:r>
            <a:r>
              <a:rPr lang="en-US" sz="1200" dirty="0" smtClean="0">
                <a:latin typeface="Courier New"/>
                <a:cs typeface="Courier New"/>
              </a:rPr>
              <a:t> COLUMNS FROM Student");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DatabaseModification.showResults("Student</a:t>
            </a:r>
            <a:r>
              <a:rPr lang="en-US" sz="1200" dirty="0" smtClean="0">
                <a:latin typeface="Courier New"/>
                <a:cs typeface="Courier New"/>
              </a:rPr>
              <a:t>",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Displays the contents of the specified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showResults(String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tableName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rSet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ResultSetMetaData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rsmd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rSet.getMetaData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rsmd.getColumnCount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String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 &gt;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"\</a:t>
            </a:r>
            <a:r>
              <a:rPr lang="en-US" sz="1200" dirty="0" err="1" smtClean="0">
                <a:latin typeface="Courier New"/>
                <a:cs typeface="Courier New"/>
              </a:rPr>
              <a:t>nTable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tableName</a:t>
            </a:r>
            <a:r>
              <a:rPr lang="en-US" sz="1200" dirty="0" smtClean="0">
                <a:latin typeface="Courier New"/>
                <a:cs typeface="Courier New"/>
              </a:rPr>
              <a:t> + "\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"=======================================================\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= 1;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&lt;=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rsmd.getColumnLabel(colNum</a:t>
            </a:r>
            <a:r>
              <a:rPr lang="en-US" sz="1200" dirty="0" smtClean="0">
                <a:latin typeface="Courier New"/>
                <a:cs typeface="Courier New"/>
              </a:rPr>
              <a:t>) + "    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System.out.println(resultString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"=======================================================");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rSet.next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= "";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= 1;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 &lt;= </a:t>
            </a:r>
            <a:r>
              <a:rPr lang="en-US" sz="1200" dirty="0" err="1" smtClean="0">
                <a:latin typeface="Courier New"/>
                <a:cs typeface="Courier New"/>
              </a:rPr>
              <a:t>numColumns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colNum</a:t>
            </a:r>
            <a:r>
              <a:rPr lang="en-US" sz="1200" dirty="0" smtClean="0">
                <a:latin typeface="Courier New"/>
                <a:cs typeface="Courier New"/>
              </a:rPr>
              <a:t>++)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String column = </a:t>
            </a:r>
            <a:r>
              <a:rPr lang="en-US" sz="1200" dirty="0" err="1" smtClean="0">
                <a:latin typeface="Courier New"/>
                <a:cs typeface="Courier New"/>
              </a:rPr>
              <a:t>rSet.getString(colNum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if (column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resultString</a:t>
            </a:r>
            <a:r>
              <a:rPr lang="en-US" sz="1200" dirty="0" smtClean="0">
                <a:latin typeface="Courier New"/>
                <a:cs typeface="Courier New"/>
              </a:rPr>
              <a:t> += column + "     ";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System.out.println(resultString</a:t>
            </a:r>
            <a:r>
              <a:rPr lang="en-US" sz="1200" dirty="0" smtClean="0">
                <a:latin typeface="Courier New"/>
                <a:cs typeface="Courier New"/>
              </a:rPr>
              <a:t> + '\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'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"-------------------------------------------------------");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To delete specific data from a table: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DELETE FROM Student WHERE age &gt;= 30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 delete an entire table: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DROP TABLE Student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database </a:t>
            </a:r>
            <a:r>
              <a:rPr lang="en-US" dirty="0" smtClean="0"/>
              <a:t>is a potentially large repository of data, organized for quick search and manipulation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database management system </a:t>
            </a:r>
            <a:r>
              <a:rPr lang="en-US" dirty="0" smtClean="0"/>
              <a:t>(DBMS) is software</a:t>
            </a:r>
            <a:r>
              <a:rPr lang="en-US" dirty="0" smtClean="0"/>
              <a:t> that interacts </a:t>
            </a:r>
            <a:r>
              <a:rPr lang="en-US" dirty="0" smtClean="0"/>
              <a:t>with the database</a:t>
            </a:r>
          </a:p>
          <a:p>
            <a:r>
              <a:rPr lang="en-US" dirty="0" smtClean="0"/>
              <a:t>Four primary operations: create, read, update, and delete (CRUD)</a:t>
            </a:r>
          </a:p>
          <a:p>
            <a:r>
              <a:rPr lang="en-US" dirty="0" smtClean="0"/>
              <a:t>There are several underlying ways to organize a database</a:t>
            </a:r>
          </a:p>
          <a:p>
            <a:r>
              <a:rPr lang="en-US" dirty="0" smtClean="0"/>
              <a:t>The most common type: a </a:t>
            </a:r>
            <a:r>
              <a:rPr lang="en-US" i="1" dirty="0" smtClean="0"/>
              <a:t>relational </a:t>
            </a:r>
            <a:r>
              <a:rPr lang="en-US" i="1" dirty="0" smtClean="0"/>
              <a:t>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examples of database tables: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Person tab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0" y="2261128"/>
            <a:ext cx="8063478" cy="20145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tables are related using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locationID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One location can be associated with multiple people without duplicating data</a:t>
            </a:r>
          </a:p>
          <a:p>
            <a:r>
              <a:rPr lang="en-US" dirty="0" smtClean="0"/>
              <a:t>This saves space, reduces inconsistencies, and makes updates easier</a:t>
            </a:r>
          </a:p>
          <a:p>
            <a:r>
              <a:rPr lang="en-US" dirty="0" smtClean="0"/>
              <a:t>We can </a:t>
            </a:r>
            <a:r>
              <a:rPr lang="en-US" i="1" dirty="0" smtClean="0"/>
              <a:t>query </a:t>
            </a:r>
            <a:r>
              <a:rPr lang="en-US" dirty="0" smtClean="0"/>
              <a:t>the database (ask it a question) to determine things like</a:t>
            </a:r>
          </a:p>
          <a:p>
            <a:pPr lvl="1"/>
            <a:r>
              <a:rPr lang="en-US" dirty="0" smtClean="0"/>
              <a:t>How many people live in Maple Glen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interact with a database in a Java program, we must first establish a connection</a:t>
            </a:r>
          </a:p>
          <a:p>
            <a:r>
              <a:rPr lang="en-US" dirty="0" smtClean="0"/>
              <a:t>The Java Database Connectivity (JDBC) API provides software to establish the connection</a:t>
            </a:r>
          </a:p>
          <a:p>
            <a:r>
              <a:rPr lang="en-US" dirty="0" smtClean="0"/>
              <a:t>In addition, we need software called a </a:t>
            </a:r>
            <a:r>
              <a:rPr lang="en-US" i="1" dirty="0" smtClean="0"/>
              <a:t>driver </a:t>
            </a:r>
            <a:r>
              <a:rPr lang="en-US" dirty="0" smtClean="0"/>
              <a:t>for the specific type of database used</a:t>
            </a:r>
          </a:p>
          <a:p>
            <a:r>
              <a:rPr lang="en-US" dirty="0" smtClean="0"/>
              <a:t>For example, if you're using a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databse</a:t>
            </a:r>
            <a:r>
              <a:rPr lang="en-US" dirty="0" smtClean="0"/>
              <a:t>, you'll need an appropriate </a:t>
            </a:r>
            <a:r>
              <a:rPr lang="en-US" dirty="0" err="1" smtClean="0"/>
              <a:t>MySQL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SQL (Structured Query Language) is a language for interacting with </a:t>
            </a:r>
            <a:r>
              <a:rPr lang="en-US" dirty="0" smtClean="0"/>
              <a:t>databases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java.sql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establishment of a JDBC connector.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 Java Foundations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DatabaseConnector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Establishes the connection to the database and prints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confirmation message.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main (String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[])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Connection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Loads the class object for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mysql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driver into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Class.forName("com.mysql.jdbc.Driver</a:t>
            </a:r>
            <a:r>
              <a:rPr lang="en-US" sz="1200" dirty="0" smtClean="0">
                <a:latin typeface="Courier New"/>
                <a:cs typeface="Courier New"/>
              </a:rPr>
              <a:t>");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Attempt to establish a connection to the specified database via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//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DriverManager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DriverManager.getConnection("jdbc:mysql://comtor.org</a:t>
            </a:r>
            <a:r>
              <a:rPr lang="en-US" sz="1200" dirty="0" smtClean="0">
                <a:latin typeface="Courier New"/>
                <a:cs typeface="Courier New"/>
              </a:rPr>
              <a:t>/" +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"</a:t>
            </a:r>
            <a:r>
              <a:rPr lang="en-US" sz="1200" dirty="0" err="1" smtClean="0">
                <a:latin typeface="Courier New"/>
                <a:cs typeface="Courier New"/>
              </a:rPr>
              <a:t>javafoundations?user</a:t>
            </a:r>
            <a:r>
              <a:rPr lang="en-US" sz="1200" dirty="0" smtClean="0">
                <a:latin typeface="Courier New"/>
                <a:cs typeface="Courier New"/>
              </a:rPr>
              <a:t>=jf2e&amp;password=</a:t>
            </a:r>
            <a:r>
              <a:rPr lang="en-US" sz="1200" dirty="0" err="1" smtClean="0">
                <a:latin typeface="Courier New"/>
                <a:cs typeface="Courier New"/>
              </a:rPr>
              <a:t>hirsch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conn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System.out.println("We</a:t>
            </a:r>
            <a:r>
              <a:rPr lang="en-US" sz="1200" dirty="0" smtClean="0">
                <a:latin typeface="Courier New"/>
                <a:cs typeface="Courier New"/>
              </a:rPr>
              <a:t> have connected to our database!");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conn.close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</a:t>
            </a:r>
            <a:r>
              <a:rPr lang="en-US" sz="1200" dirty="0" err="1" smtClean="0">
                <a:latin typeface="Courier New"/>
                <a:cs typeface="Courier New"/>
              </a:rPr>
              <a:t>SQLException</a:t>
            </a:r>
            <a:r>
              <a:rPr lang="en-US" sz="1200" dirty="0" smtClean="0">
                <a:latin typeface="Courier New"/>
                <a:cs typeface="Courier New"/>
              </a:rPr>
              <a:t>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System.out.println("SQLException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 catch (Exception ex)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System.out.println("Exception</a:t>
            </a:r>
            <a:r>
              <a:rPr lang="en-US" sz="1200" dirty="0" smtClean="0">
                <a:latin typeface="Courier New"/>
                <a:cs typeface="Courier New"/>
              </a:rPr>
              <a:t>: " + </a:t>
            </a:r>
            <a:r>
              <a:rPr lang="en-US" sz="1200" dirty="0" err="1" smtClean="0">
                <a:latin typeface="Courier New"/>
                <a:cs typeface="Courier New"/>
              </a:rPr>
              <a:t>ex.getMessage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</a:t>
            </a:r>
            <a:r>
              <a:rPr lang="en-US" sz="1200" dirty="0" err="1" smtClean="0">
                <a:latin typeface="Courier New"/>
                <a:cs typeface="Courier New"/>
              </a:rPr>
              <a:t>ex.printStackTrace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SQL statement called CREATE TABLE can be used to add a new table to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You specify the field names and sizes, among other things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CREATE TABLE Student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INT UNSIGNED NOT NULL AUTO_INCREMENT, PRIMARY KEY 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firstName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varchar(255),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lastName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varchar(255))</a:t>
            </a:r>
          </a:p>
          <a:p>
            <a:r>
              <a:rPr lang="en-US" dirty="0" smtClean="0"/>
              <a:t>This establishes that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student_ID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field will be the </a:t>
            </a:r>
            <a:r>
              <a:rPr lang="en-US" i="1" dirty="0" smtClean="0"/>
              <a:t>primary key</a:t>
            </a:r>
            <a:r>
              <a:rPr lang="en-US" dirty="0" smtClean="0"/>
              <a:t>, which must be </a:t>
            </a:r>
            <a:r>
              <a:rPr lang="en-US" dirty="0" smtClean="0"/>
              <a:t>unique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3rd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2345</Words>
  <Application>Microsoft Macintosh PowerPoint</Application>
  <PresentationFormat>On-screen Show (4:3)</PresentationFormat>
  <Paragraphs>298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Chapter Scope</vt:lpstr>
      <vt:lpstr>Databases</vt:lpstr>
      <vt:lpstr>Database Tables</vt:lpstr>
      <vt:lpstr>Database Tables</vt:lpstr>
      <vt:lpstr>Database Connections</vt:lpstr>
      <vt:lpstr>Slide 7</vt:lpstr>
      <vt:lpstr>Slide 8</vt:lpstr>
      <vt:lpstr>Creating Databases</vt:lpstr>
      <vt:lpstr>Creating Databases</vt:lpstr>
      <vt:lpstr>Altering Tables</vt:lpstr>
      <vt:lpstr>Queries</vt:lpstr>
      <vt:lpstr>Queries</vt:lpstr>
      <vt:lpstr>Inserting Data</vt:lpstr>
      <vt:lpstr>Inserting Data</vt:lpstr>
      <vt:lpstr>Retrieving Data</vt:lpstr>
      <vt:lpstr>Updating Data</vt:lpstr>
      <vt:lpstr>Slide 18</vt:lpstr>
      <vt:lpstr>Slide 19</vt:lpstr>
      <vt:lpstr>Slide 20</vt:lpstr>
      <vt:lpstr>Slide 21</vt:lpstr>
      <vt:lpstr>Slide 22</vt:lpstr>
      <vt:lpstr>Slide 23</vt:lpstr>
      <vt:lpstr>Deleting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20</cp:revision>
  <dcterms:created xsi:type="dcterms:W3CDTF">2013-07-24T19:37:26Z</dcterms:created>
  <dcterms:modified xsi:type="dcterms:W3CDTF">2013-07-24T20:20:06Z</dcterms:modified>
</cp:coreProperties>
</file>