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0" r:id="rId5"/>
    <p:sldId id="273" r:id="rId6"/>
    <p:sldId id="274" r:id="rId7"/>
    <p:sldId id="275" r:id="rId8"/>
    <p:sldId id="276" r:id="rId9"/>
    <p:sldId id="277" r:id="rId10"/>
    <p:sldId id="272" r:id="rId11"/>
    <p:sldId id="278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04-09-2017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04-09-2017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04-09-2017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04-09-2017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04-09-2017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04-09-2017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04-09-2017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04-09-2017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04-09-2017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04-09-2017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04-09-2017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04-09-2017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otepad-plus-plus.org/" TargetMode="External"/><Relationship Id="rId2" Type="http://schemas.openxmlformats.org/officeDocument/2006/relationships/hyperlink" Target="http://bracket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ptana.com/products/studio3/downloa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web-development/learning-jquery-fourth-edition" TargetMode="External"/><Relationship Id="rId2" Type="http://schemas.openxmlformats.org/officeDocument/2006/relationships/hyperlink" Target="http://eloquentjavascript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Dynamic Web Applications</a:t>
            </a:r>
            <a:br>
              <a:rPr lang="da-DK" dirty="0"/>
            </a:br>
            <a:r>
              <a:rPr lang="da-DK" dirty="0"/>
              <a:t>- introduction 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Andrea Valente</a:t>
            </a:r>
          </a:p>
          <a:p>
            <a:r>
              <a:rPr lang="da-DK" dirty="0" smtClean="0"/>
              <a:t>anva@mmmi.sdu.dk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169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rgbClr val="FF0000"/>
                </a:solidFill>
              </a:rPr>
              <a:t>Task</a:t>
            </a:r>
            <a:endParaRPr lang="da-DK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FF0000"/>
                </a:solidFill>
              </a:rPr>
              <a:t>See: </a:t>
            </a:r>
            <a:r>
              <a:rPr lang="da-DK" i="1" dirty="0" err="1" smtClean="0">
                <a:solidFill>
                  <a:srgbClr val="FF0000"/>
                </a:solidFill>
              </a:rPr>
              <a:t>task</a:t>
            </a:r>
            <a:r>
              <a:rPr lang="da-DK" i="1" dirty="0" smtClean="0">
                <a:solidFill>
                  <a:srgbClr val="FF0000"/>
                </a:solidFill>
              </a:rPr>
              <a:t> </a:t>
            </a:r>
            <a:r>
              <a:rPr lang="da-DK" dirty="0" smtClean="0">
                <a:solidFill>
                  <a:srgbClr val="FF0000"/>
                </a:solidFill>
              </a:rPr>
              <a:t>folder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Every </a:t>
            </a:r>
            <a:r>
              <a:rPr lang="en-US" sz="2400" dirty="0">
                <a:solidFill>
                  <a:srgbClr val="FF0000"/>
                </a:solidFill>
              </a:rPr>
              <a:t>group show result </a:t>
            </a:r>
            <a:r>
              <a:rPr lang="en-US" sz="2400" dirty="0" smtClean="0">
                <a:solidFill>
                  <a:srgbClr val="FF0000"/>
                </a:solidFill>
              </a:rPr>
              <a:t>(shortly) at </a:t>
            </a:r>
            <a:r>
              <a:rPr lang="en-US" sz="2400" dirty="0">
                <a:solidFill>
                  <a:srgbClr val="FF0000"/>
                </a:solidFill>
              </a:rPr>
              <a:t>the end</a:t>
            </a:r>
          </a:p>
          <a:p>
            <a:pPr lvl="1"/>
            <a:endParaRPr lang="da-D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For </a:t>
            </a:r>
            <a:r>
              <a:rPr lang="da-DK" dirty="0" err="1" smtClean="0">
                <a:solidFill>
                  <a:srgbClr val="00B050"/>
                </a:solidFill>
              </a:rPr>
              <a:t>next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lecture</a:t>
            </a:r>
            <a:endParaRPr lang="da-DK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Start looking at </a:t>
            </a:r>
            <a:r>
              <a:rPr lang="en-GB" dirty="0"/>
              <a:t>Learning jQuery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chpt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9, traversing, dynamic striping of tables</a:t>
            </a:r>
          </a:p>
          <a:p>
            <a:endParaRPr lang="da-DK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42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2 teachers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Javascript-half of the lectures</a:t>
            </a:r>
          </a:p>
          <a:p>
            <a:pPr lvl="1"/>
            <a:r>
              <a:rPr lang="da-DK" sz="2000" dirty="0" err="1" smtClean="0"/>
              <a:t>Review</a:t>
            </a:r>
            <a:r>
              <a:rPr lang="da-DK" sz="2000" dirty="0" smtClean="0"/>
              <a:t> </a:t>
            </a:r>
            <a:r>
              <a:rPr lang="da-DK" sz="2000" dirty="0"/>
              <a:t>+ advanced </a:t>
            </a:r>
            <a:r>
              <a:rPr lang="da-DK" sz="2000" dirty="0" smtClean="0"/>
              <a:t>javascript</a:t>
            </a:r>
          </a:p>
          <a:p>
            <a:pPr lvl="2"/>
            <a:r>
              <a:rPr lang="da-DK" sz="1600" dirty="0" smtClean="0"/>
              <a:t>Make JQuery work together with javascript</a:t>
            </a:r>
          </a:p>
          <a:p>
            <a:pPr lvl="2"/>
            <a:r>
              <a:rPr lang="da-DK" sz="1600" dirty="0" smtClean="0"/>
              <a:t>AJAX</a:t>
            </a:r>
            <a:endParaRPr lang="da-DK" sz="1600" dirty="0"/>
          </a:p>
          <a:p>
            <a:pPr lvl="1"/>
            <a:r>
              <a:rPr lang="da-DK" sz="2000" dirty="0" smtClean="0"/>
              <a:t>Do more </a:t>
            </a:r>
            <a:r>
              <a:rPr lang="da-DK" sz="2000" dirty="0"/>
              <a:t>with </a:t>
            </a:r>
            <a:r>
              <a:rPr lang="da-DK" sz="2000" dirty="0" smtClean="0"/>
              <a:t>JQuery</a:t>
            </a:r>
            <a:endParaRPr lang="da-DK" sz="1600" dirty="0"/>
          </a:p>
          <a:p>
            <a:pPr lvl="1"/>
            <a:r>
              <a:rPr lang="da-DK" sz="2000" dirty="0" smtClean="0"/>
              <a:t>Intro to </a:t>
            </a:r>
            <a:r>
              <a:rPr lang="da-DK" sz="2000" dirty="0" err="1" smtClean="0"/>
              <a:t>many</a:t>
            </a:r>
            <a:r>
              <a:rPr lang="da-DK" sz="2000" dirty="0" smtClean="0"/>
              <a:t> </a:t>
            </a:r>
            <a:r>
              <a:rPr lang="da-DK" sz="2000" dirty="0" err="1" smtClean="0"/>
              <a:t>common</a:t>
            </a:r>
            <a:r>
              <a:rPr lang="da-DK" sz="2000" dirty="0" smtClean="0"/>
              <a:t> </a:t>
            </a:r>
            <a:r>
              <a:rPr lang="da-DK" sz="2000" dirty="0" err="1" smtClean="0"/>
              <a:t>Javascript</a:t>
            </a:r>
            <a:r>
              <a:rPr lang="da-DK" sz="2000" dirty="0" smtClean="0"/>
              <a:t> </a:t>
            </a:r>
            <a:r>
              <a:rPr lang="da-DK" sz="2000" dirty="0" err="1" smtClean="0"/>
              <a:t>libraries</a:t>
            </a:r>
            <a:endParaRPr lang="da-DK" sz="2000" dirty="0" smtClean="0"/>
          </a:p>
          <a:p>
            <a:pPr lvl="1"/>
            <a:r>
              <a:rPr lang="da-DK" sz="2000" dirty="0" smtClean="0"/>
              <a:t>System </a:t>
            </a:r>
            <a:r>
              <a:rPr lang="da-DK" sz="2000" dirty="0" err="1" smtClean="0"/>
              <a:t>development</a:t>
            </a:r>
            <a:r>
              <a:rPr lang="da-DK" sz="2000" dirty="0" smtClean="0"/>
              <a:t>, </a:t>
            </a:r>
            <a:r>
              <a:rPr lang="da-DK" sz="2000" dirty="0" err="1" smtClean="0"/>
              <a:t>methods</a:t>
            </a:r>
            <a:r>
              <a:rPr lang="da-DK" sz="2000" dirty="0" smtClean="0"/>
              <a:t>, design patterns </a:t>
            </a:r>
            <a:r>
              <a:rPr lang="da-DK" sz="2000" dirty="0" err="1" smtClean="0"/>
              <a:t>like</a:t>
            </a:r>
            <a:r>
              <a:rPr lang="da-DK" sz="2000" dirty="0" smtClean="0"/>
              <a:t> MVC</a:t>
            </a:r>
            <a:endParaRPr lang="da-DK" sz="2000" dirty="0"/>
          </a:p>
          <a:p>
            <a:pPr marL="457200" lvl="1" indent="0">
              <a:buNone/>
            </a:pPr>
            <a:endParaRPr lang="da-DK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da-DK" dirty="0" smtClean="0"/>
              <a:t>other half</a:t>
            </a:r>
            <a:endParaRPr lang="da-DK" sz="2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777" y="1371600"/>
            <a:ext cx="1198923" cy="149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4" y="4538662"/>
            <a:ext cx="8286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5486400" y="4952999"/>
            <a:ext cx="1676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67400" y="1905000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7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Practical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Slides and communication thru </a:t>
            </a:r>
            <a:r>
              <a:rPr lang="da-DK" b="1" dirty="0" smtClean="0"/>
              <a:t>BlackBoard</a:t>
            </a:r>
          </a:p>
          <a:p>
            <a:pPr lvl="0"/>
            <a:r>
              <a:rPr lang="da-DK" dirty="0" smtClean="0"/>
              <a:t>Useful tools:</a:t>
            </a:r>
            <a:endParaRPr lang="en-GB" dirty="0" smtClean="0"/>
          </a:p>
          <a:p>
            <a:pPr lvl="1"/>
            <a:r>
              <a:rPr lang="da-DK" dirty="0" smtClean="0"/>
              <a:t>Editors:</a:t>
            </a:r>
            <a:endParaRPr lang="en-GB" dirty="0" smtClean="0"/>
          </a:p>
          <a:p>
            <a:pPr lvl="2"/>
            <a:r>
              <a:rPr lang="en-GB" dirty="0">
                <a:hlinkClick r:id="rId2"/>
              </a:rPr>
              <a:t>http://brackets.io/</a:t>
            </a:r>
            <a:r>
              <a:rPr lang="en-GB" dirty="0"/>
              <a:t> </a:t>
            </a:r>
            <a:endParaRPr lang="en-GB" dirty="0" smtClean="0"/>
          </a:p>
          <a:p>
            <a:pPr lvl="2"/>
            <a:r>
              <a:rPr lang="en-GB" dirty="0" smtClean="0"/>
              <a:t>(windows) </a:t>
            </a:r>
            <a:r>
              <a:rPr lang="en-GB" b="1" dirty="0" smtClean="0"/>
              <a:t>NOTEPAD++</a:t>
            </a:r>
            <a:r>
              <a:rPr lang="en-GB" dirty="0" smtClean="0"/>
              <a:t> </a:t>
            </a:r>
            <a:r>
              <a:rPr lang="en-GB" u="sng" dirty="0" smtClean="0">
                <a:hlinkClick r:id="rId3"/>
              </a:rPr>
              <a:t>http://notepad-plus-plus.org/</a:t>
            </a:r>
            <a:endParaRPr lang="en-GB" u="sng" dirty="0" smtClean="0"/>
          </a:p>
          <a:p>
            <a:pPr lvl="2"/>
            <a:r>
              <a:rPr lang="en-GB" b="1" dirty="0" err="1" smtClean="0"/>
              <a:t>Aptana</a:t>
            </a:r>
            <a:r>
              <a:rPr lang="en-GB" b="1" dirty="0" smtClean="0"/>
              <a:t> studio 3 </a:t>
            </a:r>
            <a:r>
              <a:rPr lang="en-GB" u="sng" dirty="0">
                <a:hlinkClick r:id="rId4"/>
              </a:rPr>
              <a:t>http://</a:t>
            </a:r>
            <a:r>
              <a:rPr lang="en-GB" u="sng" dirty="0" smtClean="0">
                <a:hlinkClick r:id="rId4"/>
              </a:rPr>
              <a:t>www.aptana.com/products/studio3/download.html</a:t>
            </a:r>
            <a:r>
              <a:rPr lang="en-GB" dirty="0" smtClean="0"/>
              <a:t>  (multiplatform, free)</a:t>
            </a:r>
          </a:p>
          <a:p>
            <a:pPr marL="0" lvl="0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780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Practical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Literature:	</a:t>
            </a:r>
            <a:r>
              <a:rPr lang="en-GB" sz="2000" b="1" dirty="0"/>
              <a:t> </a:t>
            </a:r>
            <a:endParaRPr lang="en-GB" sz="2000" b="1" dirty="0" smtClean="0"/>
          </a:p>
          <a:p>
            <a:pPr lvl="1"/>
            <a:r>
              <a:rPr lang="en-GB" sz="2100" dirty="0" smtClean="0"/>
              <a:t>(FREE)</a:t>
            </a:r>
            <a:r>
              <a:rPr lang="en-GB" sz="2100" b="1" dirty="0" smtClean="0"/>
              <a:t> Eloquent JavaScript second edition </a:t>
            </a:r>
            <a:r>
              <a:rPr lang="da-DK" sz="2100" dirty="0" smtClean="0">
                <a:hlinkClick r:id="rId2"/>
              </a:rPr>
              <a:t>http</a:t>
            </a:r>
            <a:r>
              <a:rPr lang="da-DK" sz="2100" dirty="0">
                <a:hlinkClick r:id="rId2"/>
              </a:rPr>
              <a:t>://eloquentjavascript.net/</a:t>
            </a:r>
            <a:r>
              <a:rPr lang="da-DK" sz="2100" dirty="0"/>
              <a:t>  (ELO</a:t>
            </a:r>
            <a:r>
              <a:rPr lang="da-DK" sz="2100" dirty="0" smtClean="0"/>
              <a:t>)</a:t>
            </a:r>
          </a:p>
          <a:p>
            <a:pPr lvl="1"/>
            <a:r>
              <a:rPr lang="en-GB" sz="2100" b="1" dirty="0"/>
              <a:t>Learning jQuery, </a:t>
            </a:r>
            <a:r>
              <a:rPr lang="en-GB" sz="2100" b="1" dirty="0" smtClean="0"/>
              <a:t>Forth </a:t>
            </a:r>
            <a:r>
              <a:rPr lang="en-GB" sz="2100" b="1" dirty="0"/>
              <a:t>Edition </a:t>
            </a:r>
            <a:r>
              <a:rPr lang="en-GB" sz="2100" dirty="0">
                <a:hlinkClick r:id="rId3"/>
              </a:rPr>
              <a:t>https://</a:t>
            </a:r>
            <a:r>
              <a:rPr lang="en-GB" sz="2100" dirty="0" smtClean="0">
                <a:hlinkClick r:id="rId3"/>
              </a:rPr>
              <a:t>www.packtpub.com/web-development/learning-jquery-fourth-edition</a:t>
            </a:r>
            <a:r>
              <a:rPr lang="en-GB" sz="2100" dirty="0" smtClean="0"/>
              <a:t> </a:t>
            </a:r>
            <a:endParaRPr lang="en-GB" sz="2100" dirty="0"/>
          </a:p>
          <a:p>
            <a:pPr lvl="1"/>
            <a:r>
              <a:rPr lang="da-DK" sz="2100" dirty="0" err="1" smtClean="0"/>
              <a:t>Possibly</a:t>
            </a:r>
            <a:r>
              <a:rPr lang="da-DK" sz="2100" dirty="0" smtClean="0"/>
              <a:t> </a:t>
            </a:r>
            <a:r>
              <a:rPr lang="da-DK" sz="2100" b="1" dirty="0" smtClean="0"/>
              <a:t>more </a:t>
            </a:r>
            <a:r>
              <a:rPr lang="da-DK" sz="2100" b="1" dirty="0" err="1" smtClean="0"/>
              <a:t>material</a:t>
            </a:r>
            <a:r>
              <a:rPr lang="da-DK" sz="2100" b="1" dirty="0" smtClean="0"/>
              <a:t> </a:t>
            </a:r>
            <a:r>
              <a:rPr lang="da-DK" sz="2100" dirty="0" smtClean="0"/>
              <a:t>from the Web</a:t>
            </a:r>
            <a:endParaRPr lang="da-DK" sz="2000" dirty="0" smtClean="0"/>
          </a:p>
          <a:p>
            <a:endParaRPr lang="da-DK" sz="2800" dirty="0" smtClean="0"/>
          </a:p>
          <a:p>
            <a:r>
              <a:rPr lang="da-DK" sz="2800" dirty="0" err="1" smtClean="0">
                <a:solidFill>
                  <a:srgbClr val="00B050"/>
                </a:solidFill>
              </a:rPr>
              <a:t>Other</a:t>
            </a:r>
            <a:r>
              <a:rPr lang="da-DK" sz="2800" dirty="0" smtClean="0">
                <a:solidFill>
                  <a:srgbClr val="00B050"/>
                </a:solidFill>
              </a:rPr>
              <a:t> </a:t>
            </a:r>
            <a:r>
              <a:rPr lang="da-DK" sz="2800" dirty="0">
                <a:solidFill>
                  <a:srgbClr val="00B050"/>
                </a:solidFill>
              </a:rPr>
              <a:t>stuff / questions? ;)</a:t>
            </a:r>
          </a:p>
          <a:p>
            <a:endParaRPr lang="da-DK" sz="2500" dirty="0"/>
          </a:p>
          <a:p>
            <a:endParaRPr lang="da-DK" sz="2400" dirty="0"/>
          </a:p>
          <a:p>
            <a:pPr lvl="0"/>
            <a:endParaRPr lang="en-GB" dirty="0" smtClean="0"/>
          </a:p>
          <a:p>
            <a:pPr lvl="1"/>
            <a:endParaRPr lang="en-GB" dirty="0" smtClean="0"/>
          </a:p>
          <a:p>
            <a:pPr lvl="0"/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8460432" y="2040011"/>
            <a:ext cx="469900" cy="1316981"/>
            <a:chOff x="8460432" y="2040011"/>
            <a:chExt cx="469900" cy="1316981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9397" y="2040011"/>
              <a:ext cx="430935" cy="561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0432" y="2760092"/>
              <a:ext cx="469900" cy="59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9032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Tasks, delivery and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7392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da-DK" sz="2800" dirty="0" smtClean="0"/>
              <a:t>Tasks during the course: 1 </a:t>
            </a:r>
            <a:r>
              <a:rPr lang="da-DK" sz="2800" dirty="0" err="1" smtClean="0"/>
              <a:t>delivery</a:t>
            </a:r>
            <a:r>
              <a:rPr lang="da-DK" sz="2800" dirty="0" smtClean="0"/>
              <a:t> </a:t>
            </a:r>
            <a:r>
              <a:rPr lang="da-DK" sz="2800" dirty="0" smtClean="0"/>
              <a:t>of </a:t>
            </a:r>
            <a:r>
              <a:rPr lang="da-DK" sz="2800" dirty="0" err="1" smtClean="0"/>
              <a:t>your</a:t>
            </a:r>
            <a:r>
              <a:rPr lang="da-DK" sz="2800" dirty="0" smtClean="0"/>
              <a:t> </a:t>
            </a:r>
            <a:r>
              <a:rPr lang="da-DK" sz="2800" dirty="0" err="1" smtClean="0"/>
              <a:t>portfolio</a:t>
            </a:r>
            <a:r>
              <a:rPr lang="da-DK" sz="2800" dirty="0" smtClean="0"/>
              <a:t> of </a:t>
            </a:r>
            <a:r>
              <a:rPr lang="da-DK" sz="2800" dirty="0" err="1" smtClean="0"/>
              <a:t>exercises</a:t>
            </a:r>
            <a:r>
              <a:rPr lang="da-DK" sz="2800" dirty="0" smtClean="0"/>
              <a:t> (</a:t>
            </a:r>
            <a:r>
              <a:rPr lang="da-DK" sz="2800" dirty="0" err="1" smtClean="0"/>
              <a:t>late</a:t>
            </a:r>
            <a:r>
              <a:rPr lang="da-DK" sz="2800" dirty="0" smtClean="0"/>
              <a:t> </a:t>
            </a:r>
            <a:r>
              <a:rPr lang="da-DK" sz="2800" dirty="0" smtClean="0"/>
              <a:t>November)</a:t>
            </a:r>
          </a:p>
          <a:p>
            <a:r>
              <a:rPr lang="da-DK" sz="2800" dirty="0" smtClean="0"/>
              <a:t>Individual oral exam with external censor. Graded.</a:t>
            </a:r>
          </a:p>
          <a:p>
            <a:endParaRPr lang="da-DK" sz="2800" dirty="0"/>
          </a:p>
          <a:p>
            <a:endParaRPr lang="da-DK" sz="2800" dirty="0" smtClean="0"/>
          </a:p>
          <a:p>
            <a:endParaRPr lang="da-DK" sz="2800" dirty="0"/>
          </a:p>
          <a:p>
            <a:r>
              <a:rPr lang="da-DK" sz="2800" i="1" dirty="0" smtClean="0"/>
              <a:t>We will use an </a:t>
            </a:r>
            <a:r>
              <a:rPr lang="da-DK" sz="2800" b="1" i="1" dirty="0" err="1" smtClean="0"/>
              <a:t>ongoing</a:t>
            </a:r>
            <a:r>
              <a:rPr lang="da-DK" sz="2800" b="1" i="1" dirty="0" smtClean="0"/>
              <a:t> </a:t>
            </a:r>
            <a:r>
              <a:rPr lang="da-DK" sz="2800" b="1" i="1" dirty="0" err="1" smtClean="0"/>
              <a:t>exercise</a:t>
            </a:r>
            <a:r>
              <a:rPr lang="da-DK" sz="2800" b="1" i="1" dirty="0" smtClean="0"/>
              <a:t> </a:t>
            </a:r>
            <a:r>
              <a:rPr lang="da-DK" sz="2800" i="1" dirty="0" smtClean="0"/>
              <a:t>as </a:t>
            </a:r>
            <a:r>
              <a:rPr lang="da-DK" sz="2800" b="1" i="1" dirty="0" smtClean="0"/>
              <a:t>theme</a:t>
            </a:r>
            <a:r>
              <a:rPr lang="da-DK" sz="2800" i="1" dirty="0" smtClean="0"/>
              <a:t>:</a:t>
            </a:r>
          </a:p>
          <a:p>
            <a:pPr marL="0" indent="0">
              <a:buNone/>
            </a:pPr>
            <a:r>
              <a:rPr lang="en-GB" sz="2800" i="1" dirty="0" smtClean="0"/>
              <a:t>	</a:t>
            </a:r>
            <a:r>
              <a:rPr lang="en-GB" sz="2400" dirty="0" smtClean="0"/>
              <a:t>see the </a:t>
            </a:r>
            <a:r>
              <a:rPr lang="en-GB" sz="2400" dirty="0" err="1" smtClean="0">
                <a:solidFill>
                  <a:schemeClr val="tx2"/>
                </a:solidFill>
              </a:rPr>
              <a:t>Quiz_R_Us</a:t>
            </a:r>
            <a:r>
              <a:rPr lang="en-GB" sz="2400" dirty="0"/>
              <a:t> </a:t>
            </a:r>
            <a:r>
              <a:rPr lang="en-GB" sz="2400" dirty="0" smtClean="0"/>
              <a:t>folder</a:t>
            </a:r>
          </a:p>
          <a:p>
            <a:pPr marL="0" indent="0">
              <a:buNone/>
            </a:pPr>
            <a:r>
              <a:rPr lang="en-GB" sz="2400" i="1" dirty="0"/>
              <a:t>p</a:t>
            </a:r>
            <a:r>
              <a:rPr lang="en-GB" sz="2400" i="1" dirty="0" smtClean="0"/>
              <a:t>ossibly revised a bit and mixed with generation of some infographics…</a:t>
            </a:r>
            <a:endParaRPr lang="en-GB" sz="2400" i="1" dirty="0"/>
          </a:p>
        </p:txBody>
      </p:sp>
      <p:sp>
        <p:nvSpPr>
          <p:cNvPr id="4" name="Down Arrow 3"/>
          <p:cNvSpPr/>
          <p:nvPr/>
        </p:nvSpPr>
        <p:spPr>
          <a:xfrm>
            <a:off x="3657600" y="3140968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3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delivery and the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Will be:</a:t>
            </a:r>
          </a:p>
          <a:p>
            <a:pPr lvl="1"/>
            <a:r>
              <a:rPr lang="da-DK" dirty="0" smtClean="0"/>
              <a:t>1 delivery of </a:t>
            </a:r>
            <a:r>
              <a:rPr lang="da-DK" dirty="0" err="1" smtClean="0"/>
              <a:t>few</a:t>
            </a:r>
            <a:r>
              <a:rPr lang="da-DK" dirty="0" smtClean="0"/>
              <a:t> </a:t>
            </a:r>
            <a:r>
              <a:rPr lang="da-DK" dirty="0" err="1" smtClean="0"/>
              <a:t>tasks</a:t>
            </a:r>
            <a:r>
              <a:rPr lang="da-DK" dirty="0" smtClean="0"/>
              <a:t> (</a:t>
            </a:r>
            <a:r>
              <a:rPr lang="da-DK" dirty="0" err="1" smtClean="0"/>
              <a:t>portfolio</a:t>
            </a:r>
            <a:r>
              <a:rPr lang="da-DK" dirty="0" smtClean="0"/>
              <a:t>)</a:t>
            </a:r>
            <a:endParaRPr lang="da-DK" dirty="0" smtClean="0"/>
          </a:p>
          <a:p>
            <a:pPr lvl="2"/>
            <a:r>
              <a:rPr lang="da-DK" dirty="0" smtClean="0"/>
              <a:t>late november, all related to the </a:t>
            </a:r>
            <a:r>
              <a:rPr lang="en-US" dirty="0" smtClean="0"/>
              <a:t>ongoing problem</a:t>
            </a:r>
          </a:p>
          <a:p>
            <a:pPr lvl="2"/>
            <a:r>
              <a:rPr lang="en-US" dirty="0" smtClean="0"/>
              <a:t>deliver </a:t>
            </a:r>
            <a:r>
              <a:rPr lang="en-US" dirty="0"/>
              <a:t>your set of </a:t>
            </a:r>
            <a:r>
              <a:rPr lang="en-US" dirty="0" smtClean="0"/>
              <a:t>tasks, get it approved </a:t>
            </a:r>
            <a:r>
              <a:rPr lang="en-US" dirty="0"/>
              <a:t>-&gt; access to </a:t>
            </a:r>
            <a:r>
              <a:rPr lang="en-US" dirty="0" smtClean="0"/>
              <a:t>exam</a:t>
            </a:r>
          </a:p>
          <a:p>
            <a:pPr lvl="2"/>
            <a:r>
              <a:rPr lang="da-DK" dirty="0"/>
              <a:t>I will provide </a:t>
            </a:r>
            <a:r>
              <a:rPr lang="da-DK" dirty="0" smtClean="0"/>
              <a:t>few minimal requirements that each task should contain to be OK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xam: </a:t>
            </a:r>
          </a:p>
          <a:p>
            <a:pPr lvl="2"/>
            <a:r>
              <a:rPr lang="en-US" dirty="0" smtClean="0"/>
              <a:t>20 minutes (including exam, decision over the mark)</a:t>
            </a:r>
          </a:p>
          <a:p>
            <a:pPr lvl="2"/>
            <a:r>
              <a:rPr lang="en-US" dirty="0" smtClean="0"/>
              <a:t>students receive 3 questions 1 week before the exam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ach student selects 1 question (randomly) at the exam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tudents should use their approved tasks to answer the question (as examples)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5380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Overview</a:t>
            </a:r>
            <a:r>
              <a:rPr lang="da-DK" dirty="0"/>
              <a:t> of the </a:t>
            </a:r>
            <a:r>
              <a:rPr lang="da-DK" dirty="0" err="1" smtClean="0"/>
              <a:t>course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 smtClean="0"/>
              <a:t>”Formålet </a:t>
            </a:r>
            <a:r>
              <a:rPr lang="da-DK" dirty="0"/>
              <a:t>med dette kursus er at lære de studerende at udvikle moderne, dynamiske webapplikationer</a:t>
            </a:r>
            <a:r>
              <a:rPr lang="da-DK" dirty="0" smtClean="0"/>
              <a:t>.”</a:t>
            </a:r>
            <a:endParaRPr lang="da-DK" dirty="0"/>
          </a:p>
          <a:p>
            <a:r>
              <a:rPr lang="da-DK" dirty="0" smtClean="0"/>
              <a:t>”Der </a:t>
            </a:r>
            <a:r>
              <a:rPr lang="da-DK" dirty="0"/>
              <a:t>er fire søjler i </a:t>
            </a:r>
            <a:r>
              <a:rPr lang="da-DK" dirty="0" smtClean="0"/>
              <a:t>kurset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 smtClean="0"/>
              <a:t>bygges </a:t>
            </a:r>
            <a:r>
              <a:rPr lang="da-DK" dirty="0"/>
              <a:t>videre på undervisningen i JavaScript </a:t>
            </a:r>
            <a:r>
              <a:rPr lang="da-DK" dirty="0" err="1"/>
              <a:t>frameworks</a:t>
            </a:r>
            <a:r>
              <a:rPr lang="da-DK" dirty="0"/>
              <a:t> fra 2. semester, idet de studerende får en grundig indføring i JavaScripts muligheder for at konstruere brugervenlige web applikationer på forskellige hardwareplatforme såsom </a:t>
            </a:r>
            <a:r>
              <a:rPr lang="da-DK" dirty="0" err="1"/>
              <a:t>laptops</a:t>
            </a:r>
            <a:r>
              <a:rPr lang="da-DK" dirty="0"/>
              <a:t>, tablets og </a:t>
            </a:r>
            <a:r>
              <a:rPr lang="da-DK" dirty="0" smtClean="0"/>
              <a:t>smartphones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 smtClean="0"/>
              <a:t>arbejdes videre med Ajax, </a:t>
            </a:r>
            <a:r>
              <a:rPr lang="da-DK" dirty="0"/>
              <a:t>JSON og </a:t>
            </a:r>
            <a:r>
              <a:rPr lang="da-DK" dirty="0" smtClean="0"/>
              <a:t>XML. Client applikationen blive langt mere aktiv rolle i programafviklingen i </a:t>
            </a:r>
            <a:r>
              <a:rPr lang="da-DK" dirty="0" err="1" smtClean="0"/>
              <a:t>client-server</a:t>
            </a:r>
            <a:r>
              <a:rPr lang="da-DK" dirty="0" smtClean="0"/>
              <a:t>-applikationer end det traditionelle </a:t>
            </a:r>
            <a:r>
              <a:rPr lang="da-DK" dirty="0" err="1" smtClean="0"/>
              <a:t>request-response</a:t>
            </a:r>
            <a:r>
              <a:rPr lang="da-DK" dirty="0" smtClean="0"/>
              <a:t> paradigme. 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 smtClean="0"/>
              <a:t>grundlæggende </a:t>
            </a:r>
            <a:r>
              <a:rPr lang="da-DK" dirty="0"/>
              <a:t>principper for objektorienteret </a:t>
            </a:r>
            <a:r>
              <a:rPr lang="da-DK" dirty="0" smtClean="0"/>
              <a:t>programmering, </a:t>
            </a:r>
            <a:r>
              <a:rPr lang="da-DK" dirty="0"/>
              <a:t> databaseteori, idet der lægges vægt både på </a:t>
            </a:r>
            <a:r>
              <a:rPr lang="da-DK" dirty="0" err="1" smtClean="0"/>
              <a:t>relationsdatabaser</a:t>
            </a:r>
            <a:r>
              <a:rPr lang="da-DK" dirty="0" smtClean="0"/>
              <a:t> </a:t>
            </a:r>
            <a:r>
              <a:rPr lang="da-DK" dirty="0"/>
              <a:t>og NO-SQL </a:t>
            </a:r>
            <a:r>
              <a:rPr lang="da-DK" dirty="0" smtClean="0"/>
              <a:t>databaser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 dirty="0" smtClean="0"/>
              <a:t>Systemudvikling</a:t>
            </a:r>
            <a:r>
              <a:rPr lang="da-DK" dirty="0"/>
              <a:t>, have bibragt grundlæggende viden om udvikling af større it-systemer, specielt med henblik på udvikling af </a:t>
            </a:r>
            <a:r>
              <a:rPr lang="da-DK" dirty="0" err="1" smtClean="0"/>
              <a:t>web-applikationer</a:t>
            </a:r>
            <a:r>
              <a:rPr lang="da-DK" dirty="0" smtClean="0"/>
              <a:t>; </a:t>
            </a:r>
            <a:r>
              <a:rPr lang="da-DK" dirty="0"/>
              <a:t>softwarearkitektur, hvor der især lægges vægt på mønstre relevante for udvikling af webapplikationer, fx MVC</a:t>
            </a:r>
            <a:r>
              <a:rPr lang="da-DK" dirty="0" smtClean="0"/>
              <a:t>.</a:t>
            </a:r>
          </a:p>
          <a:p>
            <a:pPr marL="57150" indent="0">
              <a:buNone/>
            </a:pPr>
            <a:r>
              <a:rPr lang="da-DK" dirty="0" smtClean="0"/>
              <a:t>  ” [</a:t>
            </a:r>
            <a:r>
              <a:rPr lang="da-DK" b="1" dirty="0" smtClean="0"/>
              <a:t>From the pensum]</a:t>
            </a:r>
            <a:endParaRPr lang="da-DK" dirty="0" smtClean="0"/>
          </a:p>
          <a:p>
            <a:pPr lvl="1"/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637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My part of the </a:t>
            </a:r>
            <a:br>
              <a:rPr lang="da-DK" dirty="0" smtClean="0"/>
            </a:br>
            <a:r>
              <a:rPr lang="da-DK" sz="3600" i="1" dirty="0" err="1" smtClean="0"/>
              <a:t>dynamic</a:t>
            </a:r>
            <a:r>
              <a:rPr lang="da-DK" sz="3600" i="1" dirty="0" smtClean="0"/>
              <a:t> web </a:t>
            </a:r>
            <a:r>
              <a:rPr lang="da-DK" sz="3600" i="1" dirty="0" err="1" smtClean="0"/>
              <a:t>applications</a:t>
            </a:r>
            <a:endParaRPr lang="en-GB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7095728" y="1296458"/>
            <a:ext cx="1085659" cy="1719653"/>
            <a:chOff x="7010400" y="1295010"/>
            <a:chExt cx="1085659" cy="1719653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1676400"/>
              <a:ext cx="1085659" cy="1338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075714" y="1295010"/>
              <a:ext cx="76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/>
                <a:t>server</a:t>
              </a:r>
              <a:endParaRPr lang="en-GB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1929" y="1434548"/>
            <a:ext cx="2264141" cy="1310018"/>
            <a:chOff x="304800" y="1337099"/>
            <a:chExt cx="2264141" cy="1310018"/>
          </a:xfrm>
        </p:grpSpPr>
        <p:sp>
          <p:nvSpPr>
            <p:cNvPr id="5" name="TextBox 4"/>
            <p:cNvSpPr txBox="1"/>
            <p:nvPr/>
          </p:nvSpPr>
          <p:spPr>
            <a:xfrm>
              <a:off x="823680" y="1337099"/>
              <a:ext cx="700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/>
                <a:t>client</a:t>
              </a:r>
              <a:endParaRPr lang="en-GB" dirty="0"/>
            </a:p>
          </p:txBody>
        </p:sp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31684"/>
              <a:ext cx="2264141" cy="1015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304800" y="3016111"/>
            <a:ext cx="59323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a-DK" sz="1600" i="1" dirty="0" smtClean="0"/>
              <a:t>Videregående </a:t>
            </a:r>
            <a:r>
              <a:rPr lang="da-DK" sz="1600" i="1" dirty="0"/>
              <a:t>JavaScript </a:t>
            </a:r>
            <a:r>
              <a:rPr lang="da-DK" sz="1600" i="1" dirty="0" err="1" smtClean="0"/>
              <a:t>frameworks</a:t>
            </a:r>
            <a:endParaRPr lang="da-DK" sz="1600" i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da-DK" sz="1600" i="1" dirty="0" smtClean="0"/>
              <a:t>Ajax</a:t>
            </a:r>
            <a:endParaRPr lang="da-DK" sz="1600" i="1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da-DK" sz="1600" i="1" dirty="0" smtClean="0"/>
              <a:t>JavaScript </a:t>
            </a:r>
            <a:r>
              <a:rPr lang="da-DK" sz="1600" i="1" dirty="0" err="1"/>
              <a:t>frameworks</a:t>
            </a:r>
            <a:r>
              <a:rPr lang="da-DK" sz="1600" i="1" dirty="0"/>
              <a:t> til konstruktion af </a:t>
            </a:r>
            <a:r>
              <a:rPr lang="da-DK" sz="1600" i="1" dirty="0" smtClean="0"/>
              <a:t/>
            </a:r>
            <a:br>
              <a:rPr lang="da-DK" sz="1600" i="1" dirty="0" smtClean="0"/>
            </a:br>
            <a:r>
              <a:rPr lang="da-DK" sz="1600" i="1" dirty="0" smtClean="0"/>
              <a:t>grafiske </a:t>
            </a:r>
            <a:r>
              <a:rPr lang="da-DK" sz="1600" i="1" dirty="0"/>
              <a:t>brugerinterfaces til forskellige hardwareplatforme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a-DK" sz="1600" i="1" dirty="0" smtClean="0"/>
              <a:t>(kun lidt af…) Standard </a:t>
            </a:r>
            <a:r>
              <a:rPr lang="da-DK" sz="1600" i="1" dirty="0"/>
              <a:t>web </a:t>
            </a:r>
            <a:r>
              <a:rPr lang="da-DK" sz="1600" i="1" dirty="0" smtClean="0"/>
              <a:t>services, </a:t>
            </a:r>
            <a:r>
              <a:rPr lang="da-DK" sz="1600" i="1" dirty="0" err="1" smtClean="0"/>
              <a:t>Responsive</a:t>
            </a:r>
            <a:r>
              <a:rPr lang="da-DK" sz="1600" i="1" dirty="0" smtClean="0"/>
              <a:t> </a:t>
            </a:r>
            <a:r>
              <a:rPr lang="da-DK" sz="1600" i="1" dirty="0"/>
              <a:t>web </a:t>
            </a:r>
            <a:r>
              <a:rPr lang="da-DK" sz="1600" i="1" dirty="0" smtClean="0"/>
              <a:t>design</a:t>
            </a:r>
            <a:endParaRPr lang="da-DK" sz="1600" i="1" dirty="0"/>
          </a:p>
          <a:p>
            <a:pPr marL="285750" indent="-285750">
              <a:buFont typeface="Arial" pitchFamily="34" charset="0"/>
              <a:buChar char="•"/>
            </a:pPr>
            <a:r>
              <a:rPr lang="da-DK" sz="1600" i="1" dirty="0" smtClean="0"/>
              <a:t>(ANVA+ERSO) Det </a:t>
            </a:r>
            <a:r>
              <a:rPr lang="da-DK" sz="1600" i="1" dirty="0"/>
              <a:t>objekt-orienterede </a:t>
            </a:r>
            <a:r>
              <a:rPr lang="da-DK" sz="1600" i="1" dirty="0" smtClean="0"/>
              <a:t>paradigme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/>
              <a:t>Grundlæggende begreber i </a:t>
            </a:r>
            <a:r>
              <a:rPr lang="da-DK" sz="1600" dirty="0" smtClean="0"/>
              <a:t>systemudvikling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a-DK" sz="1600" dirty="0" smtClean="0"/>
              <a:t>Agile </a:t>
            </a:r>
            <a:r>
              <a:rPr lang="da-DK" sz="1600" dirty="0"/>
              <a:t>og </a:t>
            </a:r>
            <a:r>
              <a:rPr lang="da-DK" sz="1600" dirty="0" err="1"/>
              <a:t>inkrementale</a:t>
            </a:r>
            <a:r>
              <a:rPr lang="da-DK" sz="1600" dirty="0"/>
              <a:t> systemudviklingsmetoder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da-DK" sz="1600" dirty="0" err="1" smtClean="0"/>
              <a:t>Softwarearkitetur</a:t>
            </a:r>
            <a:r>
              <a:rPr lang="da-DK" sz="1600" dirty="0"/>
              <a:t>, specielt med vægt på MVC</a:t>
            </a:r>
            <a:endParaRPr lang="da-DK" sz="16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969572" y="3113673"/>
            <a:ext cx="918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>
                <a:solidFill>
                  <a:srgbClr val="FF0000"/>
                </a:solidFill>
              </a:rPr>
              <a:t>DB</a:t>
            </a:r>
            <a:endParaRPr lang="da-DK" sz="1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 smtClean="0">
                <a:solidFill>
                  <a:srgbClr val="FF0000"/>
                </a:solidFill>
              </a:rPr>
              <a:t>Java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a-DK" sz="1600" dirty="0" err="1" smtClean="0">
                <a:solidFill>
                  <a:srgbClr val="FF0000"/>
                </a:solidFill>
              </a:rPr>
              <a:t>ect</a:t>
            </a:r>
            <a:r>
              <a:rPr lang="da-DK" sz="1600" dirty="0" smtClean="0">
                <a:solidFill>
                  <a:srgbClr val="FF0000"/>
                </a:solidFill>
              </a:rPr>
              <a:t> …</a:t>
            </a:r>
            <a:endParaRPr lang="da-DK" sz="1600" dirty="0" smtClean="0">
              <a:solidFill>
                <a:srgbClr val="FF0000"/>
              </a:solidFill>
            </a:endParaRPr>
          </a:p>
        </p:txBody>
      </p:sp>
      <p:sp>
        <p:nvSpPr>
          <p:cNvPr id="3" name="Left-Right Arrow 2"/>
          <p:cNvSpPr/>
          <p:nvPr/>
        </p:nvSpPr>
        <p:spPr>
          <a:xfrm>
            <a:off x="3275855" y="2050351"/>
            <a:ext cx="3343847" cy="504056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" y="25287"/>
            <a:ext cx="599461" cy="74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001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Lectures</a:t>
            </a:r>
            <a:br>
              <a:rPr lang="da-DK" dirty="0" smtClean="0"/>
            </a:br>
            <a:r>
              <a:rPr lang="da-DK" sz="2700" dirty="0" smtClean="0"/>
              <a:t>(work in progress)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17232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1600" dirty="0" smtClean="0"/>
              <a:t>intro/plan/exam info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jQuery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advanced -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chpt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9, traversing, dynamic striping of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tables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1600" dirty="0" smtClean="0"/>
              <a:t>jQuery </a:t>
            </a:r>
            <a:r>
              <a:rPr lang="en-US" sz="1600" dirty="0"/>
              <a:t>advanced - </a:t>
            </a:r>
            <a:r>
              <a:rPr lang="en-US" sz="1600" dirty="0" err="1"/>
              <a:t>chpt</a:t>
            </a:r>
            <a:r>
              <a:rPr lang="en-US" sz="1600" dirty="0"/>
              <a:t> 10 (ajax + </a:t>
            </a:r>
            <a:r>
              <a:rPr lang="en-US" sz="1600" dirty="0" err="1"/>
              <a:t>wamp</a:t>
            </a:r>
            <a:r>
              <a:rPr lang="en-US" sz="1600" dirty="0"/>
              <a:t>), events, binding, event bubbling, custom events, triggering and </a:t>
            </a:r>
            <a:r>
              <a:rPr lang="en-US" sz="1600" dirty="0" smtClean="0"/>
              <a:t>handling events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jQuery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advanced -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chpt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11 animations, deferred objects, promises + some procedural animation 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js+canvas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(short intro to Three.js, mainly to support the course in "Design of interactive systems for learning" ).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1600" dirty="0" smtClean="0"/>
              <a:t>jQuery </a:t>
            </a:r>
            <a:r>
              <a:rPr lang="en-US" sz="1600" dirty="0"/>
              <a:t>advanced - </a:t>
            </a:r>
            <a:r>
              <a:rPr lang="en-US" sz="1600" dirty="0" err="1"/>
              <a:t>chpt</a:t>
            </a:r>
            <a:r>
              <a:rPr lang="en-US" sz="1600" dirty="0"/>
              <a:t> 12+13 Advanced DOM Manipulation, restructure page on demand, Advanced Ajax + </a:t>
            </a:r>
            <a:r>
              <a:rPr lang="en-US" sz="1600" dirty="0" smtClean="0"/>
              <a:t>save/load </a:t>
            </a:r>
            <a:r>
              <a:rPr lang="en-US" sz="1600" dirty="0"/>
              <a:t>files via </a:t>
            </a:r>
            <a:r>
              <a:rPr lang="en-US" sz="1600" dirty="0" err="1" smtClean="0"/>
              <a:t>Ajax+JSON</a:t>
            </a:r>
            <a:r>
              <a:rPr lang="en-US" sz="1600" dirty="0" smtClean="0"/>
              <a:t> 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Software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development: "Agile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og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inkrementale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systemudviklingsmetoder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", XP, planning game,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iterations  +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Grundlæggende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begreber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systemudvikling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kravspecifikation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analyse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design,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programmering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og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test</a:t>
            </a:r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spcBef>
                <a:spcPts val="0"/>
              </a:spcBef>
              <a:buAutoNum type="arabicPeriod"/>
            </a:pPr>
            <a:endParaRPr lang="en-US" sz="1600" b="1" dirty="0" smtClean="0"/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1600" dirty="0" smtClean="0"/>
              <a:t>use </a:t>
            </a:r>
            <a:r>
              <a:rPr lang="en-US" sz="1600" dirty="0" err="1"/>
              <a:t>node+npm</a:t>
            </a:r>
            <a:r>
              <a:rPr lang="en-US" sz="1600" dirty="0"/>
              <a:t> +many tools for development: </a:t>
            </a:r>
            <a:r>
              <a:rPr lang="en-US" sz="1600" dirty="0" err="1"/>
              <a:t>browserify</a:t>
            </a:r>
            <a:r>
              <a:rPr lang="en-US" sz="1600" dirty="0"/>
              <a:t>, ES6 translators, (unit) testing -&gt; building </a:t>
            </a:r>
            <a:r>
              <a:rPr lang="en-US" sz="1600" dirty="0" smtClean="0"/>
              <a:t>web pages </a:t>
            </a:r>
            <a:r>
              <a:rPr lang="en-US" sz="1600" dirty="0"/>
              <a:t>based on standard web services (</a:t>
            </a:r>
            <a:r>
              <a:rPr lang="en-US" sz="1600" dirty="0" err="1"/>
              <a:t>simpleWeather</a:t>
            </a:r>
            <a:r>
              <a:rPr lang="en-US" sz="1600" dirty="0"/>
              <a:t> jQuery plugin</a:t>
            </a:r>
            <a:r>
              <a:rPr lang="en-US" sz="1600" dirty="0" smtClean="0"/>
              <a:t>)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200" dirty="0" err="1" smtClean="0"/>
              <a:t>Eg</a:t>
            </a:r>
            <a:r>
              <a:rPr lang="en-US" sz="1200" dirty="0" smtClean="0"/>
              <a:t> </a:t>
            </a:r>
            <a:r>
              <a:rPr lang="en-US" sz="1200" dirty="0"/>
              <a:t>"jQuery Plugin to </a:t>
            </a:r>
            <a:r>
              <a:rPr lang="en-US" sz="1200" dirty="0" err="1"/>
              <a:t>Retrive</a:t>
            </a:r>
            <a:r>
              <a:rPr lang="en-US" sz="1200" dirty="0"/>
              <a:t> Data from Social Media </a:t>
            </a:r>
            <a:r>
              <a:rPr lang="en-US" sz="1200" dirty="0" smtClean="0"/>
              <a:t>Feed“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npm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for dev: building tools, linters, bad smells and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refactoring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1600" dirty="0" smtClean="0"/>
              <a:t>JavaScript frameworks: “you </a:t>
            </a:r>
            <a:r>
              <a:rPr lang="en-US" sz="1600" dirty="0"/>
              <a:t>don't need </a:t>
            </a:r>
            <a:r>
              <a:rPr lang="en-US" sz="1600" dirty="0" err="1" smtClean="0"/>
              <a:t>jquery</a:t>
            </a:r>
            <a:r>
              <a:rPr lang="en-US" sz="1600" dirty="0" smtClean="0"/>
              <a:t>”, </a:t>
            </a:r>
            <a:r>
              <a:rPr lang="en-US" sz="1600" dirty="0"/>
              <a:t>angular (</a:t>
            </a:r>
            <a:r>
              <a:rPr lang="en-US" sz="1600" dirty="0" smtClean="0"/>
              <a:t>MVC)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frameworks: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jquerymobile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responsive),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React(???),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in-memory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DBs (???)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1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mobile apps: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NativeScript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+ </a:t>
            </a:r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complete front-end 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&amp; </a:t>
            </a:r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back-end system, with Erik, via node.js server + java </a:t>
            </a:r>
            <a:r>
              <a:rPr lang="en-US" sz="16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sockets</a:t>
            </a:r>
          </a:p>
          <a:p>
            <a:pPr marL="457200" indent="-457200">
              <a:spcBef>
                <a:spcPts val="0"/>
              </a:spcBef>
              <a:buAutoNum type="arabicPeriod"/>
            </a:pPr>
            <a:r>
              <a:rPr lang="en-US" sz="1600" dirty="0" smtClean="0"/>
              <a:t>exam </a:t>
            </a:r>
            <a:r>
              <a:rPr lang="en-US" sz="1600" dirty="0"/>
              <a:t>preparation</a:t>
            </a:r>
            <a:endParaRPr lang="en-US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GB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-22074" y="4099424"/>
            <a:ext cx="9058570" cy="335756"/>
            <a:chOff x="-22074" y="4034208"/>
            <a:chExt cx="9058570" cy="36933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83568" y="4247450"/>
              <a:ext cx="8352928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22074" y="4034208"/>
              <a:ext cx="7056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a-DK" b="1" dirty="0" smtClean="0">
                  <a:solidFill>
                    <a:srgbClr val="C00000"/>
                  </a:solidFill>
                </a:rPr>
                <a:t>FERIE</a:t>
              </a:r>
              <a:endParaRPr lang="da-DK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426725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428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Kontortema</vt:lpstr>
      <vt:lpstr>Dynamic Web Applications - introduction -</vt:lpstr>
      <vt:lpstr>2 teachers</vt:lpstr>
      <vt:lpstr>Practical info</vt:lpstr>
      <vt:lpstr>Practical info</vt:lpstr>
      <vt:lpstr>Tasks, delivery and exam</vt:lpstr>
      <vt:lpstr>The delivery and the exam</vt:lpstr>
      <vt:lpstr>Overview of the course</vt:lpstr>
      <vt:lpstr>My part of the  dynamic web applications</vt:lpstr>
      <vt:lpstr>Lectures (work in progress)</vt:lpstr>
      <vt:lpstr>Task</vt:lpstr>
      <vt:lpstr>For next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Valente</dc:creator>
  <cp:lastModifiedBy>Andrea Valente</cp:lastModifiedBy>
  <cp:revision>267</cp:revision>
  <dcterms:created xsi:type="dcterms:W3CDTF">2015-08-17T09:37:08Z</dcterms:created>
  <dcterms:modified xsi:type="dcterms:W3CDTF">2017-09-04T09:58:04Z</dcterms:modified>
</cp:coreProperties>
</file>