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10" r:id="rId14"/>
    <p:sldId id="301" r:id="rId15"/>
    <p:sldId id="306" r:id="rId16"/>
    <p:sldId id="302" r:id="rId17"/>
    <p:sldId id="303" r:id="rId18"/>
    <p:sldId id="304" r:id="rId19"/>
    <p:sldId id="305" r:id="rId20"/>
    <p:sldId id="257" r:id="rId21"/>
    <p:sldId id="287" r:id="rId22"/>
    <p:sldId id="258" r:id="rId23"/>
    <p:sldId id="259" r:id="rId24"/>
    <p:sldId id="288" r:id="rId25"/>
    <p:sldId id="308" r:id="rId26"/>
    <p:sldId id="31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46" autoAdjust="0"/>
  </p:normalViewPr>
  <p:slideViewPr>
    <p:cSldViewPr>
      <p:cViewPr varScale="1">
        <p:scale>
          <a:sx n="64" d="100"/>
          <a:sy n="64" d="100"/>
        </p:scale>
        <p:origin x="-97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BFFA1-0CBF-44F1-B92F-A11AA86ED598}" type="datetimeFigureOut">
              <a:rPr lang="en-US" smtClean="0"/>
              <a:t>12-Sep-17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79DC7-9061-47A8-BBF1-AE333389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8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79DC7-9061-47A8-BBF1-AE33338939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5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the final version in folder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>
                <a:solidFill>
                  <a:schemeClr val="tx2"/>
                </a:solidFill>
              </a:rPr>
              <a:t>code/04traversalPlugin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79DC7-9061-47A8-BBF1-AE33338939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6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i-programmer.info/programming/javascript/1674-javascript-data-structures-stacks-queues-and-dequ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stribe.com/top-lists/10-highly-matching-alternatives-of-wampserver/" TargetMode="External"/><Relationship Id="rId2" Type="http://schemas.openxmlformats.org/officeDocument/2006/relationships/hyperlink" Target="http://www.wampserver.com/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Dynamic Web </a:t>
            </a:r>
            <a:r>
              <a:rPr lang="da-DK" dirty="0" smtClean="0"/>
              <a:t>Applications</a:t>
            </a:r>
            <a:br>
              <a:rPr lang="da-DK" dirty="0" smtClean="0"/>
            </a:br>
            <a:r>
              <a:rPr lang="da-DK" dirty="0" smtClean="0"/>
              <a:t>Lecture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ANVA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4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The four </a:t>
            </a:r>
            <a:r>
              <a:rPr lang="en-US" dirty="0">
                <a:solidFill>
                  <a:srgbClr val="92D050"/>
                </a:solidFill>
              </a:rPr>
              <a:t>parameters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function </a:t>
            </a:r>
            <a:r>
              <a:rPr lang="en-US" sz="1600" dirty="0" smtClean="0"/>
              <a:t>is </a:t>
            </a:r>
            <a:r>
              <a:rPr lang="en-US" sz="1600" dirty="0"/>
              <a:t>passed four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 smtClean="0"/>
              <a:t>element</a:t>
            </a:r>
            <a:r>
              <a:rPr lang="en-US" sz="1600" b="1" dirty="0"/>
              <a:t>: </a:t>
            </a:r>
            <a:r>
              <a:rPr lang="en-US" sz="1600" dirty="0"/>
              <a:t>The DOM element under consideration. 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b="1" dirty="0" smtClean="0"/>
              <a:t>index</a:t>
            </a:r>
            <a:r>
              <a:rPr lang="en-US" sz="1600" b="1" dirty="0"/>
              <a:t>: </a:t>
            </a:r>
            <a:r>
              <a:rPr lang="en-US" sz="1600" dirty="0"/>
              <a:t>The index of the DOM element within the result set</a:t>
            </a:r>
            <a:r>
              <a:rPr lang="en-US" sz="1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 smtClean="0"/>
              <a:t>matches</a:t>
            </a:r>
            <a:r>
              <a:rPr lang="en-US" sz="1600" b="1" dirty="0"/>
              <a:t>: </a:t>
            </a:r>
            <a:r>
              <a:rPr lang="en-US" sz="1600" dirty="0"/>
              <a:t>An array containing the result of the regular expression that </a:t>
            </a:r>
            <a:r>
              <a:rPr lang="en-US" sz="1600" dirty="0" smtClean="0"/>
              <a:t>was used </a:t>
            </a:r>
            <a:r>
              <a:rPr lang="en-US" sz="1600" dirty="0"/>
              <a:t>to parse this selector. </a:t>
            </a:r>
            <a:r>
              <a:rPr lang="en-US" sz="1600" b="1" dirty="0"/>
              <a:t>Typically, matches[3] is the only relevant item </a:t>
            </a:r>
            <a:r>
              <a:rPr lang="en-US" sz="1600" b="1" dirty="0" smtClean="0"/>
              <a:t>in the </a:t>
            </a:r>
            <a:r>
              <a:rPr lang="en-US" sz="1600" b="1" dirty="0"/>
              <a:t>array</a:t>
            </a:r>
            <a:r>
              <a:rPr lang="en-US" sz="1600" dirty="0"/>
              <a:t>;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tx2"/>
                </a:solidFill>
              </a:rPr>
              <a:t>in </a:t>
            </a:r>
            <a:r>
              <a:rPr lang="en-US" sz="1600" dirty="0">
                <a:solidFill>
                  <a:schemeClr val="tx2"/>
                </a:solidFill>
              </a:rPr>
              <a:t>a selector of the form </a:t>
            </a:r>
            <a:r>
              <a:rPr lang="en-US" sz="1600" b="1" dirty="0">
                <a:solidFill>
                  <a:schemeClr val="tx2"/>
                </a:solidFill>
              </a:rPr>
              <a:t>:a(b)</a:t>
            </a:r>
            <a:r>
              <a:rPr lang="en-US" sz="1600" dirty="0">
                <a:solidFill>
                  <a:schemeClr val="tx2"/>
                </a:solidFill>
              </a:rPr>
              <a:t>, the matches[3] item contains </a:t>
            </a:r>
            <a:r>
              <a:rPr lang="en-US" sz="1600" b="1" dirty="0">
                <a:solidFill>
                  <a:schemeClr val="tx2"/>
                </a:solidFill>
              </a:rPr>
              <a:t>b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smtClean="0">
                <a:solidFill>
                  <a:schemeClr val="tx2"/>
                </a:solidFill>
              </a:rPr>
              <a:t>the text </a:t>
            </a:r>
            <a:r>
              <a:rPr lang="en-US" sz="1600" dirty="0">
                <a:solidFill>
                  <a:schemeClr val="tx2"/>
                </a:solidFill>
              </a:rPr>
              <a:t>within the parentheses.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 smtClean="0"/>
              <a:t>set</a:t>
            </a:r>
            <a:r>
              <a:rPr lang="en-US" sz="1600" b="1" dirty="0"/>
              <a:t>: </a:t>
            </a:r>
            <a:r>
              <a:rPr lang="en-US" sz="1600" dirty="0"/>
              <a:t>The entire set of DOM elements matched up to this point. </a:t>
            </a:r>
            <a:r>
              <a:rPr lang="en-US" sz="1600" dirty="0" smtClean="0"/>
              <a:t>This parameter </a:t>
            </a:r>
            <a:r>
              <a:rPr lang="en-US" sz="1600" dirty="0"/>
              <a:t>is rarely </a:t>
            </a:r>
            <a:r>
              <a:rPr lang="en-US" sz="1600" dirty="0" smtClean="0"/>
              <a:t>used.</a:t>
            </a:r>
            <a:endParaRPr lang="en-GB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1828800" y="3955096"/>
            <a:ext cx="6812904" cy="2750504"/>
            <a:chOff x="1981200" y="4107496"/>
            <a:chExt cx="6812904" cy="2750504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4107496"/>
              <a:ext cx="5791200" cy="2750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4787348" y="5131904"/>
              <a:ext cx="99060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7620000" y="5482748"/>
              <a:ext cx="11741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:group( </a:t>
              </a:r>
              <a:r>
                <a:rPr lang="en-US" dirty="0" smtClean="0">
                  <a:solidFill>
                    <a:srgbClr val="00B0F0"/>
                  </a:solidFill>
                </a:rPr>
                <a:t>4</a:t>
              </a:r>
              <a:r>
                <a:rPr lang="en-US" b="1" dirty="0" smtClean="0">
                  <a:solidFill>
                    <a:schemeClr val="tx2"/>
                  </a:solidFill>
                </a:rPr>
                <a:t> )</a:t>
              </a:r>
              <a:endParaRPr lang="en-GB" b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5867400" y="5229186"/>
              <a:ext cx="1828800" cy="409614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176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OK, but what does it do??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800" b="1" dirty="0" smtClean="0">
                <a:latin typeface="+mj-lt"/>
              </a:rPr>
              <a:t>Example: </a:t>
            </a:r>
            <a:r>
              <a:rPr lang="da-DK" sz="1800" dirty="0" smtClean="0">
                <a:latin typeface="Lucida Console" pitchFamily="49" charset="0"/>
              </a:rPr>
              <a:t>$(‘tr’).filter( ‘:group(2)’ ).addClass(‘alt’);</a:t>
            </a:r>
          </a:p>
          <a:p>
            <a:r>
              <a:rPr lang="da-DK" sz="2800" dirty="0" smtClean="0">
                <a:solidFill>
                  <a:srgbClr val="FF0000"/>
                </a:solidFill>
              </a:rPr>
              <a:t>What is the effect of </a:t>
            </a:r>
            <a:r>
              <a:rPr lang="da-DK" sz="2800" b="1" dirty="0" smtClean="0">
                <a:solidFill>
                  <a:srgbClr val="FF0000"/>
                </a:solidFill>
              </a:rPr>
              <a:t>:group(2) </a:t>
            </a:r>
            <a:r>
              <a:rPr lang="da-DK" sz="28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da-DK" sz="2800" dirty="0" smtClean="0">
                <a:solidFill>
                  <a:srgbClr val="FF0000"/>
                </a:solidFill>
              </a:rPr>
              <a:t>And of </a:t>
            </a:r>
            <a:r>
              <a:rPr lang="da-DK" sz="2800" b="1" dirty="0">
                <a:solidFill>
                  <a:srgbClr val="FF0000"/>
                </a:solidFill>
              </a:rPr>
              <a:t>:</a:t>
            </a:r>
            <a:r>
              <a:rPr lang="da-DK" sz="2800" b="1" dirty="0" smtClean="0">
                <a:solidFill>
                  <a:srgbClr val="FF0000"/>
                </a:solidFill>
              </a:rPr>
              <a:t>group(5) </a:t>
            </a:r>
            <a:r>
              <a:rPr lang="da-DK" sz="2800" dirty="0">
                <a:solidFill>
                  <a:srgbClr val="FF0000"/>
                </a:solidFill>
              </a:rPr>
              <a:t>?</a:t>
            </a:r>
            <a:endParaRPr lang="en-GB" sz="2800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5791200" cy="2750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36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Let’s test :group()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Look at </a:t>
            </a:r>
            <a:r>
              <a:rPr lang="da-DK" i="1" dirty="0" smtClean="0">
                <a:solidFill>
                  <a:srgbClr val="0070C0"/>
                </a:solidFill>
              </a:rPr>
              <a:t>code/02slectorPlugins/group.html</a:t>
            </a:r>
            <a:endParaRPr lang="en-GB" i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1978" y="2492829"/>
            <a:ext cx="2608022" cy="3416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u="sng" dirty="0" err="1" smtClean="0"/>
              <a:t>Example</a:t>
            </a:r>
            <a:r>
              <a:rPr lang="da-DK" dirty="0" smtClean="0"/>
              <a:t> </a:t>
            </a:r>
            <a:r>
              <a:rPr lang="da-DK" b="1" dirty="0" err="1" smtClean="0"/>
              <a:t>num</a:t>
            </a:r>
            <a:r>
              <a:rPr lang="da-DK" b="1" dirty="0" smtClean="0"/>
              <a:t> = </a:t>
            </a:r>
            <a:r>
              <a:rPr lang="da-DK" dirty="0"/>
              <a:t>3</a:t>
            </a:r>
            <a:r>
              <a:rPr lang="da-DK" b="1" dirty="0" smtClean="0"/>
              <a:t/>
            </a:r>
            <a:br>
              <a:rPr lang="da-DK" b="1" dirty="0" smtClean="0"/>
            </a:br>
            <a:endParaRPr lang="da-DK" b="1" dirty="0" smtClean="0"/>
          </a:p>
          <a:p>
            <a:r>
              <a:rPr lang="da-DK" b="1" dirty="0" err="1" smtClean="0"/>
              <a:t>index</a:t>
            </a:r>
            <a:r>
              <a:rPr lang="da-DK" b="1" dirty="0" smtClean="0"/>
              <a:t>	</a:t>
            </a:r>
            <a:r>
              <a:rPr lang="da-DK" b="1" dirty="0" err="1" smtClean="0"/>
              <a:t>index</a:t>
            </a:r>
            <a:r>
              <a:rPr lang="da-DK" b="1" dirty="0" smtClean="0"/>
              <a:t>%(</a:t>
            </a:r>
            <a:r>
              <a:rPr lang="da-DK" b="1" dirty="0" err="1" smtClean="0"/>
              <a:t>num</a:t>
            </a:r>
            <a:r>
              <a:rPr lang="da-DK" b="1" dirty="0" smtClean="0"/>
              <a:t>*2)</a:t>
            </a:r>
          </a:p>
          <a:p>
            <a:r>
              <a:rPr lang="da-DK" dirty="0" smtClean="0"/>
              <a:t>0	0  &lt;</a:t>
            </a:r>
            <a:r>
              <a:rPr lang="da-DK" dirty="0" err="1" smtClean="0"/>
              <a:t>num</a:t>
            </a:r>
            <a:r>
              <a:rPr lang="da-DK" dirty="0" smtClean="0"/>
              <a:t> =&gt; T</a:t>
            </a:r>
          </a:p>
          <a:p>
            <a:r>
              <a:rPr lang="da-DK" dirty="0" smtClean="0">
                <a:solidFill>
                  <a:schemeClr val="accent1"/>
                </a:solidFill>
              </a:rPr>
              <a:t>1	1  &lt;</a:t>
            </a:r>
            <a:r>
              <a:rPr lang="da-DK" dirty="0" err="1" smtClean="0">
                <a:solidFill>
                  <a:schemeClr val="accent1"/>
                </a:solidFill>
              </a:rPr>
              <a:t>num</a:t>
            </a:r>
            <a:r>
              <a:rPr lang="da-DK" dirty="0" smtClean="0">
                <a:solidFill>
                  <a:schemeClr val="accent1"/>
                </a:solidFill>
              </a:rPr>
              <a:t> </a:t>
            </a:r>
            <a:r>
              <a:rPr lang="da-DK" dirty="0">
                <a:solidFill>
                  <a:schemeClr val="accent1"/>
                </a:solidFill>
              </a:rPr>
              <a:t>=&gt; </a:t>
            </a:r>
            <a:r>
              <a:rPr lang="da-DK" dirty="0" smtClean="0">
                <a:solidFill>
                  <a:schemeClr val="accent1"/>
                </a:solidFill>
              </a:rPr>
              <a:t>T</a:t>
            </a:r>
          </a:p>
          <a:p>
            <a:r>
              <a:rPr lang="da-DK" dirty="0" smtClean="0"/>
              <a:t>2	2  &lt;</a:t>
            </a:r>
            <a:r>
              <a:rPr lang="da-DK" dirty="0" err="1" smtClean="0"/>
              <a:t>num</a:t>
            </a:r>
            <a:r>
              <a:rPr lang="da-DK" dirty="0" smtClean="0"/>
              <a:t> </a:t>
            </a:r>
            <a:r>
              <a:rPr lang="da-DK" dirty="0"/>
              <a:t>=&gt; </a:t>
            </a:r>
            <a:r>
              <a:rPr lang="da-DK" dirty="0" smtClean="0"/>
              <a:t>T</a:t>
            </a:r>
            <a:br>
              <a:rPr lang="da-DK" dirty="0" smtClean="0"/>
            </a:br>
            <a:r>
              <a:rPr lang="da-DK" dirty="0" smtClean="0">
                <a:solidFill>
                  <a:schemeClr val="accent1"/>
                </a:solidFill>
              </a:rPr>
              <a:t>3	3  &lt;</a:t>
            </a:r>
            <a:r>
              <a:rPr lang="da-DK" dirty="0" err="1" smtClean="0">
                <a:solidFill>
                  <a:schemeClr val="accent1"/>
                </a:solidFill>
              </a:rPr>
              <a:t>num</a:t>
            </a:r>
            <a:r>
              <a:rPr lang="da-DK" dirty="0" smtClean="0">
                <a:solidFill>
                  <a:schemeClr val="accent1"/>
                </a:solidFill>
              </a:rPr>
              <a:t> </a:t>
            </a:r>
            <a:r>
              <a:rPr lang="da-DK" dirty="0">
                <a:solidFill>
                  <a:schemeClr val="accent1"/>
                </a:solidFill>
              </a:rPr>
              <a:t>=&gt; </a:t>
            </a:r>
            <a:r>
              <a:rPr lang="da-DK" dirty="0" smtClean="0">
                <a:solidFill>
                  <a:schemeClr val="accent1"/>
                </a:solidFill>
              </a:rPr>
              <a:t>F</a:t>
            </a:r>
            <a:br>
              <a:rPr lang="da-DK" dirty="0" smtClean="0">
                <a:solidFill>
                  <a:schemeClr val="accent1"/>
                </a:solidFill>
              </a:rPr>
            </a:br>
            <a:r>
              <a:rPr lang="da-DK" dirty="0" smtClean="0"/>
              <a:t>4	4  &lt;</a:t>
            </a:r>
            <a:r>
              <a:rPr lang="da-DK" dirty="0" err="1" smtClean="0"/>
              <a:t>num</a:t>
            </a:r>
            <a:r>
              <a:rPr lang="da-DK" dirty="0" smtClean="0"/>
              <a:t> </a:t>
            </a:r>
            <a:r>
              <a:rPr lang="da-DK" dirty="0"/>
              <a:t>=&gt; </a:t>
            </a:r>
            <a:r>
              <a:rPr lang="da-DK" dirty="0" smtClean="0"/>
              <a:t>F</a:t>
            </a:r>
          </a:p>
          <a:p>
            <a:r>
              <a:rPr lang="da-DK" dirty="0" smtClean="0">
                <a:solidFill>
                  <a:schemeClr val="accent1"/>
                </a:solidFill>
              </a:rPr>
              <a:t>5	5  &lt;</a:t>
            </a:r>
            <a:r>
              <a:rPr lang="da-DK" dirty="0" err="1" smtClean="0">
                <a:solidFill>
                  <a:schemeClr val="accent1"/>
                </a:solidFill>
              </a:rPr>
              <a:t>num</a:t>
            </a:r>
            <a:r>
              <a:rPr lang="da-DK" dirty="0" smtClean="0">
                <a:solidFill>
                  <a:schemeClr val="accent1"/>
                </a:solidFill>
              </a:rPr>
              <a:t> </a:t>
            </a:r>
            <a:r>
              <a:rPr lang="da-DK" dirty="0">
                <a:solidFill>
                  <a:schemeClr val="accent1"/>
                </a:solidFill>
              </a:rPr>
              <a:t>=&gt; </a:t>
            </a:r>
            <a:r>
              <a:rPr lang="da-DK" dirty="0" smtClean="0">
                <a:solidFill>
                  <a:schemeClr val="accent1"/>
                </a:solidFill>
              </a:rPr>
              <a:t>F</a:t>
            </a:r>
            <a:br>
              <a:rPr lang="da-DK" dirty="0" smtClean="0">
                <a:solidFill>
                  <a:schemeClr val="accent1"/>
                </a:solidFill>
              </a:rPr>
            </a:br>
            <a:r>
              <a:rPr lang="da-DK" dirty="0" smtClean="0"/>
              <a:t>6</a:t>
            </a:r>
            <a:r>
              <a:rPr lang="da-DK" dirty="0"/>
              <a:t>	0  &lt;</a:t>
            </a:r>
            <a:r>
              <a:rPr lang="da-DK" dirty="0" err="1"/>
              <a:t>num</a:t>
            </a:r>
            <a:r>
              <a:rPr lang="da-DK" dirty="0"/>
              <a:t> =&gt; </a:t>
            </a:r>
            <a:r>
              <a:rPr lang="da-DK" dirty="0" smtClean="0"/>
              <a:t>T</a:t>
            </a:r>
            <a:br>
              <a:rPr lang="da-DK" dirty="0" smtClean="0"/>
            </a:br>
            <a:r>
              <a:rPr lang="da-DK" dirty="0" smtClean="0">
                <a:solidFill>
                  <a:schemeClr val="accent1"/>
                </a:solidFill>
              </a:rPr>
              <a:t>7 </a:t>
            </a:r>
            <a:r>
              <a:rPr lang="da-DK" dirty="0">
                <a:solidFill>
                  <a:schemeClr val="accent1"/>
                </a:solidFill>
              </a:rPr>
              <a:t>	1  &lt;</a:t>
            </a:r>
            <a:r>
              <a:rPr lang="da-DK" dirty="0" err="1">
                <a:solidFill>
                  <a:schemeClr val="accent1"/>
                </a:solidFill>
              </a:rPr>
              <a:t>num</a:t>
            </a:r>
            <a:r>
              <a:rPr lang="da-DK" dirty="0">
                <a:solidFill>
                  <a:schemeClr val="accent1"/>
                </a:solidFill>
              </a:rPr>
              <a:t> =&gt; </a:t>
            </a:r>
            <a:r>
              <a:rPr lang="da-DK" dirty="0" smtClean="0">
                <a:solidFill>
                  <a:schemeClr val="accent1"/>
                </a:solidFill>
              </a:rPr>
              <a:t>T</a:t>
            </a:r>
            <a:endParaRPr lang="da-DK" dirty="0" smtClean="0"/>
          </a:p>
          <a:p>
            <a:r>
              <a:rPr lang="da-DK" dirty="0" smtClean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2481944"/>
            <a:ext cx="2608022" cy="3416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u="sng" dirty="0" err="1" smtClean="0"/>
              <a:t>Example</a:t>
            </a:r>
            <a:r>
              <a:rPr lang="da-DK" dirty="0" smtClean="0"/>
              <a:t> </a:t>
            </a:r>
            <a:r>
              <a:rPr lang="da-DK" b="1" dirty="0" err="1" smtClean="0"/>
              <a:t>num</a:t>
            </a:r>
            <a:r>
              <a:rPr lang="da-DK" b="1" dirty="0" smtClean="0"/>
              <a:t> = </a:t>
            </a:r>
            <a:r>
              <a:rPr lang="da-DK" dirty="0" smtClean="0"/>
              <a:t>2</a:t>
            </a:r>
            <a:r>
              <a:rPr lang="da-DK" b="1" dirty="0" smtClean="0"/>
              <a:t/>
            </a:r>
            <a:br>
              <a:rPr lang="da-DK" b="1" dirty="0" smtClean="0"/>
            </a:br>
            <a:endParaRPr lang="da-DK" b="1" dirty="0" smtClean="0"/>
          </a:p>
          <a:p>
            <a:r>
              <a:rPr lang="da-DK" b="1" dirty="0" err="1" smtClean="0"/>
              <a:t>index</a:t>
            </a:r>
            <a:r>
              <a:rPr lang="da-DK" b="1" dirty="0" smtClean="0"/>
              <a:t>	</a:t>
            </a:r>
            <a:r>
              <a:rPr lang="da-DK" b="1" dirty="0" err="1" smtClean="0"/>
              <a:t>index</a:t>
            </a:r>
            <a:r>
              <a:rPr lang="da-DK" b="1" dirty="0" smtClean="0"/>
              <a:t>%(</a:t>
            </a:r>
            <a:r>
              <a:rPr lang="da-DK" b="1" dirty="0" err="1" smtClean="0"/>
              <a:t>num</a:t>
            </a:r>
            <a:r>
              <a:rPr lang="da-DK" b="1" dirty="0" smtClean="0"/>
              <a:t>*2)</a:t>
            </a:r>
          </a:p>
          <a:p>
            <a:r>
              <a:rPr lang="da-DK" dirty="0" smtClean="0"/>
              <a:t>0	0  &lt;</a:t>
            </a:r>
            <a:r>
              <a:rPr lang="da-DK" dirty="0" err="1" smtClean="0"/>
              <a:t>num</a:t>
            </a:r>
            <a:r>
              <a:rPr lang="da-DK" dirty="0" smtClean="0"/>
              <a:t> =&gt; T</a:t>
            </a:r>
          </a:p>
          <a:p>
            <a:r>
              <a:rPr lang="da-DK" dirty="0" smtClean="0">
                <a:solidFill>
                  <a:schemeClr val="accent1"/>
                </a:solidFill>
              </a:rPr>
              <a:t>1	1  &lt;</a:t>
            </a:r>
            <a:r>
              <a:rPr lang="da-DK" dirty="0" err="1" smtClean="0">
                <a:solidFill>
                  <a:schemeClr val="accent1"/>
                </a:solidFill>
              </a:rPr>
              <a:t>num</a:t>
            </a:r>
            <a:r>
              <a:rPr lang="da-DK" dirty="0" smtClean="0">
                <a:solidFill>
                  <a:schemeClr val="accent1"/>
                </a:solidFill>
              </a:rPr>
              <a:t> </a:t>
            </a:r>
            <a:r>
              <a:rPr lang="da-DK" dirty="0">
                <a:solidFill>
                  <a:schemeClr val="accent1"/>
                </a:solidFill>
              </a:rPr>
              <a:t>=&gt; </a:t>
            </a:r>
            <a:r>
              <a:rPr lang="da-DK" dirty="0" smtClean="0">
                <a:solidFill>
                  <a:schemeClr val="accent1"/>
                </a:solidFill>
              </a:rPr>
              <a:t>T</a:t>
            </a:r>
          </a:p>
          <a:p>
            <a:r>
              <a:rPr lang="da-DK" dirty="0" smtClean="0"/>
              <a:t>2	2  &lt;</a:t>
            </a:r>
            <a:r>
              <a:rPr lang="da-DK" dirty="0" err="1" smtClean="0"/>
              <a:t>num</a:t>
            </a:r>
            <a:r>
              <a:rPr lang="da-DK" dirty="0" smtClean="0"/>
              <a:t> </a:t>
            </a:r>
            <a:r>
              <a:rPr lang="da-DK" dirty="0"/>
              <a:t>=&gt; </a:t>
            </a:r>
            <a:r>
              <a:rPr lang="da-DK" dirty="0" smtClean="0"/>
              <a:t>F</a:t>
            </a:r>
            <a:br>
              <a:rPr lang="da-DK" dirty="0" smtClean="0"/>
            </a:br>
            <a:r>
              <a:rPr lang="da-DK" dirty="0" smtClean="0">
                <a:solidFill>
                  <a:schemeClr val="accent1"/>
                </a:solidFill>
              </a:rPr>
              <a:t>3	3  &lt;</a:t>
            </a:r>
            <a:r>
              <a:rPr lang="da-DK" dirty="0" err="1" smtClean="0">
                <a:solidFill>
                  <a:schemeClr val="accent1"/>
                </a:solidFill>
              </a:rPr>
              <a:t>num</a:t>
            </a:r>
            <a:r>
              <a:rPr lang="da-DK" dirty="0" smtClean="0">
                <a:solidFill>
                  <a:schemeClr val="accent1"/>
                </a:solidFill>
              </a:rPr>
              <a:t> </a:t>
            </a:r>
            <a:r>
              <a:rPr lang="da-DK" dirty="0">
                <a:solidFill>
                  <a:schemeClr val="accent1"/>
                </a:solidFill>
              </a:rPr>
              <a:t>=&gt; </a:t>
            </a:r>
            <a:r>
              <a:rPr lang="da-DK" dirty="0" smtClean="0">
                <a:solidFill>
                  <a:schemeClr val="accent1"/>
                </a:solidFill>
              </a:rPr>
              <a:t>F</a:t>
            </a:r>
            <a:br>
              <a:rPr lang="da-DK" dirty="0" smtClean="0">
                <a:solidFill>
                  <a:schemeClr val="accent1"/>
                </a:solidFill>
              </a:rPr>
            </a:br>
            <a:r>
              <a:rPr lang="da-DK" dirty="0" smtClean="0"/>
              <a:t>4	0  &lt;</a:t>
            </a:r>
            <a:r>
              <a:rPr lang="da-DK" dirty="0" err="1" smtClean="0"/>
              <a:t>num</a:t>
            </a:r>
            <a:r>
              <a:rPr lang="da-DK" dirty="0" smtClean="0"/>
              <a:t> </a:t>
            </a:r>
            <a:r>
              <a:rPr lang="da-DK" dirty="0"/>
              <a:t>=&gt; </a:t>
            </a:r>
            <a:r>
              <a:rPr lang="da-DK" dirty="0" smtClean="0"/>
              <a:t>T</a:t>
            </a:r>
          </a:p>
          <a:p>
            <a:r>
              <a:rPr lang="da-DK" dirty="0" smtClean="0">
                <a:solidFill>
                  <a:schemeClr val="accent1"/>
                </a:solidFill>
              </a:rPr>
              <a:t>5	1  &lt;</a:t>
            </a:r>
            <a:r>
              <a:rPr lang="da-DK" dirty="0" err="1" smtClean="0">
                <a:solidFill>
                  <a:schemeClr val="accent1"/>
                </a:solidFill>
              </a:rPr>
              <a:t>num</a:t>
            </a:r>
            <a:r>
              <a:rPr lang="da-DK" dirty="0" smtClean="0">
                <a:solidFill>
                  <a:schemeClr val="accent1"/>
                </a:solidFill>
              </a:rPr>
              <a:t> </a:t>
            </a:r>
            <a:r>
              <a:rPr lang="da-DK" dirty="0">
                <a:solidFill>
                  <a:schemeClr val="accent1"/>
                </a:solidFill>
              </a:rPr>
              <a:t>=&gt; </a:t>
            </a:r>
            <a:r>
              <a:rPr lang="da-DK" dirty="0" smtClean="0">
                <a:solidFill>
                  <a:schemeClr val="accent1"/>
                </a:solidFill>
              </a:rPr>
              <a:t>T</a:t>
            </a:r>
            <a:br>
              <a:rPr lang="da-DK" dirty="0" smtClean="0">
                <a:solidFill>
                  <a:schemeClr val="accent1"/>
                </a:solidFill>
              </a:rPr>
            </a:br>
            <a:r>
              <a:rPr lang="da-DK" dirty="0" smtClean="0"/>
              <a:t>6</a:t>
            </a:r>
            <a:r>
              <a:rPr lang="da-DK" dirty="0"/>
              <a:t>	</a:t>
            </a:r>
            <a:r>
              <a:rPr lang="da-DK" dirty="0" smtClean="0"/>
              <a:t>2  </a:t>
            </a:r>
            <a:r>
              <a:rPr lang="da-DK" dirty="0"/>
              <a:t>&lt;</a:t>
            </a:r>
            <a:r>
              <a:rPr lang="da-DK" dirty="0" err="1"/>
              <a:t>num</a:t>
            </a:r>
            <a:r>
              <a:rPr lang="da-DK" dirty="0"/>
              <a:t> =&gt; </a:t>
            </a:r>
            <a:r>
              <a:rPr lang="da-DK" dirty="0" smtClean="0"/>
              <a:t>F</a:t>
            </a:r>
            <a:br>
              <a:rPr lang="da-DK" dirty="0" smtClean="0"/>
            </a:br>
            <a:r>
              <a:rPr lang="da-DK" dirty="0" smtClean="0">
                <a:solidFill>
                  <a:schemeClr val="accent1"/>
                </a:solidFill>
              </a:rPr>
              <a:t>7 </a:t>
            </a:r>
            <a:r>
              <a:rPr lang="da-DK" dirty="0">
                <a:solidFill>
                  <a:schemeClr val="accent1"/>
                </a:solidFill>
              </a:rPr>
              <a:t>	</a:t>
            </a:r>
            <a:r>
              <a:rPr lang="da-DK" dirty="0" smtClean="0">
                <a:solidFill>
                  <a:schemeClr val="accent1"/>
                </a:solidFill>
              </a:rPr>
              <a:t>3  </a:t>
            </a:r>
            <a:r>
              <a:rPr lang="da-DK" dirty="0">
                <a:solidFill>
                  <a:schemeClr val="accent1"/>
                </a:solidFill>
              </a:rPr>
              <a:t>&lt;</a:t>
            </a:r>
            <a:r>
              <a:rPr lang="da-DK" dirty="0" err="1">
                <a:solidFill>
                  <a:schemeClr val="accent1"/>
                </a:solidFill>
              </a:rPr>
              <a:t>num</a:t>
            </a:r>
            <a:r>
              <a:rPr lang="da-DK" dirty="0">
                <a:solidFill>
                  <a:schemeClr val="accent1"/>
                </a:solidFill>
              </a:rPr>
              <a:t> =&gt; </a:t>
            </a:r>
            <a:r>
              <a:rPr lang="da-DK" dirty="0" smtClean="0">
                <a:solidFill>
                  <a:schemeClr val="accent1"/>
                </a:solidFill>
              </a:rPr>
              <a:t>F</a:t>
            </a:r>
            <a:endParaRPr lang="da-DK" dirty="0" smtClean="0"/>
          </a:p>
          <a:p>
            <a:r>
              <a:rPr lang="da-DK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5466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rgbClr val="FF0000"/>
                </a:solidFill>
              </a:rPr>
              <a:t>Play with the selector plugin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da-DK" sz="2800" dirty="0" smtClean="0">
                <a:solidFill>
                  <a:srgbClr val="FF0000"/>
                </a:solidFill>
              </a:rPr>
              <a:t>(A) Stating from the code in  </a:t>
            </a:r>
            <a:r>
              <a:rPr lang="da-DK" sz="2800" i="1" dirty="0">
                <a:solidFill>
                  <a:srgbClr val="0070C0"/>
                </a:solidFill>
              </a:rPr>
              <a:t>code/02slectorPlugins/group.html</a:t>
            </a:r>
            <a:endParaRPr lang="en-GB" sz="2800" i="1" dirty="0">
              <a:solidFill>
                <a:srgbClr val="0070C0"/>
              </a:solidFill>
            </a:endParaRP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Create </a:t>
            </a:r>
            <a:r>
              <a:rPr lang="en-US" sz="2400" dirty="0">
                <a:solidFill>
                  <a:srgbClr val="FF0000"/>
                </a:solidFill>
              </a:rPr>
              <a:t>a new </a:t>
            </a:r>
            <a:r>
              <a:rPr lang="en-US" sz="2400" u="sng" dirty="0" smtClean="0">
                <a:solidFill>
                  <a:srgbClr val="FF0000"/>
                </a:solidFill>
              </a:rPr>
              <a:t>selector </a:t>
            </a:r>
            <a:r>
              <a:rPr lang="en-US" sz="2400" u="sng" dirty="0">
                <a:solidFill>
                  <a:srgbClr val="FF0000"/>
                </a:solidFill>
              </a:rPr>
              <a:t>plugin </a:t>
            </a:r>
            <a:r>
              <a:rPr lang="en-US" sz="2400" dirty="0" smtClean="0">
                <a:solidFill>
                  <a:srgbClr val="FF0000"/>
                </a:solidFill>
              </a:rPr>
              <a:t>called 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en-US" sz="2400" b="1" dirty="0" smtClean="0">
                <a:solidFill>
                  <a:srgbClr val="FF0000"/>
                </a:solidFill>
              </a:rPr>
              <a:t>first(n) </a:t>
            </a:r>
            <a:r>
              <a:rPr lang="en-US" sz="2400" dirty="0" smtClean="0">
                <a:solidFill>
                  <a:srgbClr val="FF0000"/>
                </a:solidFill>
              </a:rPr>
              <a:t>that selects only the first n elements in the current selection</a:t>
            </a:r>
            <a:endParaRPr lang="en-GB" sz="2400" dirty="0" smtClean="0">
              <a:solidFill>
                <a:srgbClr val="FF0000"/>
              </a:solidFill>
            </a:endParaRPr>
          </a:p>
          <a:p>
            <a:pPr lvl="1"/>
            <a:r>
              <a:rPr lang="da-DK" sz="2400" dirty="0" smtClean="0">
                <a:solidFill>
                  <a:srgbClr val="FF0000"/>
                </a:solidFill>
              </a:rPr>
              <a:t>Test it on a copy of the </a:t>
            </a:r>
            <a:r>
              <a:rPr lang="da-DK" sz="2400" b="1" dirty="0" smtClean="0">
                <a:solidFill>
                  <a:srgbClr val="FF0000"/>
                </a:solidFill>
              </a:rPr>
              <a:t>group.html </a:t>
            </a:r>
            <a:r>
              <a:rPr lang="da-DK" sz="2400" dirty="0" smtClean="0">
                <a:solidFill>
                  <a:srgbClr val="FF0000"/>
                </a:solidFill>
              </a:rPr>
              <a:t>file</a:t>
            </a:r>
            <a:endParaRPr lang="da-DK" sz="2400" dirty="0">
              <a:solidFill>
                <a:srgbClr val="FF0000"/>
              </a:solidFill>
            </a:endParaRPr>
          </a:p>
          <a:p>
            <a:pPr lvl="1"/>
            <a:r>
              <a:rPr lang="da-DK" sz="2400" i="1" dirty="0" smtClean="0">
                <a:latin typeface="+mj-lt"/>
              </a:rPr>
              <a:t>Example of use </a:t>
            </a:r>
            <a:r>
              <a:rPr lang="da-DK" sz="2400" dirty="0" smtClean="0">
                <a:latin typeface="+mj-lt"/>
              </a:rPr>
              <a:t/>
            </a:r>
            <a:br>
              <a:rPr lang="da-DK" sz="2400" dirty="0" smtClean="0">
                <a:latin typeface="+mj-lt"/>
              </a:rPr>
            </a:br>
            <a:r>
              <a:rPr lang="da-DK" sz="2000" dirty="0" smtClean="0">
                <a:solidFill>
                  <a:srgbClr val="00B050"/>
                </a:solidFill>
                <a:latin typeface="Lucida Console" pitchFamily="49" charset="0"/>
              </a:rPr>
              <a:t>$(‘</a:t>
            </a:r>
            <a:r>
              <a:rPr lang="da-DK" sz="2000" dirty="0">
                <a:solidFill>
                  <a:srgbClr val="00B050"/>
                </a:solidFill>
                <a:latin typeface="Lucida Console" pitchFamily="49" charset="0"/>
              </a:rPr>
              <a:t>tr’).filter</a:t>
            </a:r>
            <a:r>
              <a:rPr lang="da-DK" sz="2000" dirty="0" smtClean="0">
                <a:solidFill>
                  <a:srgbClr val="00B050"/>
                </a:solidFill>
                <a:latin typeface="Lucida Console" pitchFamily="49" charset="0"/>
              </a:rPr>
              <a:t>(‘:first(3)’).</a:t>
            </a:r>
            <a:r>
              <a:rPr lang="da-DK" sz="2000" dirty="0">
                <a:solidFill>
                  <a:srgbClr val="00B050"/>
                </a:solidFill>
                <a:latin typeface="Lucida Console" pitchFamily="49" charset="0"/>
              </a:rPr>
              <a:t>addClass(‘alt</a:t>
            </a:r>
            <a:r>
              <a:rPr lang="da-DK" sz="2000" dirty="0" smtClean="0">
                <a:solidFill>
                  <a:srgbClr val="00B050"/>
                </a:solidFill>
                <a:latin typeface="Lucida Console" pitchFamily="49" charset="0"/>
              </a:rPr>
              <a:t>’);</a:t>
            </a:r>
            <a:br>
              <a:rPr lang="da-DK" sz="2000" dirty="0" smtClean="0">
                <a:solidFill>
                  <a:srgbClr val="00B050"/>
                </a:solidFill>
                <a:latin typeface="Lucida Console" pitchFamily="49" charset="0"/>
              </a:rPr>
            </a:br>
            <a:r>
              <a:rPr lang="da-DK" sz="2400" i="1" dirty="0" smtClean="0">
                <a:latin typeface="+mj-lt"/>
              </a:rPr>
              <a:t>and the effect should be that only the first 3 lines are styled with class ‘alt’</a:t>
            </a:r>
          </a:p>
          <a:p>
            <a:pPr lvl="1"/>
            <a:endParaRPr lang="da-DK" sz="2400" i="1" dirty="0">
              <a:latin typeface="+mj-lt"/>
            </a:endParaRPr>
          </a:p>
          <a:p>
            <a:r>
              <a:rPr lang="en-GB" sz="2800" dirty="0" smtClean="0">
                <a:solidFill>
                  <a:srgbClr val="FF0000"/>
                </a:solidFill>
              </a:rPr>
              <a:t>(B) Try now to define a plugin </a:t>
            </a:r>
            <a:r>
              <a:rPr lang="en-GB" sz="2800" b="1" dirty="0" smtClean="0">
                <a:solidFill>
                  <a:srgbClr val="FF0000"/>
                </a:solidFill>
              </a:rPr>
              <a:t>:</a:t>
            </a:r>
            <a:r>
              <a:rPr lang="en-GB" sz="2800" b="1" dirty="0" err="1" smtClean="0">
                <a:solidFill>
                  <a:srgbClr val="FF0000"/>
                </a:solidFill>
              </a:rPr>
              <a:t>fromTo</a:t>
            </a:r>
            <a:r>
              <a:rPr lang="en-GB" sz="2800" b="1" dirty="0" smtClean="0">
                <a:solidFill>
                  <a:srgbClr val="FF0000"/>
                </a:solidFill>
              </a:rPr>
              <a:t>(</a:t>
            </a:r>
            <a:r>
              <a:rPr lang="en-GB" sz="2800" b="1" dirty="0" err="1" smtClean="0">
                <a:solidFill>
                  <a:srgbClr val="FF0000"/>
                </a:solidFill>
              </a:rPr>
              <a:t>a,b</a:t>
            </a:r>
            <a:r>
              <a:rPr lang="en-GB" sz="2800" b="1" dirty="0" smtClean="0">
                <a:solidFill>
                  <a:srgbClr val="FF0000"/>
                </a:solidFill>
              </a:rPr>
              <a:t>) </a:t>
            </a:r>
          </a:p>
          <a:p>
            <a:pPr lvl="1"/>
            <a:r>
              <a:rPr lang="en-GB" sz="2400" dirty="0" smtClean="0">
                <a:solidFill>
                  <a:srgbClr val="FF0000"/>
                </a:solidFill>
              </a:rPr>
              <a:t>The </a:t>
            </a:r>
            <a:r>
              <a:rPr lang="en-GB" sz="2400" dirty="0" err="1" smtClean="0">
                <a:solidFill>
                  <a:srgbClr val="FF0000"/>
                </a:solidFill>
              </a:rPr>
              <a:t>behavior</a:t>
            </a:r>
            <a:r>
              <a:rPr lang="en-GB" sz="2400" dirty="0" smtClean="0">
                <a:solidFill>
                  <a:srgbClr val="FF0000"/>
                </a:solidFill>
              </a:rPr>
              <a:t> should be that it selects all elements from index a to index b (</a:t>
            </a:r>
            <a:r>
              <a:rPr lang="en-GB" sz="2400" i="1" dirty="0" smtClean="0">
                <a:solidFill>
                  <a:srgbClr val="FF0000"/>
                </a:solidFill>
              </a:rPr>
              <a:t>assume that a &lt;= b</a:t>
            </a:r>
            <a:r>
              <a:rPr lang="en-GB" sz="2400" dirty="0" smtClean="0">
                <a:solidFill>
                  <a:srgbClr val="FF0000"/>
                </a:solidFill>
              </a:rPr>
              <a:t>). </a:t>
            </a:r>
          </a:p>
          <a:p>
            <a:pPr lvl="1"/>
            <a:r>
              <a:rPr lang="en-GB" sz="2400" dirty="0" smtClean="0">
                <a:solidFill>
                  <a:srgbClr val="FF0000"/>
                </a:solidFill>
              </a:rPr>
              <a:t>Test it on a copy of group.html</a:t>
            </a:r>
          </a:p>
          <a:p>
            <a:pPr lvl="1"/>
            <a:r>
              <a:rPr lang="en-GB" sz="2400" i="1" dirty="0" smtClean="0">
                <a:solidFill>
                  <a:srgbClr val="FF0000"/>
                </a:solidFill>
              </a:rPr>
              <a:t>Tricky part: read both 4 and 12 parameters in the :</a:t>
            </a:r>
            <a:r>
              <a:rPr lang="en-GB" sz="2400" i="1" dirty="0" err="1" smtClean="0">
                <a:solidFill>
                  <a:srgbClr val="FF0000"/>
                </a:solidFill>
              </a:rPr>
              <a:t>fromTo</a:t>
            </a:r>
            <a:r>
              <a:rPr lang="en-GB" sz="2400" i="1" dirty="0" smtClean="0">
                <a:solidFill>
                  <a:srgbClr val="FF0000"/>
                </a:solidFill>
              </a:rPr>
              <a:t>(4,12)</a:t>
            </a:r>
            <a:endParaRPr lang="en-GB" sz="2400" i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879080" y="5791200"/>
            <a:ext cx="9753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10</a:t>
            </a:r>
          </a:p>
          <a:p>
            <a:pPr algn="ctr"/>
            <a:r>
              <a:rPr lang="da-DK" b="1" dirty="0" smtClean="0"/>
              <a:t>min</a:t>
            </a:r>
            <a:endParaRPr lang="en-GB" b="1" dirty="0"/>
          </a:p>
        </p:txBody>
      </p:sp>
      <p:sp>
        <p:nvSpPr>
          <p:cNvPr id="6" name="Oval 5"/>
          <p:cNvSpPr/>
          <p:nvPr/>
        </p:nvSpPr>
        <p:spPr>
          <a:xfrm>
            <a:off x="7879080" y="1295400"/>
            <a:ext cx="9753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10</a:t>
            </a:r>
          </a:p>
          <a:p>
            <a:pPr algn="ctr"/>
            <a:r>
              <a:rPr lang="da-DK" b="1" dirty="0" smtClean="0"/>
              <a:t>min</a:t>
            </a:r>
            <a:endParaRPr lang="en-GB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4267200"/>
            <a:ext cx="8702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4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05000"/>
            <a:ext cx="3352800" cy="414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631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From </a:t>
            </a:r>
            <a:r>
              <a:rPr lang="da-DK" dirty="0">
                <a:solidFill>
                  <a:srgbClr val="00B050"/>
                </a:solidFill>
              </a:rPr>
              <a:t>selectors</a:t>
            </a:r>
            <a:r>
              <a:rPr lang="da-DK" dirty="0"/>
              <a:t> to </a:t>
            </a:r>
            <a:r>
              <a:rPr lang="da-DK" dirty="0">
                <a:solidFill>
                  <a:schemeClr val="tx2"/>
                </a:solidFill>
              </a:rPr>
              <a:t>traversal </a:t>
            </a:r>
            <a:r>
              <a:rPr lang="da-DK" dirty="0" smtClean="0">
                <a:solidFill>
                  <a:schemeClr val="tx2"/>
                </a:solidFill>
              </a:rPr>
              <a:t>methods</a:t>
            </a:r>
            <a:br>
              <a:rPr lang="da-DK" dirty="0" smtClean="0">
                <a:solidFill>
                  <a:schemeClr val="tx2"/>
                </a:solidFill>
              </a:rPr>
            </a:br>
            <a:r>
              <a:rPr lang="da-DK" sz="2700" i="1" dirty="0" smtClean="0"/>
              <a:t>and </a:t>
            </a:r>
            <a:r>
              <a:rPr lang="en-GB" sz="2700" b="1" i="1" dirty="0" smtClean="0"/>
              <a:t>DOM element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 smtClean="0"/>
              <a:t>Open </a:t>
            </a:r>
            <a:r>
              <a:rPr lang="da-DK" sz="2400" i="1" dirty="0">
                <a:solidFill>
                  <a:srgbClr val="0070C0"/>
                </a:solidFill>
              </a:rPr>
              <a:t>code/01[book]chpt09/index.html</a:t>
            </a:r>
            <a:endParaRPr lang="en-GB" sz="24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And </a:t>
            </a:r>
            <a:r>
              <a:rPr lang="en-US" sz="2400" dirty="0"/>
              <a:t>check out </a:t>
            </a:r>
            <a:r>
              <a:rPr lang="en-US" sz="2400" b="1" dirty="0"/>
              <a:t>listing 9.10, 9.11, 9.12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000" dirty="0" smtClean="0"/>
              <a:t>-&gt; </a:t>
            </a:r>
            <a:r>
              <a:rPr lang="en-US" sz="2000" dirty="0" err="1"/>
              <a:t>var</a:t>
            </a:r>
            <a:r>
              <a:rPr lang="en-US" sz="2000" dirty="0"/>
              <a:t> $cell = $('#release');</a:t>
            </a:r>
            <a:endParaRPr lang="en-US" sz="28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What </a:t>
            </a:r>
            <a:r>
              <a:rPr lang="en-US" sz="2400" dirty="0">
                <a:solidFill>
                  <a:srgbClr val="FF0000"/>
                </a:solidFill>
              </a:rPr>
              <a:t>is happening here?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078964" y="0"/>
            <a:ext cx="1055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i="1" dirty="0"/>
              <a:t>page </a:t>
            </a:r>
            <a:r>
              <a:rPr lang="da-DK" i="1" dirty="0" smtClean="0"/>
              <a:t>256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587553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303" y="5105400"/>
            <a:ext cx="6051097" cy="78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867" y="15343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smtClean="0">
                <a:solidFill>
                  <a:srgbClr val="00B050"/>
                </a:solidFill>
              </a:rPr>
              <a:t>$(‘ ... ’)   </a:t>
            </a:r>
            <a:r>
              <a:rPr lang="da-DK" sz="2000" b="1" dirty="0" smtClean="0"/>
              <a:t>VS </a:t>
            </a:r>
            <a:r>
              <a:rPr lang="en-GB" sz="2000" dirty="0"/>
              <a:t>.next</a:t>
            </a:r>
            <a:r>
              <a:rPr lang="en-GB" sz="2000" dirty="0" smtClean="0"/>
              <a:t>()  </a:t>
            </a:r>
            <a:r>
              <a:rPr lang="en-GB" sz="2000" dirty="0"/>
              <a:t>.parent() </a:t>
            </a:r>
            <a:r>
              <a:rPr lang="en-GB" sz="2000" dirty="0" smtClean="0"/>
              <a:t>  </a:t>
            </a:r>
            <a:r>
              <a:rPr lang="en-GB" sz="2000" i="1" dirty="0" smtClean="0"/>
              <a:t>and</a:t>
            </a:r>
            <a:r>
              <a:rPr lang="en-GB" sz="2000" dirty="0" smtClean="0"/>
              <a:t>   </a:t>
            </a:r>
            <a:r>
              <a:rPr lang="da-DK" sz="2000" dirty="0" smtClean="0"/>
              <a:t>.find()   .not()  .filter()</a:t>
            </a:r>
            <a:br>
              <a:rPr lang="da-DK" sz="2000" dirty="0" smtClean="0"/>
            </a:br>
            <a:endParaRPr lang="da-DK" sz="2000" dirty="0" smtClean="0"/>
          </a:p>
          <a:p>
            <a:pPr marL="0" indent="0">
              <a:buNone/>
            </a:pPr>
            <a:r>
              <a:rPr lang="da-DK" sz="2000" dirty="0" smtClean="0"/>
              <a:t>When using traversing methods jQuery </a:t>
            </a:r>
            <a:r>
              <a:rPr lang="da-DK" sz="2000" b="1" dirty="0" smtClean="0"/>
              <a:t>keeps track of our path </a:t>
            </a:r>
            <a:r>
              <a:rPr lang="da-DK" sz="2000" dirty="0" smtClean="0"/>
              <a:t>through the DOM!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b="1" dirty="0" smtClean="0"/>
              <a:t>Record-keeping: 	</a:t>
            </a:r>
          </a:p>
          <a:p>
            <a:r>
              <a:rPr lang="en-GB" sz="2000" dirty="0" err="1" smtClean="0">
                <a:solidFill>
                  <a:schemeClr val="accent6">
                    <a:lumMod val="75000"/>
                  </a:schemeClr>
                </a:solidFill>
              </a:rPr>
              <a:t>jQuery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</a:rPr>
              <a:t> objects </a:t>
            </a:r>
            <a:r>
              <a:rPr lang="en-GB" sz="2000" dirty="0" smtClean="0"/>
              <a:t>are create when methods are applied to $()</a:t>
            </a:r>
            <a:endParaRPr lang="da-DK" sz="20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jQuery object instance has a </a:t>
            </a:r>
            <a:r>
              <a:rPr lang="en-US" sz="2000" b="1" dirty="0"/>
              <a:t>.</a:t>
            </a:r>
            <a:r>
              <a:rPr lang="en-US" sz="2000" b="1" dirty="0" err="1"/>
              <a:t>prevObject</a:t>
            </a:r>
            <a:r>
              <a:rPr lang="en-US" sz="2000" b="1" dirty="0"/>
              <a:t> </a:t>
            </a:r>
            <a:r>
              <a:rPr lang="en-US" sz="2000" dirty="0"/>
              <a:t>property pointing to the </a:t>
            </a:r>
            <a:r>
              <a:rPr lang="en-US" sz="2000" dirty="0" smtClean="0"/>
              <a:t>previous one -&gt; </a:t>
            </a:r>
            <a:r>
              <a:rPr lang="en-US" sz="2000" b="1" dirty="0" smtClean="0"/>
              <a:t>AKA</a:t>
            </a:r>
            <a:r>
              <a:rPr lang="en-US" sz="2000" dirty="0" smtClean="0"/>
              <a:t> </a:t>
            </a:r>
            <a:r>
              <a:rPr lang="en-GB" sz="2000" b="1" dirty="0" smtClean="0"/>
              <a:t>the </a:t>
            </a:r>
            <a:r>
              <a:rPr lang="en-GB" sz="2000" b="1" dirty="0"/>
              <a:t>DOM element stack</a:t>
            </a:r>
            <a:endParaRPr lang="da-DK" sz="2000" b="1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419600" y="5567362"/>
            <a:ext cx="152400" cy="98583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640080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smtClean="0">
                <a:solidFill>
                  <a:srgbClr val="FF0000"/>
                </a:solidFill>
              </a:rPr>
              <a:t>?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31426"/>
            <a:ext cx="101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u="sng" dirty="0" smtClean="0">
                <a:solidFill>
                  <a:srgbClr val="00B050"/>
                </a:solidFill>
              </a:rPr>
              <a:t>selectors</a:t>
            </a:r>
            <a:endParaRPr lang="en-GB" u="sng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814010" y="1300758"/>
            <a:ext cx="0" cy="29944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35628" y="19050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43800" y="6400800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See: </a:t>
            </a:r>
            <a:r>
              <a:rPr lang="da-DK" i="1" dirty="0" smtClean="0"/>
              <a:t>page 258</a:t>
            </a:r>
            <a:endParaRPr lang="en-GB" i="1" dirty="0"/>
          </a:p>
        </p:txBody>
      </p:sp>
      <p:sp>
        <p:nvSpPr>
          <p:cNvPr id="16" name="Rectangle 15"/>
          <p:cNvSpPr/>
          <p:nvPr/>
        </p:nvSpPr>
        <p:spPr>
          <a:xfrm>
            <a:off x="7591944" y="5314888"/>
            <a:ext cx="145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-&gt; listing 9.13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71293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1925"/>
            <a:ext cx="6945871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sz="2400" dirty="0"/>
              <a:t>r</a:t>
            </a:r>
            <a:r>
              <a:rPr lang="da-DK" sz="2400" dirty="0" smtClean="0"/>
              <a:t>esult: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 smtClean="0"/>
          </a:p>
          <a:p>
            <a:pPr marL="0" indent="0">
              <a:buNone/>
            </a:pPr>
            <a:endParaRPr lang="da-DK" sz="1600" dirty="0"/>
          </a:p>
          <a:p>
            <a:pPr marL="0" indent="0">
              <a:buNone/>
            </a:pPr>
            <a:endParaRPr lang="da-DK" sz="1600" dirty="0" smtClean="0"/>
          </a:p>
          <a:p>
            <a:pPr marL="0" indent="0">
              <a:buNone/>
            </a:pPr>
            <a:endParaRPr lang="da-DK" sz="1600" dirty="0"/>
          </a:p>
          <a:p>
            <a:pPr marL="0" indent="0">
              <a:buNone/>
            </a:pPr>
            <a:endParaRPr lang="da-DK" sz="1600" dirty="0" smtClean="0"/>
          </a:p>
          <a:p>
            <a:pPr marL="0" indent="0">
              <a:buNone/>
            </a:pPr>
            <a:endParaRPr lang="da-DK" sz="1600" dirty="0"/>
          </a:p>
          <a:p>
            <a:pPr marL="0" indent="0">
              <a:buNone/>
            </a:pPr>
            <a:endParaRPr lang="da-DK" sz="1600" b="1" dirty="0" smtClean="0"/>
          </a:p>
          <a:p>
            <a:pPr marL="0" indent="0">
              <a:buNone/>
            </a:pPr>
            <a:r>
              <a:rPr lang="en-US" sz="1600" b="1" dirty="0" smtClean="0"/>
              <a:t>.</a:t>
            </a:r>
            <a:r>
              <a:rPr lang="en-US" sz="1600" b="1" dirty="0" err="1" smtClean="0"/>
              <a:t>addBack</a:t>
            </a:r>
            <a:r>
              <a:rPr lang="en-US" sz="1600" b="1" dirty="0" smtClean="0"/>
              <a:t>()  </a:t>
            </a:r>
            <a:r>
              <a:rPr lang="en-US" sz="1600" dirty="0" smtClean="0"/>
              <a:t>-&gt;  </a:t>
            </a:r>
            <a:r>
              <a:rPr lang="en-US" sz="1600" dirty="0" err="1"/>
              <a:t>jQuery</a:t>
            </a:r>
            <a:r>
              <a:rPr lang="en-US" sz="1600" dirty="0"/>
              <a:t> looks back one step on the stack, and </a:t>
            </a:r>
            <a:r>
              <a:rPr lang="en-US" sz="1600" dirty="0" smtClean="0"/>
              <a:t>combines the </a:t>
            </a:r>
            <a:r>
              <a:rPr lang="en-US" sz="1600" dirty="0"/>
              <a:t>two element </a:t>
            </a:r>
            <a:r>
              <a:rPr lang="en-US" sz="1600" dirty="0" smtClean="0"/>
              <a:t>sets</a:t>
            </a:r>
          </a:p>
          <a:p>
            <a:pPr marL="0" indent="0">
              <a:buNone/>
            </a:pPr>
            <a:r>
              <a:rPr lang="en-US" sz="1600" dirty="0" smtClean="0"/>
              <a:t>Here it means </a:t>
            </a:r>
            <a:r>
              <a:rPr lang="en-US" sz="1600" dirty="0"/>
              <a:t>that the highlighted cells </a:t>
            </a:r>
            <a:r>
              <a:rPr lang="en-US" sz="1600" b="1" dirty="0" smtClean="0"/>
              <a:t>include both </a:t>
            </a:r>
            <a:r>
              <a:rPr lang="en-US" sz="1600" dirty="0"/>
              <a:t>the two cells found by the .</a:t>
            </a:r>
            <a:r>
              <a:rPr lang="en-US" sz="1600" dirty="0" err="1"/>
              <a:t>nextAll</a:t>
            </a:r>
            <a:r>
              <a:rPr lang="en-US" sz="1600" dirty="0"/>
              <a:t>() call </a:t>
            </a:r>
            <a:r>
              <a:rPr lang="en-US" sz="1600" b="1" dirty="0"/>
              <a:t>and </a:t>
            </a:r>
            <a:r>
              <a:rPr lang="en-US" sz="1600" dirty="0"/>
              <a:t>the original </a:t>
            </a:r>
            <a:r>
              <a:rPr lang="en-US" sz="1600" dirty="0" smtClean="0"/>
              <a:t>cell</a:t>
            </a:r>
            <a:br>
              <a:rPr lang="en-US" sz="1600" dirty="0" smtClean="0"/>
            </a:b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2"/>
                </a:solidFill>
              </a:rPr>
              <a:t>NOTE: </a:t>
            </a:r>
            <a:r>
              <a:rPr lang="en-US" sz="1600" dirty="0" smtClean="0">
                <a:solidFill>
                  <a:schemeClr val="tx2"/>
                </a:solidFill>
              </a:rPr>
              <a:t>the new</a:t>
            </a:r>
            <a:r>
              <a:rPr lang="en-US" sz="1600" dirty="0">
                <a:solidFill>
                  <a:schemeClr val="tx2"/>
                </a:solidFill>
              </a:rPr>
              <a:t>, merged element set </a:t>
            </a:r>
            <a:r>
              <a:rPr lang="en-US" sz="1600" dirty="0" smtClean="0">
                <a:solidFill>
                  <a:schemeClr val="tx2"/>
                </a:solidFill>
              </a:rPr>
              <a:t>is then </a:t>
            </a:r>
            <a:r>
              <a:rPr lang="en-US" sz="1600" dirty="0">
                <a:solidFill>
                  <a:schemeClr val="tx2"/>
                </a:solidFill>
              </a:rPr>
              <a:t>pushed onto the </a:t>
            </a:r>
            <a:r>
              <a:rPr lang="en-US" sz="1600" dirty="0" smtClean="0">
                <a:solidFill>
                  <a:schemeClr val="tx2"/>
                </a:solidFill>
              </a:rPr>
              <a:t>stack </a:t>
            </a:r>
            <a:br>
              <a:rPr lang="en-US" sz="1600" dirty="0" smtClean="0">
                <a:solidFill>
                  <a:schemeClr val="tx2"/>
                </a:solidFill>
              </a:rPr>
            </a:br>
            <a:r>
              <a:rPr lang="en-US" sz="1600" dirty="0" smtClean="0">
                <a:solidFill>
                  <a:schemeClr val="tx2"/>
                </a:solidFill>
              </a:rPr>
              <a:t>(so we could keep performing more operations on the set!)</a:t>
            </a:r>
            <a:endParaRPr lang="en-GB" sz="1800" dirty="0">
              <a:solidFill>
                <a:schemeClr val="tx2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79248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own Arrow 1"/>
          <p:cNvSpPr/>
          <p:nvPr/>
        </p:nvSpPr>
        <p:spPr>
          <a:xfrm>
            <a:off x="4114800" y="838200"/>
            <a:ext cx="4572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605528" y="1186934"/>
            <a:ext cx="407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… it was </a:t>
            </a:r>
            <a:r>
              <a:rPr lang="en-US" b="1" i="1" dirty="0" err="1" smtClean="0">
                <a:solidFill>
                  <a:srgbClr val="00B050"/>
                </a:solidFill>
              </a:rPr>
              <a:t>andSelf</a:t>
            </a:r>
            <a:r>
              <a:rPr lang="en-US" b="1" i="1" dirty="0" smtClean="0">
                <a:solidFill>
                  <a:srgbClr val="00B050"/>
                </a:solidFill>
              </a:rPr>
              <a:t>()</a:t>
            </a:r>
            <a:r>
              <a:rPr lang="en-US" i="1" dirty="0" smtClean="0">
                <a:solidFill>
                  <a:srgbClr val="00B050"/>
                </a:solidFill>
              </a:rPr>
              <a:t> in older </a:t>
            </a:r>
            <a:r>
              <a:rPr lang="en-US" i="1" dirty="0" err="1" smtClean="0">
                <a:solidFill>
                  <a:srgbClr val="00B050"/>
                </a:solidFill>
              </a:rPr>
              <a:t>jQuery</a:t>
            </a:r>
            <a:r>
              <a:rPr lang="en-US" i="1" dirty="0" smtClean="0">
                <a:solidFill>
                  <a:srgbClr val="00B050"/>
                </a:solidFill>
              </a:rPr>
              <a:t> versions</a:t>
            </a: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017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86200" cy="1143000"/>
          </a:xfrm>
        </p:spPr>
        <p:txBody>
          <a:bodyPr/>
          <a:lstStyle/>
          <a:p>
            <a:pPr algn="l"/>
            <a:r>
              <a:rPr lang="da-DK" dirty="0" smtClean="0"/>
              <a:t>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sz="2000" dirty="0" smtClean="0"/>
          </a:p>
          <a:p>
            <a:endParaRPr lang="da-DK" sz="2000" dirty="0"/>
          </a:p>
          <a:p>
            <a:pPr marL="0" indent="0">
              <a:buNone/>
            </a:pPr>
            <a:r>
              <a:rPr lang="da-DK" sz="2000" dirty="0" smtClean="0"/>
              <a:t>A nice example:</a:t>
            </a:r>
          </a:p>
          <a:p>
            <a:r>
              <a:rPr lang="en-GB" sz="1800" dirty="0">
                <a:hlinkClick r:id="rId2"/>
              </a:rPr>
              <a:t>http://</a:t>
            </a:r>
            <a:r>
              <a:rPr lang="en-GB" sz="1800" dirty="0" smtClean="0">
                <a:hlinkClick r:id="rId2"/>
              </a:rPr>
              <a:t>www.i-programmer.info/programming/javascript/1674-javascript-data-structures-stacks-queues-and-deques.html</a:t>
            </a:r>
            <a:r>
              <a:rPr lang="en-GB" sz="1800" dirty="0" smtClean="0"/>
              <a:t> 	</a:t>
            </a:r>
            <a:endParaRPr lang="en-GB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914400" y="3745224"/>
            <a:ext cx="7016321" cy="2502259"/>
            <a:chOff x="908479" y="2526941"/>
            <a:chExt cx="7016321" cy="2502259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479" y="2791983"/>
              <a:ext cx="2605989" cy="2237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829" y="2953908"/>
              <a:ext cx="2310971" cy="181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651680" y="2526941"/>
              <a:ext cx="1752600" cy="1143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863" y="278295"/>
            <a:ext cx="3674809" cy="175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76954" y="6247483"/>
            <a:ext cx="21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See folder </a:t>
            </a:r>
            <a:r>
              <a:rPr lang="en-GB" i="1" dirty="0" smtClean="0">
                <a:solidFill>
                  <a:schemeClr val="tx2"/>
                </a:solidFill>
              </a:rPr>
              <a:t>01c_stack</a:t>
            </a:r>
            <a:endParaRPr lang="en-GB" i="1" dirty="0">
              <a:solidFill>
                <a:schemeClr val="tx2"/>
              </a:solidFill>
            </a:endParaRPr>
          </a:p>
        </p:txBody>
      </p:sp>
      <p:sp>
        <p:nvSpPr>
          <p:cNvPr id="7" name="Double Bracket 6"/>
          <p:cNvSpPr/>
          <p:nvPr/>
        </p:nvSpPr>
        <p:spPr>
          <a:xfrm>
            <a:off x="76200" y="228600"/>
            <a:ext cx="8907534" cy="65415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4738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927020"/>
            <a:ext cx="4114800" cy="300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07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800" b="1" dirty="0" smtClean="0"/>
              <a:t>chapter </a:t>
            </a:r>
            <a:r>
              <a:rPr lang="en-GB" sz="2800" b="1" dirty="0"/>
              <a:t>9 </a:t>
            </a:r>
            <a:r>
              <a:rPr lang="en-GB" sz="2800" i="1" dirty="0"/>
              <a:t>Learning jQuery </a:t>
            </a:r>
            <a:r>
              <a:rPr lang="en-GB" sz="2800" i="1" dirty="0" smtClean="0"/>
              <a:t>4</a:t>
            </a:r>
            <a:r>
              <a:rPr lang="en-GB" sz="2800" i="1" baseline="30000" dirty="0" smtClean="0"/>
              <a:t>th</a:t>
            </a:r>
            <a:r>
              <a:rPr lang="en-GB" sz="2800" i="1" dirty="0" smtClean="0"/>
              <a:t> edition</a:t>
            </a:r>
            <a:r>
              <a:rPr lang="en-GB" sz="2800" dirty="0"/>
              <a:t>: </a:t>
            </a:r>
            <a:endParaRPr lang="en-GB" sz="2800" dirty="0" smtClean="0"/>
          </a:p>
          <a:p>
            <a:pPr lvl="1"/>
            <a:r>
              <a:rPr lang="en-GB" sz="2400" dirty="0" err="1"/>
              <a:t>jQuery</a:t>
            </a:r>
            <a:r>
              <a:rPr lang="en-GB" sz="2400" dirty="0"/>
              <a:t> traversing </a:t>
            </a:r>
            <a:r>
              <a:rPr lang="en-GB" sz="2400" i="1" dirty="0" smtClean="0"/>
              <a:t>-&gt; </a:t>
            </a:r>
            <a:r>
              <a:rPr lang="en-GB" sz="2400" i="1" dirty="0"/>
              <a:t>page 241</a:t>
            </a:r>
            <a:endParaRPr lang="en-GB" sz="3200" b="1" i="1" dirty="0"/>
          </a:p>
          <a:p>
            <a:pPr lvl="1"/>
            <a:r>
              <a:rPr lang="en-GB" sz="2400" dirty="0"/>
              <a:t>custom pseudo-class </a:t>
            </a:r>
            <a:r>
              <a:rPr lang="en-GB" sz="2400" dirty="0" smtClean="0"/>
              <a:t>(aka </a:t>
            </a:r>
            <a:r>
              <a:rPr lang="en-US" sz="2400" b="1" dirty="0" smtClean="0"/>
              <a:t>selector plugin</a:t>
            </a:r>
            <a:r>
              <a:rPr lang="en-GB" sz="2400" dirty="0" smtClean="0"/>
              <a:t>)</a:t>
            </a:r>
          </a:p>
          <a:p>
            <a:pPr lvl="1"/>
            <a:r>
              <a:rPr lang="en-GB" sz="2400" dirty="0" smtClean="0"/>
              <a:t>custom </a:t>
            </a:r>
            <a:r>
              <a:rPr lang="en-GB" sz="2400" dirty="0"/>
              <a:t>DOM traversing </a:t>
            </a:r>
            <a:r>
              <a:rPr lang="en-GB" sz="2400" dirty="0" smtClean="0"/>
              <a:t>methods &amp; plugins: how-to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078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DOM traversal plugin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b="1" dirty="0" smtClean="0">
                <a:solidFill>
                  <a:srgbClr val="00B050"/>
                </a:solidFill>
              </a:rPr>
              <a:t>How to write a </a:t>
            </a:r>
            <a:r>
              <a:rPr lang="da-DK" sz="2400" u="sng" dirty="0" smtClean="0">
                <a:solidFill>
                  <a:srgbClr val="FF0000"/>
                </a:solidFill>
              </a:rPr>
              <a:t>my own</a:t>
            </a:r>
            <a:r>
              <a:rPr lang="da-DK" sz="2400" b="1" dirty="0" smtClean="0">
                <a:solidFill>
                  <a:srgbClr val="00B050"/>
                </a:solidFill>
              </a:rPr>
              <a:t> DOM traversal method? </a:t>
            </a:r>
            <a:r>
              <a:rPr lang="da-DK" sz="2400" dirty="0" smtClean="0"/>
              <a:t>(page </a:t>
            </a:r>
            <a:r>
              <a:rPr lang="da-DK" sz="2400" dirty="0"/>
              <a:t>259) </a:t>
            </a:r>
            <a:endParaRPr lang="da-DK" sz="2400" dirty="0" smtClean="0"/>
          </a:p>
          <a:p>
            <a:r>
              <a:rPr lang="da-DK" sz="2400" dirty="0" smtClean="0"/>
              <a:t>$.fn -&gt; </a:t>
            </a:r>
            <a:r>
              <a:rPr lang="da-DK" sz="2400" b="1" dirty="0" smtClean="0"/>
              <a:t>listing 9.13</a:t>
            </a:r>
          </a:p>
          <a:p>
            <a:r>
              <a:rPr lang="da-DK" sz="2400" dirty="0" smtClean="0"/>
              <a:t>.closest( ) traverse the DOM </a:t>
            </a:r>
            <a:r>
              <a:rPr lang="da-DK" sz="2400" i="1" dirty="0" smtClean="0"/>
              <a:t>upwards</a:t>
            </a:r>
          </a:p>
          <a:p>
            <a:r>
              <a:rPr lang="da-DK" sz="2400" dirty="0" smtClean="0"/>
              <a:t>given 1 cell, </a:t>
            </a:r>
            <a:r>
              <a:rPr lang="da-DK" sz="2400" b="1" dirty="0" smtClean="0"/>
              <a:t>.column()</a:t>
            </a:r>
            <a:r>
              <a:rPr lang="da-DK" sz="2400" dirty="0" smtClean="0"/>
              <a:t> returns its entire column</a:t>
            </a:r>
          </a:p>
          <a:p>
            <a:endParaRPr lang="en-GB" sz="2400" dirty="0"/>
          </a:p>
        </p:txBody>
      </p:sp>
      <p:sp>
        <p:nvSpPr>
          <p:cNvPr id="5" name="Down Arrow 4"/>
          <p:cNvSpPr/>
          <p:nvPr/>
        </p:nvSpPr>
        <p:spPr>
          <a:xfrm>
            <a:off x="3581400" y="3810000"/>
            <a:ext cx="990600" cy="2590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1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 smtClean="0"/>
              <a:t> </a:t>
            </a:r>
            <a:endParaRPr lang="en-GB" sz="24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457200" y="3581400"/>
            <a:ext cx="7924247" cy="3200400"/>
            <a:chOff x="914953" y="3581400"/>
            <a:chExt cx="7924247" cy="3200400"/>
          </a:xfrm>
        </p:grpSpPr>
        <p:grpSp>
          <p:nvGrpSpPr>
            <p:cNvPr id="20" name="Group 19"/>
            <p:cNvGrpSpPr/>
            <p:nvPr/>
          </p:nvGrpSpPr>
          <p:grpSpPr>
            <a:xfrm>
              <a:off x="2362753" y="4231566"/>
              <a:ext cx="2590800" cy="1905000"/>
              <a:chOff x="1371600" y="4114800"/>
              <a:chExt cx="2590800" cy="1905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371600" y="4114800"/>
                <a:ext cx="2590800" cy="1905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362200" y="4114800"/>
                <a:ext cx="0" cy="1905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667000" y="4114800"/>
                <a:ext cx="0" cy="1905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371600" y="5334000"/>
                <a:ext cx="2590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371600" y="5029200"/>
                <a:ext cx="2590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2362200" y="50292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 flipV="1">
              <a:off x="3048553" y="5483423"/>
              <a:ext cx="457200" cy="10668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438953" y="6474023"/>
              <a:ext cx="1368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 smtClean="0">
                  <a:solidFill>
                    <a:schemeClr val="tx2"/>
                  </a:solidFill>
                </a:rPr>
                <a:t>(1) find the &lt;td&gt;</a:t>
              </a:r>
              <a:endParaRPr lang="en-GB" sz="1400" dirty="0">
                <a:solidFill>
                  <a:schemeClr val="tx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953" y="4273620"/>
              <a:ext cx="1096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 smtClean="0">
                  <a:solidFill>
                    <a:schemeClr val="tx2"/>
                  </a:solidFill>
                </a:rPr>
                <a:t>(2) go up to </a:t>
              </a:r>
              <a:br>
                <a:rPr lang="da-DK" sz="1400" dirty="0" smtClean="0">
                  <a:solidFill>
                    <a:schemeClr val="tx2"/>
                  </a:solidFill>
                </a:rPr>
              </a:br>
              <a:r>
                <a:rPr lang="da-DK" sz="1400" dirty="0" smtClean="0">
                  <a:solidFill>
                    <a:schemeClr val="tx2"/>
                  </a:solidFill>
                </a:rPr>
                <a:t>      the table</a:t>
              </a:r>
              <a:endParaRPr lang="en-GB" sz="1400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988003" y="3813991"/>
              <a:ext cx="1143014" cy="1462097"/>
            </a:xfrm>
            <a:custGeom>
              <a:avLst/>
              <a:gdLst>
                <a:gd name="connsiteX0" fmla="*/ 1149263 w 1149263"/>
                <a:gd name="connsiteY0" fmla="*/ 1347894 h 1392865"/>
                <a:gd name="connsiteX1" fmla="*/ 82463 w 1149263"/>
                <a:gd name="connsiteY1" fmla="*/ 1315237 h 1392865"/>
                <a:gd name="connsiteX2" fmla="*/ 126006 w 1149263"/>
                <a:gd name="connsiteY2" fmla="*/ 629437 h 1392865"/>
                <a:gd name="connsiteX3" fmla="*/ 561435 w 1149263"/>
                <a:gd name="connsiteY3" fmla="*/ 19837 h 1392865"/>
                <a:gd name="connsiteX4" fmla="*/ 746492 w 1149263"/>
                <a:gd name="connsiteY4" fmla="*/ 161351 h 1392865"/>
                <a:gd name="connsiteX5" fmla="*/ 779149 w 1149263"/>
                <a:gd name="connsiteY5" fmla="*/ 291980 h 1392865"/>
                <a:gd name="connsiteX0" fmla="*/ 1149263 w 1149263"/>
                <a:gd name="connsiteY0" fmla="*/ 1353234 h 1398205"/>
                <a:gd name="connsiteX1" fmla="*/ 82463 w 1149263"/>
                <a:gd name="connsiteY1" fmla="*/ 1320577 h 1398205"/>
                <a:gd name="connsiteX2" fmla="*/ 126006 w 1149263"/>
                <a:gd name="connsiteY2" fmla="*/ 634777 h 1398205"/>
                <a:gd name="connsiteX3" fmla="*/ 561435 w 1149263"/>
                <a:gd name="connsiteY3" fmla="*/ 25177 h 1398205"/>
                <a:gd name="connsiteX4" fmla="*/ 713835 w 1149263"/>
                <a:gd name="connsiteY4" fmla="*/ 134034 h 1398205"/>
                <a:gd name="connsiteX5" fmla="*/ 779149 w 1149263"/>
                <a:gd name="connsiteY5" fmla="*/ 297320 h 1398205"/>
                <a:gd name="connsiteX0" fmla="*/ 1143014 w 1143014"/>
                <a:gd name="connsiteY0" fmla="*/ 1403180 h 1448151"/>
                <a:gd name="connsiteX1" fmla="*/ 76214 w 1143014"/>
                <a:gd name="connsiteY1" fmla="*/ 1370523 h 1448151"/>
                <a:gd name="connsiteX2" fmla="*/ 119757 w 1143014"/>
                <a:gd name="connsiteY2" fmla="*/ 684723 h 1448151"/>
                <a:gd name="connsiteX3" fmla="*/ 391901 w 1143014"/>
                <a:gd name="connsiteY3" fmla="*/ 20695 h 1448151"/>
                <a:gd name="connsiteX4" fmla="*/ 707586 w 1143014"/>
                <a:gd name="connsiteY4" fmla="*/ 183980 h 1448151"/>
                <a:gd name="connsiteX5" fmla="*/ 772900 w 1143014"/>
                <a:gd name="connsiteY5" fmla="*/ 347266 h 1448151"/>
                <a:gd name="connsiteX0" fmla="*/ 1143014 w 1143014"/>
                <a:gd name="connsiteY0" fmla="*/ 1417126 h 1462097"/>
                <a:gd name="connsiteX1" fmla="*/ 76214 w 1143014"/>
                <a:gd name="connsiteY1" fmla="*/ 1384469 h 1462097"/>
                <a:gd name="connsiteX2" fmla="*/ 119757 w 1143014"/>
                <a:gd name="connsiteY2" fmla="*/ 698669 h 1462097"/>
                <a:gd name="connsiteX3" fmla="*/ 391901 w 1143014"/>
                <a:gd name="connsiteY3" fmla="*/ 34641 h 1462097"/>
                <a:gd name="connsiteX4" fmla="*/ 707586 w 1143014"/>
                <a:gd name="connsiteY4" fmla="*/ 121726 h 1462097"/>
                <a:gd name="connsiteX5" fmla="*/ 772900 w 1143014"/>
                <a:gd name="connsiteY5" fmla="*/ 361212 h 146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14" h="1462097">
                  <a:moveTo>
                    <a:pt x="1143014" y="1417126"/>
                  </a:moveTo>
                  <a:cubicBezTo>
                    <a:pt x="694885" y="1460669"/>
                    <a:pt x="246757" y="1504212"/>
                    <a:pt x="76214" y="1384469"/>
                  </a:cubicBezTo>
                  <a:cubicBezTo>
                    <a:pt x="-94329" y="1264726"/>
                    <a:pt x="67143" y="923640"/>
                    <a:pt x="119757" y="698669"/>
                  </a:cubicBezTo>
                  <a:cubicBezTo>
                    <a:pt x="172371" y="473698"/>
                    <a:pt x="293930" y="130798"/>
                    <a:pt x="391901" y="34641"/>
                  </a:cubicBezTo>
                  <a:cubicBezTo>
                    <a:pt x="489872" y="-61516"/>
                    <a:pt x="644086" y="67298"/>
                    <a:pt x="707586" y="121726"/>
                  </a:cubicBezTo>
                  <a:cubicBezTo>
                    <a:pt x="771086" y="176154"/>
                    <a:pt x="774714" y="318576"/>
                    <a:pt x="772900" y="36121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5200" y="3581400"/>
              <a:ext cx="3534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 smtClean="0">
                  <a:solidFill>
                    <a:schemeClr val="tx2"/>
                  </a:solidFill>
                </a:rPr>
                <a:t>(3) .find(‘td’)  .filter(‘:nth-child ...’)</a:t>
              </a:r>
              <a:br>
                <a:rPr lang="da-DK" sz="1400" dirty="0" smtClean="0">
                  <a:solidFill>
                    <a:schemeClr val="tx2"/>
                  </a:solidFill>
                </a:rPr>
              </a:br>
              <a:r>
                <a:rPr lang="da-DK" sz="1400" dirty="0" smtClean="0">
                  <a:solidFill>
                    <a:schemeClr val="tx2"/>
                  </a:solidFill>
                </a:rPr>
                <a:t>      get all &lt;td&gt;s and keep those in this column</a:t>
              </a:r>
              <a:endParaRPr lang="en-GB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3505753" y="3843010"/>
              <a:ext cx="302101" cy="49205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ight Arrow 27"/>
            <p:cNvSpPr/>
            <p:nvPr/>
          </p:nvSpPr>
          <p:spPr>
            <a:xfrm>
              <a:off x="5074424" y="4949125"/>
              <a:ext cx="1099457" cy="653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248400" y="4231137"/>
              <a:ext cx="2590800" cy="1905000"/>
              <a:chOff x="1371600" y="4114800"/>
              <a:chExt cx="2590800" cy="19050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371600" y="4114800"/>
                <a:ext cx="2590800" cy="1905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362200" y="4114800"/>
                <a:ext cx="0" cy="1905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667000" y="4114800"/>
                <a:ext cx="0" cy="1905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1600" y="5334000"/>
                <a:ext cx="2590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371600" y="5029200"/>
                <a:ext cx="2590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2362200" y="50292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3353353" y="4408285"/>
              <a:ext cx="304800" cy="23991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7239000" y="4288327"/>
              <a:ext cx="304800" cy="23991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7239000" y="4560685"/>
              <a:ext cx="304800" cy="23991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7239000" y="4865485"/>
              <a:ext cx="304800" cy="23991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7239000" y="5529513"/>
              <a:ext cx="304800" cy="23991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7239000" y="5856085"/>
              <a:ext cx="304800" cy="23991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46914" y="6212413"/>
              <a:ext cx="1580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 smtClean="0">
                  <a:solidFill>
                    <a:schemeClr val="tx2"/>
                  </a:solidFill>
                </a:rPr>
                <a:t>(4) return all &lt;td&gt;s </a:t>
              </a:r>
            </a:p>
            <a:p>
              <a:r>
                <a:rPr lang="da-DK" sz="1400" dirty="0">
                  <a:solidFill>
                    <a:schemeClr val="tx2"/>
                  </a:solidFill>
                </a:rPr>
                <a:t> </a:t>
              </a:r>
              <a:r>
                <a:rPr lang="da-DK" sz="1400" dirty="0" smtClean="0">
                  <a:solidFill>
                    <a:schemeClr val="tx2"/>
                  </a:solidFill>
                </a:rPr>
                <a:t>     in the column</a:t>
              </a:r>
              <a:endParaRPr lang="en-GB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5579898" y="5529513"/>
              <a:ext cx="0" cy="7213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62000" y="60981"/>
            <a:ext cx="5682947" cy="3102378"/>
            <a:chOff x="762000" y="60981"/>
            <a:chExt cx="5682947" cy="3102378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9363" y="60981"/>
              <a:ext cx="3865584" cy="3102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762000" y="329514"/>
              <a:ext cx="19036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0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More about listing 9.13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/>
              <a:t>t</a:t>
            </a:r>
            <a:r>
              <a:rPr lang="da-DK" sz="2400" dirty="0" smtClean="0"/>
              <a:t>his.each(...) because we might start with list of jQuery objects, and find columns for ech</a:t>
            </a:r>
          </a:p>
          <a:p>
            <a:r>
              <a:rPr lang="da-DK" sz="2400" dirty="0"/>
              <a:t>p</a:t>
            </a:r>
            <a:r>
              <a:rPr lang="da-DK" sz="2400" dirty="0" smtClean="0"/>
              <a:t>ushstack() -&gt; to keep the jQuery chaining stack up-to-date</a:t>
            </a:r>
          </a:p>
          <a:p>
            <a:r>
              <a:rPr lang="da-DK" sz="2400" dirty="0" smtClean="0"/>
              <a:t>How is the .column() method used? </a:t>
            </a:r>
            <a:r>
              <a:rPr lang="da-DK" sz="2400" b="1" dirty="0" smtClean="0"/>
              <a:t>Listing 9.14</a:t>
            </a:r>
          </a:p>
          <a:p>
            <a:endParaRPr lang="da-DK" sz="2400" b="1" dirty="0"/>
          </a:p>
          <a:p>
            <a:r>
              <a:rPr lang="da-DK" sz="2400" b="1" dirty="0"/>
              <a:t>Performance</a:t>
            </a:r>
            <a:r>
              <a:rPr lang="da-DK" sz="2400" b="1" dirty="0" smtClean="0"/>
              <a:t>:</a:t>
            </a:r>
            <a:r>
              <a:rPr lang="da-DK" sz="2400" dirty="0" smtClean="0"/>
              <a:t> in general we have </a:t>
            </a:r>
            <a:br>
              <a:rPr lang="da-DK" sz="2400" dirty="0" smtClean="0"/>
            </a:br>
            <a:r>
              <a:rPr lang="da-DK" sz="2400" dirty="0" smtClean="0"/>
              <a:t>		</a:t>
            </a:r>
            <a:r>
              <a:rPr lang="da-DK" sz="2400" i="1" dirty="0" smtClean="0"/>
              <a:t>more legible code </a:t>
            </a:r>
            <a:r>
              <a:rPr lang="da-DK" sz="2400" b="1" dirty="0" smtClean="0"/>
              <a:t>VS</a:t>
            </a:r>
            <a:r>
              <a:rPr lang="da-DK" sz="2400" dirty="0" smtClean="0"/>
              <a:t> </a:t>
            </a:r>
            <a:r>
              <a:rPr lang="da-DK" sz="2400" i="1" dirty="0" smtClean="0"/>
              <a:t>optimized code</a:t>
            </a:r>
          </a:p>
          <a:p>
            <a:r>
              <a:rPr lang="da-DK" sz="2400" b="1" dirty="0" smtClean="0"/>
              <a:t>However, ...</a:t>
            </a:r>
          </a:p>
        </p:txBody>
      </p:sp>
    </p:spTree>
    <p:extLst>
      <p:ext uri="{BB962C8B-B14F-4D97-AF65-F5344CB8AC3E}">
        <p14:creationId xmlns:p14="http://schemas.microsoft.com/office/powerpoint/2010/main" val="7064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To improve performance...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sz="2800" dirty="0" smtClean="0"/>
              <a:t>method chaining</a:t>
            </a:r>
          </a:p>
          <a:p>
            <a:pPr lvl="1"/>
            <a:r>
              <a:rPr lang="da-DK" sz="2400" dirty="0"/>
              <a:t>r</a:t>
            </a:r>
            <a:r>
              <a:rPr lang="da-DK" sz="2400" dirty="0" smtClean="0"/>
              <a:t>educe repetition, avoid performing the same query twice</a:t>
            </a:r>
          </a:p>
          <a:p>
            <a:pPr lvl="1"/>
            <a:r>
              <a:rPr lang="da-DK" sz="2400" dirty="0"/>
              <a:t>d</a:t>
            </a:r>
            <a:r>
              <a:rPr lang="da-DK" sz="2400" dirty="0" smtClean="0"/>
              <a:t>o 2 things on $(”#news”) as in listing 9.15</a:t>
            </a:r>
            <a:endParaRPr lang="da-DK" sz="2400" dirty="0"/>
          </a:p>
          <a:p>
            <a:r>
              <a:rPr lang="da-DK" sz="2800" dirty="0"/>
              <a:t>object </a:t>
            </a:r>
            <a:r>
              <a:rPr lang="da-DK" sz="2800" dirty="0" smtClean="0"/>
              <a:t>chaching</a:t>
            </a:r>
          </a:p>
          <a:p>
            <a:pPr lvl="1"/>
            <a:r>
              <a:rPr lang="da-DK" sz="2400" dirty="0"/>
              <a:t>u</a:t>
            </a:r>
            <a:r>
              <a:rPr lang="da-DK" sz="2400" dirty="0" smtClean="0"/>
              <a:t>se variables to store jQuery objects, to reuse later</a:t>
            </a:r>
          </a:p>
          <a:p>
            <a:pPr lvl="1"/>
            <a:r>
              <a:rPr lang="da-DK" sz="2400" dirty="0"/>
              <a:t>l</a:t>
            </a:r>
            <a:r>
              <a:rPr lang="da-DK" sz="2400" dirty="0" smtClean="0"/>
              <a:t>isting 9.16</a:t>
            </a:r>
            <a:endParaRPr lang="da-DK" sz="2400" dirty="0"/>
          </a:p>
          <a:p>
            <a:r>
              <a:rPr lang="da-DK" b="1" dirty="0" smtClean="0">
                <a:solidFill>
                  <a:srgbClr val="FF0000"/>
                </a:solidFill>
              </a:rPr>
              <a:t>Exercise: </a:t>
            </a:r>
            <a:r>
              <a:rPr lang="da-DK" dirty="0" smtClean="0">
                <a:solidFill>
                  <a:srgbClr val="FF0000"/>
                </a:solidFill>
              </a:rPr>
              <a:t>using the files in </a:t>
            </a:r>
            <a:r>
              <a:rPr lang="da-DK" b="1" dirty="0" smtClean="0">
                <a:solidFill>
                  <a:srgbClr val="FF0000"/>
                </a:solidFill>
              </a:rPr>
              <a:t>folder 9</a:t>
            </a:r>
            <a:endParaRPr lang="da-DK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Create </a:t>
            </a:r>
            <a:r>
              <a:rPr lang="en-US" dirty="0">
                <a:solidFill>
                  <a:srgbClr val="FF0000"/>
                </a:solidFill>
              </a:rPr>
              <a:t>a new </a:t>
            </a:r>
            <a:r>
              <a:rPr lang="en-US" u="sng" dirty="0">
                <a:solidFill>
                  <a:srgbClr val="FF0000"/>
                </a:solidFill>
              </a:rPr>
              <a:t>DOM traversal plugin </a:t>
            </a:r>
            <a:r>
              <a:rPr lang="en-US" dirty="0">
                <a:solidFill>
                  <a:srgbClr val="FF0000"/>
                </a:solidFill>
              </a:rPr>
              <a:t>method called </a:t>
            </a:r>
            <a:r>
              <a:rPr lang="en-US" b="1" dirty="0">
                <a:solidFill>
                  <a:srgbClr val="FF0000"/>
                </a:solidFill>
              </a:rPr>
              <a:t>.grandparent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>
                <a:solidFill>
                  <a:srgbClr val="FF0000"/>
                </a:solidFill>
              </a:rPr>
              <a:t>that </a:t>
            </a:r>
            <a:r>
              <a:rPr lang="en-US" dirty="0">
                <a:solidFill>
                  <a:srgbClr val="FF0000"/>
                </a:solidFill>
              </a:rPr>
              <a:t>moves from an element or elements to their grandparent </a:t>
            </a:r>
            <a:r>
              <a:rPr lang="en-US" dirty="0" smtClean="0">
                <a:solidFill>
                  <a:srgbClr val="FF0000"/>
                </a:solidFill>
              </a:rPr>
              <a:t>elements </a:t>
            </a:r>
            <a:r>
              <a:rPr lang="en-GB" dirty="0" smtClean="0">
                <a:solidFill>
                  <a:srgbClr val="FF0000"/>
                </a:solidFill>
              </a:rPr>
              <a:t>in </a:t>
            </a:r>
            <a:r>
              <a:rPr lang="en-GB" dirty="0">
                <a:solidFill>
                  <a:srgbClr val="FF0000"/>
                </a:solidFill>
              </a:rPr>
              <a:t>the </a:t>
            </a:r>
            <a:r>
              <a:rPr lang="en-GB" dirty="0" smtClean="0">
                <a:solidFill>
                  <a:srgbClr val="FF0000"/>
                </a:solidFill>
              </a:rPr>
              <a:t>DOM</a:t>
            </a:r>
          </a:p>
          <a:p>
            <a:pPr lvl="1"/>
            <a:r>
              <a:rPr lang="da-DK" dirty="0" smtClean="0">
                <a:solidFill>
                  <a:srgbClr val="FF0000"/>
                </a:solidFill>
              </a:rPr>
              <a:t>When clicking on one of the </a:t>
            </a:r>
            <a:r>
              <a:rPr lang="da-DK" b="1" dirty="0" smtClean="0">
                <a:solidFill>
                  <a:srgbClr val="FF0000"/>
                </a:solidFill>
              </a:rPr>
              <a:t>news</a:t>
            </a:r>
            <a:r>
              <a:rPr lang="da-DK" dirty="0" smtClean="0">
                <a:solidFill>
                  <a:srgbClr val="FF0000"/>
                </a:solidFill>
              </a:rPr>
              <a:t>, the new traversal method should be used to </a:t>
            </a:r>
            <a:r>
              <a:rPr lang="da-DK" b="1" dirty="0" smtClean="0">
                <a:solidFill>
                  <a:srgbClr val="FF0000"/>
                </a:solidFill>
              </a:rPr>
              <a:t>color the granparent element </a:t>
            </a:r>
            <a:r>
              <a:rPr lang="da-DK" dirty="0" smtClean="0">
                <a:solidFill>
                  <a:srgbClr val="FF0000"/>
                </a:solidFill>
              </a:rPr>
              <a:t>red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1905000" y="5638800"/>
            <a:ext cx="381000" cy="9144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7879080" y="5638800"/>
            <a:ext cx="9753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15 </a:t>
            </a:r>
          </a:p>
          <a:p>
            <a:pPr algn="ctr"/>
            <a:r>
              <a:rPr lang="da-DK" b="1" dirty="0" smtClean="0"/>
              <a:t>min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8298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29588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762000"/>
            <a:ext cx="635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After clicking on </a:t>
            </a:r>
            <a:r>
              <a:rPr lang="da-DK" b="1" dirty="0" smtClean="0">
                <a:solidFill>
                  <a:srgbClr val="00B050"/>
                </a:solidFill>
              </a:rPr>
              <a:t>”</a:t>
            </a:r>
            <a:r>
              <a:rPr lang="en-GB" b="1" dirty="0" smtClean="0">
                <a:solidFill>
                  <a:srgbClr val="00B050"/>
                </a:solidFill>
              </a:rPr>
              <a:t>John </a:t>
            </a:r>
            <a:r>
              <a:rPr lang="en-GB" b="1" dirty="0" err="1" smtClean="0">
                <a:solidFill>
                  <a:srgbClr val="00B050"/>
                </a:solidFill>
              </a:rPr>
              <a:t>Resig</a:t>
            </a:r>
            <a:r>
              <a:rPr lang="en-GB" b="1" dirty="0" smtClean="0">
                <a:solidFill>
                  <a:srgbClr val="00B050"/>
                </a:solidFill>
              </a:rPr>
              <a:t>” </a:t>
            </a:r>
            <a:r>
              <a:rPr lang="en-GB" dirty="0" smtClean="0"/>
              <a:t>the entire sub-table should turn </a:t>
            </a:r>
            <a:r>
              <a:rPr lang="en-GB" b="1" dirty="0" smtClean="0">
                <a:solidFill>
                  <a:srgbClr val="FF0000"/>
                </a:solidFill>
              </a:rPr>
              <a:t>red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905000" y="228600"/>
            <a:ext cx="381000" cy="457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7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00B050"/>
                </a:solidFill>
              </a:rPr>
              <a:t>Next lecture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solidFill>
                  <a:srgbClr val="00B050"/>
                </a:solidFill>
              </a:rPr>
              <a:t>Chapter 10</a:t>
            </a:r>
            <a:r>
              <a:rPr lang="en-GB" sz="2000" b="1" dirty="0" smtClean="0">
                <a:solidFill>
                  <a:srgbClr val="00B050"/>
                </a:solidFill>
              </a:rPr>
              <a:t> </a:t>
            </a:r>
            <a:r>
              <a:rPr lang="en-GB" sz="2000" i="1" dirty="0" smtClean="0">
                <a:solidFill>
                  <a:srgbClr val="00B050"/>
                </a:solidFill>
              </a:rPr>
              <a:t>Learning </a:t>
            </a:r>
            <a:r>
              <a:rPr lang="en-GB" sz="2000" i="1" dirty="0" err="1" smtClean="0">
                <a:solidFill>
                  <a:srgbClr val="00B050"/>
                </a:solidFill>
              </a:rPr>
              <a:t>jQuery</a:t>
            </a:r>
            <a:r>
              <a:rPr lang="en-GB" sz="2000" i="1" dirty="0" smtClean="0">
                <a:solidFill>
                  <a:srgbClr val="00B050"/>
                </a:solidFill>
              </a:rPr>
              <a:t> 4rd edition</a:t>
            </a:r>
          </a:p>
          <a:p>
            <a:pPr lvl="1"/>
            <a:r>
              <a:rPr lang="da-DK" sz="1600" dirty="0" smtClean="0">
                <a:solidFill>
                  <a:srgbClr val="00B050"/>
                </a:solidFill>
              </a:rPr>
              <a:t>JSON</a:t>
            </a:r>
          </a:p>
          <a:p>
            <a:pPr lvl="1"/>
            <a:r>
              <a:rPr lang="da-DK" sz="1600" dirty="0" smtClean="0">
                <a:solidFill>
                  <a:srgbClr val="00B050"/>
                </a:solidFill>
              </a:rPr>
              <a:t>Ajax</a:t>
            </a:r>
          </a:p>
          <a:p>
            <a:pPr lvl="1"/>
            <a:endParaRPr lang="da-DK" sz="2000" i="1" dirty="0" smtClean="0">
              <a:solidFill>
                <a:srgbClr val="00B050"/>
              </a:solidFill>
            </a:endParaRPr>
          </a:p>
          <a:p>
            <a:r>
              <a:rPr lang="da-DK" sz="2000" dirty="0"/>
              <a:t>You need to install </a:t>
            </a:r>
            <a:r>
              <a:rPr lang="da-DK" sz="2000" dirty="0" smtClean="0"/>
              <a:t>a local server: </a:t>
            </a:r>
            <a:endParaRPr lang="da-DK" sz="2000" dirty="0"/>
          </a:p>
          <a:p>
            <a:pPr lvl="1"/>
            <a:r>
              <a:rPr lang="da-DK" sz="1600" dirty="0" smtClean="0"/>
              <a:t>something like WAMP </a:t>
            </a:r>
            <a:r>
              <a:rPr lang="da-DK" sz="1600" dirty="0" smtClean="0">
                <a:hlinkClick r:id="rId2"/>
              </a:rPr>
              <a:t>http</a:t>
            </a:r>
            <a:r>
              <a:rPr lang="da-DK" sz="1600" dirty="0">
                <a:hlinkClick r:id="rId2"/>
              </a:rPr>
              <a:t>://www.wampserver.com/en</a:t>
            </a:r>
            <a:r>
              <a:rPr lang="da-DK" sz="1600" dirty="0" smtClean="0">
                <a:hlinkClick r:id="rId2"/>
              </a:rPr>
              <a:t>/</a:t>
            </a:r>
            <a:r>
              <a:rPr lang="da-DK" sz="1600" dirty="0" smtClean="0"/>
              <a:t> (for Windows)</a:t>
            </a:r>
          </a:p>
          <a:p>
            <a:pPr lvl="1"/>
            <a:r>
              <a:rPr lang="da-DK" sz="1600" dirty="0" smtClean="0"/>
              <a:t>for other operative systems: </a:t>
            </a:r>
            <a:br>
              <a:rPr lang="da-DK" sz="1600" dirty="0" smtClean="0"/>
            </a:br>
            <a:r>
              <a:rPr lang="da-DK" sz="1600" dirty="0" smtClean="0">
                <a:hlinkClick r:id="rId3"/>
              </a:rPr>
              <a:t>http</a:t>
            </a:r>
            <a:r>
              <a:rPr lang="da-DK" sz="1600" dirty="0">
                <a:hlinkClick r:id="rId3"/>
              </a:rPr>
              <a:t>://softstribe.com/top-lists/10-highly-matching-alternatives-of-wampserver</a:t>
            </a:r>
            <a:r>
              <a:rPr lang="da-DK" sz="1600" dirty="0" smtClean="0">
                <a:hlinkClick r:id="rId3"/>
              </a:rPr>
              <a:t>/</a:t>
            </a:r>
            <a:r>
              <a:rPr lang="da-DK" sz="1600" dirty="0" smtClean="0"/>
              <a:t> </a:t>
            </a:r>
          </a:p>
          <a:p>
            <a:r>
              <a:rPr lang="da-DK" sz="2000" dirty="0" smtClean="0"/>
              <a:t>We will have Ajax and JSON working together (thanks to our local server)</a:t>
            </a:r>
            <a:endParaRPr lang="en-GB" sz="2000" dirty="0" smtClean="0"/>
          </a:p>
          <a:p>
            <a:pPr marL="0" indent="0">
              <a:buNone/>
            </a:pPr>
            <a:endParaRPr lang="da-DK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91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This week’s task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Look in: </a:t>
            </a:r>
            <a:r>
              <a:rPr lang="en-US" i="1" dirty="0" smtClean="0">
                <a:solidFill>
                  <a:schemeClr val="tx2"/>
                </a:solidFill>
              </a:rPr>
              <a:t>code/05_task_solution[partial]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i="1" dirty="0">
                <a:solidFill>
                  <a:schemeClr val="tx2"/>
                </a:solidFill>
              </a:rPr>
              <a:t>code/06 </a:t>
            </a:r>
            <a:r>
              <a:rPr lang="en-US" i="1" dirty="0" err="1">
                <a:solidFill>
                  <a:schemeClr val="tx2"/>
                </a:solidFill>
              </a:rPr>
              <a:t>new_task</a:t>
            </a:r>
            <a:r>
              <a:rPr lang="en-US" i="1" dirty="0">
                <a:solidFill>
                  <a:schemeClr val="tx2"/>
                </a:solidFill>
              </a:rPr>
              <a:t> .txt</a:t>
            </a:r>
          </a:p>
          <a:p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848600" y="5343525"/>
            <a:ext cx="1127760" cy="1057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r</a:t>
            </a:r>
            <a:r>
              <a:rPr lang="da-DK" sz="1400" b="1" dirty="0" smtClean="0"/>
              <a:t>est</a:t>
            </a:r>
          </a:p>
          <a:p>
            <a:pPr algn="ctr"/>
            <a:r>
              <a:rPr lang="da-DK" sz="1400" b="1" dirty="0"/>
              <a:t>o</a:t>
            </a:r>
            <a:r>
              <a:rPr lang="da-DK" sz="1400" b="1" dirty="0" smtClean="0"/>
              <a:t>f </a:t>
            </a:r>
          </a:p>
          <a:p>
            <a:pPr algn="ctr"/>
            <a:r>
              <a:rPr lang="da-DK" sz="1400" b="1" dirty="0" smtClean="0"/>
              <a:t>lecture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135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Chapter 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400" dirty="0"/>
              <a:t>chapter 9 </a:t>
            </a:r>
            <a:r>
              <a:rPr lang="en-GB" sz="2400" i="1" dirty="0"/>
              <a:t>Learning </a:t>
            </a:r>
            <a:r>
              <a:rPr lang="en-GB" sz="2400" i="1" dirty="0" err="1"/>
              <a:t>jQuery</a:t>
            </a:r>
            <a:r>
              <a:rPr lang="en-GB" sz="2400" i="1" dirty="0"/>
              <a:t> </a:t>
            </a:r>
            <a:r>
              <a:rPr lang="en-GB" sz="2400" i="1" dirty="0" smtClean="0"/>
              <a:t>4rd </a:t>
            </a:r>
            <a:r>
              <a:rPr lang="en-GB" sz="2400" i="1" dirty="0"/>
              <a:t>edition</a:t>
            </a:r>
            <a:r>
              <a:rPr lang="en-GB" sz="2400" dirty="0"/>
              <a:t>: </a:t>
            </a:r>
          </a:p>
          <a:p>
            <a:r>
              <a:rPr lang="da-DK" sz="2400" b="1" dirty="0">
                <a:solidFill>
                  <a:srgbClr val="FF0000"/>
                </a:solidFill>
              </a:rPr>
              <a:t>Use </a:t>
            </a:r>
            <a:r>
              <a:rPr lang="da-DK" sz="2400" b="1" dirty="0" smtClean="0">
                <a:solidFill>
                  <a:srgbClr val="FF0000"/>
                </a:solidFill>
              </a:rPr>
              <a:t>a couple of minutes </a:t>
            </a:r>
            <a:r>
              <a:rPr lang="da-DK" sz="2400" b="1" dirty="0">
                <a:solidFill>
                  <a:srgbClr val="FF0000"/>
                </a:solidFill>
              </a:rPr>
              <a:t>to familiarize yourself </a:t>
            </a:r>
            <a:r>
              <a:rPr lang="da-DK" sz="2400" dirty="0"/>
              <a:t>with the table in file </a:t>
            </a:r>
            <a:r>
              <a:rPr lang="da-DK" sz="2400" i="1" dirty="0" smtClean="0">
                <a:solidFill>
                  <a:srgbClr val="0070C0"/>
                </a:solidFill>
              </a:rPr>
              <a:t>code/01[book]chpt09/index.html</a:t>
            </a:r>
            <a:endParaRPr lang="en-GB" sz="2400" i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654367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18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Advanced Selectors </a:t>
            </a:r>
            <a:r>
              <a:rPr lang="en-GB" dirty="0" smtClean="0"/>
              <a:t>and Traversing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da-DK" sz="2400" dirty="0" smtClean="0"/>
              <a:t>Selecting rows and columns in various ways</a:t>
            </a:r>
          </a:p>
          <a:p>
            <a:r>
              <a:rPr lang="da-DK" sz="2400" dirty="0" smtClean="0">
                <a:solidFill>
                  <a:srgbClr val="00B050"/>
                </a:solidFill>
              </a:rPr>
              <a:t>Filter a table dynamically:</a:t>
            </a:r>
            <a:r>
              <a:rPr lang="da-DK" sz="2400" dirty="0" smtClean="0"/>
              <a:t> </a:t>
            </a:r>
            <a:r>
              <a:rPr lang="da-DK" sz="1600" i="1" dirty="0" smtClean="0"/>
              <a:t>(from page 243)</a:t>
            </a:r>
            <a:endParaRPr lang="da-DK" sz="2400" i="1" dirty="0" smtClean="0"/>
          </a:p>
          <a:p>
            <a:pPr lvl="1"/>
            <a:r>
              <a:rPr lang="da-DK" sz="2000" dirty="0" smtClean="0"/>
              <a:t>Based on a topic (selected by user)...</a:t>
            </a:r>
          </a:p>
          <a:p>
            <a:pPr lvl="1"/>
            <a:r>
              <a:rPr lang="da-DK" sz="2000" b="1" dirty="0" smtClean="0">
                <a:solidFill>
                  <a:schemeClr val="accent6">
                    <a:lumMod val="75000"/>
                  </a:schemeClr>
                </a:solidFill>
              </a:rPr>
              <a:t>hide</a:t>
            </a:r>
            <a:r>
              <a:rPr lang="da-DK" sz="2000" dirty="0" smtClean="0">
                <a:solidFill>
                  <a:schemeClr val="accent6">
                    <a:lumMod val="75000"/>
                  </a:schemeClr>
                </a:solidFill>
              </a:rPr>
              <a:t> all rows that do not contain the selected topic</a:t>
            </a:r>
            <a:r>
              <a:rPr lang="da-DK" sz="2000" dirty="0" smtClean="0"/>
              <a:t> -&gt; </a:t>
            </a:r>
            <a:r>
              <a:rPr lang="da-DK" sz="2000" b="1" dirty="0" smtClean="0"/>
              <a:t>listing 9.2 </a:t>
            </a:r>
            <a:r>
              <a:rPr lang="da-DK" sz="1400" dirty="0" smtClean="0"/>
              <a:t>p. 244</a:t>
            </a:r>
            <a:endParaRPr lang="da-DK" sz="2000" dirty="0" smtClean="0"/>
          </a:p>
          <a:p>
            <a:pPr lvl="1"/>
            <a:r>
              <a:rPr lang="da-DK" sz="2000" dirty="0"/>
              <a:t>i</a:t>
            </a:r>
            <a:r>
              <a:rPr lang="da-DK" sz="2000" dirty="0" smtClean="0"/>
              <a:t>nstead of the selector :not consider the method .not()</a:t>
            </a:r>
          </a:p>
          <a:p>
            <a:pPr lvl="1"/>
            <a:r>
              <a:rPr lang="da-DK" sz="2000" dirty="0" smtClean="0">
                <a:solidFill>
                  <a:schemeClr val="accent6">
                    <a:lumMod val="75000"/>
                  </a:schemeClr>
                </a:solidFill>
              </a:rPr>
              <a:t>.not() is like .filter() : also </a:t>
            </a:r>
            <a:r>
              <a:rPr lang="da-DK" sz="2000" i="1" dirty="0" smtClean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da-DK" sz="2000" dirty="0" smtClean="0">
                <a:solidFill>
                  <a:schemeClr val="accent6">
                    <a:lumMod val="75000"/>
                  </a:schemeClr>
                </a:solidFill>
              </a:rPr>
              <a:t> can take an </a:t>
            </a:r>
            <a:r>
              <a:rPr lang="da-DK" sz="2000" i="1" dirty="0" smtClean="0">
                <a:solidFill>
                  <a:schemeClr val="accent6">
                    <a:lumMod val="75000"/>
                  </a:schemeClr>
                </a:solidFill>
              </a:rPr>
              <a:t>anonymous function </a:t>
            </a:r>
            <a:r>
              <a:rPr lang="da-DK" sz="2000" dirty="0" smtClean="0">
                <a:solidFill>
                  <a:schemeClr val="accent6">
                    <a:lumMod val="75000"/>
                  </a:schemeClr>
                </a:solidFill>
              </a:rPr>
              <a:t>as parameter </a:t>
            </a:r>
            <a:r>
              <a:rPr lang="da-DK" sz="2000" dirty="0"/>
              <a:t>-&gt; </a:t>
            </a:r>
            <a:r>
              <a:rPr lang="da-DK" sz="2000" b="1" dirty="0"/>
              <a:t>listing </a:t>
            </a:r>
            <a:r>
              <a:rPr lang="da-DK" sz="2000" b="1" dirty="0" smtClean="0"/>
              <a:t>9.3 </a:t>
            </a:r>
            <a:r>
              <a:rPr lang="da-DK" sz="1400" dirty="0" smtClean="0"/>
              <a:t>p. 245</a:t>
            </a:r>
            <a:endParaRPr lang="da-DK" sz="2000" dirty="0" smtClean="0"/>
          </a:p>
          <a:p>
            <a:pPr marL="457200" lvl="1" indent="0">
              <a:buNone/>
            </a:pPr>
            <a:r>
              <a:rPr lang="en-US" sz="2000" dirty="0"/>
              <a:t>$('#news </a:t>
            </a:r>
            <a:r>
              <a:rPr lang="en-US" sz="2000" dirty="0" err="1"/>
              <a:t>tr:has</a:t>
            </a:r>
            <a:r>
              <a:rPr lang="en-US" sz="2000" dirty="0"/>
              <a:t>(td)</a:t>
            </a:r>
            <a:r>
              <a:rPr lang="en-US" sz="2000" b="1" dirty="0"/>
              <a:t>:not</a:t>
            </a:r>
            <a:r>
              <a:rPr lang="en-US" sz="2000" dirty="0"/>
              <a:t>(:contains("' + topic + </a:t>
            </a:r>
            <a:r>
              <a:rPr lang="en-US" sz="2000" dirty="0" smtClean="0"/>
              <a:t>'"))')</a:t>
            </a:r>
            <a:r>
              <a:rPr lang="en-GB" sz="2000" dirty="0"/>
              <a:t> .hide();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			</a:t>
            </a:r>
            <a:r>
              <a:rPr lang="en-US" sz="2000" b="1" dirty="0" smtClean="0"/>
              <a:t>VS</a:t>
            </a:r>
          </a:p>
          <a:p>
            <a:pPr marL="457200" lvl="1" indent="0">
              <a:buNone/>
            </a:pPr>
            <a:r>
              <a:rPr lang="en-US" sz="2000" dirty="0" smtClean="0"/>
              <a:t>$('#</a:t>
            </a:r>
            <a:r>
              <a:rPr lang="en-US" sz="2000" dirty="0"/>
              <a:t>news').find('</a:t>
            </a:r>
            <a:r>
              <a:rPr lang="en-US" sz="2000" dirty="0" err="1"/>
              <a:t>tr:has</a:t>
            </a:r>
            <a:r>
              <a:rPr lang="en-US" sz="2000" dirty="0"/>
              <a:t>(td</a:t>
            </a:r>
            <a:r>
              <a:rPr lang="en-US" sz="2000" dirty="0" smtClean="0"/>
              <a:t>)')</a:t>
            </a:r>
            <a:r>
              <a:rPr lang="en-US" sz="2000" b="1" dirty="0" smtClean="0"/>
              <a:t>.not</a:t>
            </a:r>
            <a:r>
              <a:rPr lang="en-US" sz="2000" dirty="0" smtClean="0"/>
              <a:t>(function</a:t>
            </a:r>
            <a:r>
              <a:rPr lang="en-US" sz="2000" dirty="0"/>
              <a:t>() {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return </a:t>
            </a:r>
            <a:r>
              <a:rPr lang="en-US" sz="2000" dirty="0"/>
              <a:t>$(this).children(':nth-child(4)').text() == topic;</a:t>
            </a:r>
          </a:p>
          <a:p>
            <a:pPr marL="457200" lvl="1" indent="0">
              <a:buNone/>
            </a:pPr>
            <a:r>
              <a:rPr lang="en-US" sz="2000" dirty="0"/>
              <a:t>}).hide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The second takes care of topic that happens to appear as part of a news </a:t>
            </a:r>
            <a:r>
              <a:rPr lang="en-GB" sz="1800" dirty="0" smtClean="0"/>
              <a:t>headline</a:t>
            </a:r>
            <a:br>
              <a:rPr lang="en-GB" sz="1800" dirty="0" smtClean="0"/>
            </a:br>
            <a:r>
              <a:rPr lang="en-US" sz="1700" i="1" dirty="0"/>
              <a:t>This new code </a:t>
            </a:r>
            <a:r>
              <a:rPr lang="en-US" sz="1700" b="1" i="1" dirty="0"/>
              <a:t>eliminates</a:t>
            </a:r>
            <a:r>
              <a:rPr lang="en-US" sz="1700" i="1" dirty="0"/>
              <a:t> some of the </a:t>
            </a:r>
            <a:r>
              <a:rPr lang="en-US" sz="1700" b="1" i="1" dirty="0"/>
              <a:t>complex selector</a:t>
            </a:r>
            <a:r>
              <a:rPr lang="en-US" sz="1700" i="1" dirty="0"/>
              <a:t> expression text </a:t>
            </a:r>
            <a:r>
              <a:rPr lang="en-US" sz="1700" b="1" i="1" dirty="0"/>
              <a:t>by </a:t>
            </a:r>
            <a:r>
              <a:rPr lang="en-US" sz="1700" b="1" i="1" dirty="0" smtClean="0"/>
              <a:t>adding </a:t>
            </a:r>
            <a:r>
              <a:rPr lang="en-GB" sz="1700" b="1" i="1" dirty="0" smtClean="0"/>
              <a:t>DOM </a:t>
            </a:r>
            <a:r>
              <a:rPr lang="en-GB" sz="1700" b="1" i="1" dirty="0"/>
              <a:t>traversal methods</a:t>
            </a:r>
            <a:r>
              <a:rPr lang="en-GB" sz="1700" i="1" dirty="0" smtClean="0"/>
              <a:t>.</a:t>
            </a:r>
            <a:endParaRPr lang="da-DK" sz="2000" dirty="0" smtClean="0"/>
          </a:p>
          <a:p>
            <a:pPr lvl="1"/>
            <a:endParaRPr lang="da-DK" sz="2000" dirty="0" smtClean="0"/>
          </a:p>
          <a:p>
            <a:pPr lvl="1"/>
            <a:endParaRPr lang="en-GB" sz="2000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738808" y="3683358"/>
            <a:ext cx="7543800" cy="1803042"/>
            <a:chOff x="738808" y="3683358"/>
            <a:chExt cx="7543800" cy="1803042"/>
          </a:xfrm>
        </p:grpSpPr>
        <p:sp>
          <p:nvSpPr>
            <p:cNvPr id="4" name="Rectangle 3"/>
            <p:cNvSpPr/>
            <p:nvPr/>
          </p:nvSpPr>
          <p:spPr>
            <a:xfrm>
              <a:off x="738808" y="4343400"/>
              <a:ext cx="7543800" cy="114300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38808" y="3683358"/>
              <a:ext cx="7543800" cy="374111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367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row striping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:nth-child(4) -&gt; a </a:t>
            </a:r>
            <a:r>
              <a:rPr lang="en-GB" sz="2000" i="1" dirty="0"/>
              <a:t>pseudo-class</a:t>
            </a:r>
          </a:p>
          <a:p>
            <a:r>
              <a:rPr lang="en-GB" sz="2000" i="1" dirty="0" smtClean="0"/>
              <a:t>:nth-child(even) </a:t>
            </a:r>
            <a:r>
              <a:rPr lang="en-GB" sz="2000" dirty="0" smtClean="0"/>
              <a:t>-&gt; replacement for </a:t>
            </a:r>
            <a:r>
              <a:rPr lang="en-GB" sz="2000" i="1" dirty="0" smtClean="0"/>
              <a:t>:even</a:t>
            </a:r>
            <a:r>
              <a:rPr lang="en-GB" sz="2000" dirty="0" smtClean="0"/>
              <a:t> </a:t>
            </a:r>
            <a:r>
              <a:rPr lang="en-GB" sz="2000" dirty="0"/>
              <a:t>custom </a:t>
            </a:r>
            <a:r>
              <a:rPr lang="en-GB" sz="2000" dirty="0" smtClean="0"/>
              <a:t>selector</a:t>
            </a:r>
          </a:p>
          <a:p>
            <a:endParaRPr lang="da-DK" sz="2000" dirty="0"/>
          </a:p>
          <a:p>
            <a:pPr marL="0" indent="0">
              <a:buNone/>
            </a:pPr>
            <a:r>
              <a:rPr lang="da-DK" sz="2000" b="1" dirty="0" smtClean="0">
                <a:solidFill>
                  <a:srgbClr val="FF0000"/>
                </a:solidFill>
              </a:rPr>
              <a:t>Problem: </a:t>
            </a:r>
            <a:r>
              <a:rPr lang="da-DK" sz="2000" dirty="0" smtClean="0">
                <a:solidFill>
                  <a:srgbClr val="FF0000"/>
                </a:solidFill>
              </a:rPr>
              <a:t>how to stripe the table </a:t>
            </a:r>
            <a:r>
              <a:rPr lang="da-DK" sz="2000" b="1" dirty="0" smtClean="0">
                <a:solidFill>
                  <a:srgbClr val="FF0000"/>
                </a:solidFill>
              </a:rPr>
              <a:t>2 by 2</a:t>
            </a:r>
            <a:r>
              <a:rPr lang="da-DK" sz="2000" dirty="0" smtClean="0">
                <a:solidFill>
                  <a:srgbClr val="FF0000"/>
                </a:solidFill>
              </a:rPr>
              <a:t> ?</a:t>
            </a:r>
            <a:endParaRPr lang="da-DK" sz="2000" b="1" dirty="0">
              <a:solidFill>
                <a:srgbClr val="FF0000"/>
              </a:solidFill>
            </a:endParaRPr>
          </a:p>
          <a:p>
            <a:r>
              <a:rPr lang="da-DK" sz="2000" dirty="0"/>
              <a:t>u</a:t>
            </a:r>
            <a:r>
              <a:rPr lang="da-DK" sz="2000" dirty="0" smtClean="0"/>
              <a:t>se </a:t>
            </a:r>
            <a:r>
              <a:rPr lang="da-DK" sz="2000" b="1" dirty="0" smtClean="0"/>
              <a:t>filter</a:t>
            </a:r>
            <a:r>
              <a:rPr lang="da-DK" sz="2000" dirty="0"/>
              <a:t> </a:t>
            </a:r>
            <a:r>
              <a:rPr lang="da-DK" sz="2000" dirty="0" smtClean="0"/>
              <a:t>instead </a:t>
            </a:r>
            <a:r>
              <a:rPr lang="da-DK" sz="2000" dirty="0"/>
              <a:t>-&gt; </a:t>
            </a:r>
            <a:r>
              <a:rPr lang="da-DK" sz="2000" b="1" dirty="0"/>
              <a:t>listing </a:t>
            </a:r>
            <a:r>
              <a:rPr lang="da-DK" sz="2000" b="1" dirty="0" smtClean="0"/>
              <a:t>9.5 </a:t>
            </a:r>
            <a:r>
              <a:rPr lang="da-DK" sz="1400" dirty="0" smtClean="0"/>
              <a:t>page 247</a:t>
            </a:r>
            <a:endParaRPr lang="en-GB" sz="20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/>
          </a:p>
          <a:p>
            <a:r>
              <a:rPr lang="da-DK" sz="2000" dirty="0">
                <a:solidFill>
                  <a:srgbClr val="FF0000"/>
                </a:solidFill>
              </a:rPr>
              <a:t>w</a:t>
            </a:r>
            <a:r>
              <a:rPr lang="da-DK" sz="2000" dirty="0" smtClean="0">
                <a:solidFill>
                  <a:srgbClr val="FF0000"/>
                </a:solidFill>
              </a:rPr>
              <a:t>here does </a:t>
            </a:r>
            <a:r>
              <a:rPr lang="da-DK" sz="2000" i="1" dirty="0" smtClean="0">
                <a:solidFill>
                  <a:srgbClr val="FF0000"/>
                </a:solidFill>
              </a:rPr>
              <a:t>index </a:t>
            </a:r>
            <a:r>
              <a:rPr lang="da-DK" sz="2000" dirty="0" smtClean="0">
                <a:solidFill>
                  <a:srgbClr val="FF0000"/>
                </a:solidFill>
              </a:rPr>
              <a:t>come from?</a:t>
            </a:r>
          </a:p>
          <a:p>
            <a:r>
              <a:rPr lang="da-DK" sz="2000" dirty="0" smtClean="0"/>
              <a:t>modulus operator  %  -&gt; Z</a:t>
            </a:r>
            <a:r>
              <a:rPr lang="da-DK" sz="2000" baseline="-25000" dirty="0" smtClean="0"/>
              <a:t>n</a:t>
            </a:r>
          </a:p>
          <a:p>
            <a:pPr marL="0" indent="0">
              <a:buNone/>
            </a:pPr>
            <a:r>
              <a:rPr lang="da-DK" sz="1600" dirty="0"/>
              <a:t>-&gt; see img page </a:t>
            </a:r>
            <a:r>
              <a:rPr lang="da-DK" sz="1600" dirty="0" smtClean="0"/>
              <a:t>246</a:t>
            </a:r>
            <a:endParaRPr lang="en-GB" sz="1600" dirty="0"/>
          </a:p>
          <a:p>
            <a:endParaRPr lang="en-GB" sz="20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7543800" y="2373868"/>
            <a:ext cx="1341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-&gt; </a:t>
            </a:r>
            <a:r>
              <a:rPr lang="da-DK" b="1" dirty="0"/>
              <a:t>listing </a:t>
            </a:r>
            <a:r>
              <a:rPr lang="da-DK" b="1" dirty="0" smtClean="0"/>
              <a:t>9.4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5800" y="3505200"/>
            <a:ext cx="6096000" cy="1856328"/>
            <a:chOff x="685800" y="3505200"/>
            <a:chExt cx="6096000" cy="185632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505200"/>
              <a:ext cx="6096000" cy="1627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2590800" y="4495800"/>
              <a:ext cx="0" cy="8657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3124200"/>
            <a:ext cx="1103243" cy="762000"/>
            <a:chOff x="6019800" y="3124200"/>
            <a:chExt cx="1103243" cy="762000"/>
          </a:xfrm>
        </p:grpSpPr>
        <p:sp>
          <p:nvSpPr>
            <p:cNvPr id="32" name="Right Arrow 31"/>
            <p:cNvSpPr/>
            <p:nvPr/>
          </p:nvSpPr>
          <p:spPr>
            <a:xfrm>
              <a:off x="6019800" y="3124200"/>
              <a:ext cx="5334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665843" y="3124200"/>
              <a:ext cx="457200" cy="762000"/>
              <a:chOff x="6400800" y="3124200"/>
              <a:chExt cx="457200" cy="7620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400800" y="31242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400800" y="3276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400800" y="3429000"/>
                <a:ext cx="457200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400800" y="3581400"/>
                <a:ext cx="457200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400800" y="37338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400800" y="38862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/>
          <p:cNvSpPr txBox="1"/>
          <p:nvPr/>
        </p:nvSpPr>
        <p:spPr>
          <a:xfrm>
            <a:off x="6934200" y="4495800"/>
            <a:ext cx="2012089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b="1" dirty="0" err="1"/>
              <a:t>i</a:t>
            </a:r>
            <a:r>
              <a:rPr lang="da-DK" b="1" dirty="0" err="1" smtClean="0"/>
              <a:t>ndex</a:t>
            </a:r>
            <a:r>
              <a:rPr lang="da-DK" b="1" dirty="0" smtClean="0"/>
              <a:t>	index%4</a:t>
            </a:r>
          </a:p>
          <a:p>
            <a:r>
              <a:rPr lang="da-DK" dirty="0" smtClean="0"/>
              <a:t>0	0  &lt;2 =&gt; T</a:t>
            </a:r>
          </a:p>
          <a:p>
            <a:r>
              <a:rPr lang="da-DK" dirty="0" smtClean="0">
                <a:solidFill>
                  <a:schemeClr val="accent1"/>
                </a:solidFill>
              </a:rPr>
              <a:t>1	1  &lt;</a:t>
            </a:r>
            <a:r>
              <a:rPr lang="da-DK" dirty="0">
                <a:solidFill>
                  <a:schemeClr val="accent1"/>
                </a:solidFill>
              </a:rPr>
              <a:t>2 =&gt; </a:t>
            </a:r>
            <a:r>
              <a:rPr lang="da-DK" dirty="0" smtClean="0">
                <a:solidFill>
                  <a:schemeClr val="accent1"/>
                </a:solidFill>
              </a:rPr>
              <a:t>T</a:t>
            </a:r>
          </a:p>
          <a:p>
            <a:r>
              <a:rPr lang="da-DK" dirty="0" smtClean="0"/>
              <a:t>2	2  </a:t>
            </a:r>
            <a:r>
              <a:rPr lang="da-DK" dirty="0"/>
              <a:t>&lt;2 =&gt; </a:t>
            </a:r>
            <a:r>
              <a:rPr lang="da-DK" dirty="0" smtClean="0"/>
              <a:t>F</a:t>
            </a:r>
            <a:br>
              <a:rPr lang="da-DK" dirty="0" smtClean="0"/>
            </a:br>
            <a:r>
              <a:rPr lang="da-DK" dirty="0" smtClean="0">
                <a:solidFill>
                  <a:schemeClr val="accent1"/>
                </a:solidFill>
              </a:rPr>
              <a:t>3	3  </a:t>
            </a:r>
            <a:r>
              <a:rPr lang="da-DK" dirty="0">
                <a:solidFill>
                  <a:schemeClr val="accent1"/>
                </a:solidFill>
              </a:rPr>
              <a:t>&lt;2 =&gt; F</a:t>
            </a:r>
            <a:r>
              <a:rPr lang="da-DK" dirty="0" smtClean="0">
                <a:solidFill>
                  <a:schemeClr val="accent1"/>
                </a:solidFill>
              </a:rPr>
              <a:t/>
            </a:r>
            <a:br>
              <a:rPr lang="da-DK" dirty="0" smtClean="0">
                <a:solidFill>
                  <a:schemeClr val="accent1"/>
                </a:solidFill>
              </a:rPr>
            </a:br>
            <a:r>
              <a:rPr lang="da-DK" dirty="0" smtClean="0"/>
              <a:t>4	0  </a:t>
            </a:r>
            <a:r>
              <a:rPr lang="da-DK" dirty="0"/>
              <a:t>&lt;2 =&gt; </a:t>
            </a:r>
            <a:r>
              <a:rPr lang="da-DK" dirty="0" smtClean="0"/>
              <a:t>T</a:t>
            </a:r>
          </a:p>
          <a:p>
            <a:r>
              <a:rPr lang="da-DK" dirty="0" smtClean="0">
                <a:solidFill>
                  <a:schemeClr val="accent1"/>
                </a:solidFill>
              </a:rPr>
              <a:t>5	1  </a:t>
            </a:r>
            <a:r>
              <a:rPr lang="da-DK" dirty="0">
                <a:solidFill>
                  <a:schemeClr val="accent1"/>
                </a:solidFill>
              </a:rPr>
              <a:t>&lt;2 =&gt; </a:t>
            </a:r>
            <a:r>
              <a:rPr lang="da-DK" dirty="0" smtClean="0">
                <a:solidFill>
                  <a:schemeClr val="accent1"/>
                </a:solidFill>
              </a:rPr>
              <a:t>T</a:t>
            </a:r>
            <a:br>
              <a:rPr lang="da-DK" dirty="0" smtClean="0">
                <a:solidFill>
                  <a:schemeClr val="accent1"/>
                </a:solidFill>
              </a:rPr>
            </a:br>
            <a:r>
              <a:rPr lang="da-DK" dirty="0" smtClean="0"/>
              <a:t>…</a:t>
            </a:r>
          </a:p>
        </p:txBody>
      </p:sp>
      <p:cxnSp>
        <p:nvCxnSpPr>
          <p:cNvPr id="18" name="Straight Arrow Connector 17"/>
          <p:cNvCxnSpPr>
            <a:endCxn id="5" idx="0"/>
          </p:cNvCxnSpPr>
          <p:nvPr/>
        </p:nvCxnSpPr>
        <p:spPr>
          <a:xfrm>
            <a:off x="7239000" y="3238500"/>
            <a:ext cx="701245" cy="1257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31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couple of loose ends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Need to clean up:</a:t>
            </a:r>
          </a:p>
          <a:p>
            <a:pPr lvl="1"/>
            <a:r>
              <a:rPr lang="en-US" sz="2000" dirty="0" smtClean="0"/>
              <a:t>no </a:t>
            </a:r>
            <a:r>
              <a:rPr lang="en-US" sz="2000" dirty="0"/>
              <a:t>longer </a:t>
            </a:r>
            <a:r>
              <a:rPr lang="en-US" sz="2000" dirty="0" smtClean="0"/>
              <a:t>using :</a:t>
            </a:r>
            <a:r>
              <a:rPr lang="en-US" sz="2000" dirty="0"/>
              <a:t>nth-child</a:t>
            </a:r>
            <a:r>
              <a:rPr lang="en-US" sz="2000" dirty="0" smtClean="0"/>
              <a:t>() -&gt; the </a:t>
            </a:r>
            <a:r>
              <a:rPr lang="en-US" sz="2000" dirty="0"/>
              <a:t>alternation does not begin again within each &lt;</a:t>
            </a:r>
            <a:r>
              <a:rPr lang="en-US" sz="2000" dirty="0" err="1"/>
              <a:t>tbody</a:t>
            </a:r>
            <a:r>
              <a:rPr lang="en-US" sz="2000" dirty="0" smtClean="0"/>
              <a:t>&gt;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lso: we should </a:t>
            </a:r>
            <a:r>
              <a:rPr lang="en-US" sz="2000" dirty="0"/>
              <a:t>be skipping table header rows</a:t>
            </a:r>
            <a:endParaRPr lang="da-DK" sz="2000" dirty="0" smtClean="0"/>
          </a:p>
          <a:p>
            <a:pPr marL="0" indent="0">
              <a:buNone/>
            </a:pPr>
            <a:r>
              <a:rPr lang="da-DK" sz="2400" dirty="0" smtClean="0"/>
              <a:t>-&gt; </a:t>
            </a:r>
            <a:r>
              <a:rPr lang="da-DK" sz="2400" b="1" dirty="0"/>
              <a:t>listing </a:t>
            </a:r>
            <a:r>
              <a:rPr lang="da-DK" sz="2400" b="1" dirty="0" smtClean="0"/>
              <a:t>9.6 </a:t>
            </a:r>
            <a:r>
              <a:rPr lang="da-DK" sz="1600" dirty="0" smtClean="0"/>
              <a:t>page 274</a:t>
            </a:r>
            <a:endParaRPr lang="da-DK" sz="2400" dirty="0" smtClean="0"/>
          </a:p>
          <a:p>
            <a:pPr marL="0" indent="0">
              <a:buNone/>
            </a:pPr>
            <a:endParaRPr lang="da-DK" sz="2400" b="1" dirty="0"/>
          </a:p>
          <a:p>
            <a:pPr marL="0" indent="0">
              <a:buNone/>
            </a:pPr>
            <a:endParaRPr lang="da-DK" sz="2400" b="1" dirty="0" smtClean="0"/>
          </a:p>
          <a:p>
            <a:pPr marL="0" indent="0">
              <a:buNone/>
            </a:pPr>
            <a:endParaRPr lang="da-DK" sz="2400" b="1" dirty="0"/>
          </a:p>
          <a:p>
            <a:pPr marL="0" indent="0">
              <a:buNone/>
            </a:pPr>
            <a:endParaRPr lang="da-DK" sz="2400" b="1" dirty="0" smtClean="0"/>
          </a:p>
          <a:p>
            <a:pPr marL="0" indent="0">
              <a:buNone/>
            </a:pPr>
            <a:endParaRPr lang="da-DK" sz="2400" b="1" dirty="0"/>
          </a:p>
          <a:p>
            <a:pPr marL="0" indent="0">
              <a:buNone/>
            </a:pPr>
            <a:r>
              <a:rPr lang="da-DK" sz="2400" b="1" dirty="0" smtClean="0"/>
              <a:t>result: </a:t>
            </a:r>
            <a:r>
              <a:rPr lang="da-DK" sz="2400" dirty="0" smtClean="0"/>
              <a:t>a more continous striping across the page -&gt; </a:t>
            </a:r>
            <a:r>
              <a:rPr lang="da-DK" sz="1600" dirty="0" smtClean="0"/>
              <a:t>see img page 248</a:t>
            </a:r>
            <a:endParaRPr lang="en-GB" sz="1600" dirty="0"/>
          </a:p>
          <a:p>
            <a:endParaRPr lang="en-GB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78" y="3657600"/>
            <a:ext cx="6616818" cy="185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514600" y="4267200"/>
            <a:ext cx="68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219200" y="3124200"/>
            <a:ext cx="7162800" cy="2514600"/>
            <a:chOff x="1219200" y="3124200"/>
            <a:chExt cx="7162800" cy="2514600"/>
          </a:xfrm>
        </p:grpSpPr>
        <p:grpSp>
          <p:nvGrpSpPr>
            <p:cNvPr id="10" name="Group 9"/>
            <p:cNvGrpSpPr/>
            <p:nvPr/>
          </p:nvGrpSpPr>
          <p:grpSpPr>
            <a:xfrm>
              <a:off x="1219200" y="3657600"/>
              <a:ext cx="7162800" cy="1981200"/>
              <a:chOff x="1219200" y="3657600"/>
              <a:chExt cx="7162800" cy="1981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71600" y="4033501"/>
                <a:ext cx="6858000" cy="1229398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63486" y="4288972"/>
                <a:ext cx="5940010" cy="74012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19200" y="3657600"/>
                <a:ext cx="7162800" cy="198120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114800" y="3124200"/>
              <a:ext cx="3200400" cy="1143000"/>
              <a:chOff x="4114800" y="3124200"/>
              <a:chExt cx="3200400" cy="1143000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4114800" y="3124200"/>
                <a:ext cx="320040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5029200" y="3124200"/>
                <a:ext cx="2286000" cy="990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6172200" y="3124200"/>
                <a:ext cx="1143000" cy="1143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014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Disappearing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When a particular topic is selected, many rows of the table disappear -&gt; </a:t>
            </a:r>
            <a:r>
              <a:rPr lang="da-DK" sz="2400" dirty="0" smtClean="0">
                <a:solidFill>
                  <a:srgbClr val="0070C0"/>
                </a:solidFill>
              </a:rPr>
              <a:t>it </a:t>
            </a:r>
            <a:r>
              <a:rPr lang="da-DK" sz="2400" dirty="0" err="1" smtClean="0">
                <a:solidFill>
                  <a:srgbClr val="0070C0"/>
                </a:solidFill>
              </a:rPr>
              <a:t>makes</a:t>
            </a:r>
            <a:r>
              <a:rPr lang="da-DK" sz="2400" dirty="0" smtClean="0">
                <a:solidFill>
                  <a:srgbClr val="0070C0"/>
                </a:solidFill>
              </a:rPr>
              <a:t> the striping look silly</a:t>
            </a:r>
          </a:p>
          <a:p>
            <a:r>
              <a:rPr lang="da-DK" sz="2400" b="1" dirty="0" smtClean="0"/>
              <a:t>solution: </a:t>
            </a:r>
            <a:r>
              <a:rPr lang="da-DK" sz="2400" dirty="0" smtClean="0"/>
              <a:t>when topic is selected, force a re-striping </a:t>
            </a:r>
          </a:p>
          <a:p>
            <a:pPr marL="0" indent="0">
              <a:buNone/>
            </a:pPr>
            <a:endParaRPr lang="da-DK" sz="2400" dirty="0" smtClean="0"/>
          </a:p>
          <a:p>
            <a:pPr marL="0" indent="0">
              <a:buNone/>
            </a:pPr>
            <a:r>
              <a:rPr lang="da-DK" sz="2400" dirty="0" smtClean="0"/>
              <a:t>-&gt; </a:t>
            </a:r>
            <a:r>
              <a:rPr lang="da-DK" sz="2400" b="1" dirty="0"/>
              <a:t>listing </a:t>
            </a:r>
            <a:r>
              <a:rPr lang="da-DK" sz="2400" b="1" dirty="0" smtClean="0"/>
              <a:t>9.7 </a:t>
            </a:r>
            <a:r>
              <a:rPr lang="da-DK" sz="1600" dirty="0" smtClean="0"/>
              <a:t>page 248-249</a:t>
            </a:r>
            <a:endParaRPr lang="da-DK" sz="2400" dirty="0" smtClean="0"/>
          </a:p>
          <a:p>
            <a:r>
              <a:rPr lang="da-DK" sz="2400" b="1" dirty="0" smtClean="0">
                <a:solidFill>
                  <a:srgbClr val="00B050"/>
                </a:solidFill>
              </a:rPr>
              <a:t>Use a function </a:t>
            </a:r>
            <a:r>
              <a:rPr lang="da-DK" sz="2400" dirty="0" smtClean="0">
                <a:solidFill>
                  <a:srgbClr val="00B050"/>
                </a:solidFill>
              </a:rPr>
              <a:t>to put the code we want to re-use (for striping)</a:t>
            </a:r>
            <a:endParaRPr lang="da-DK" sz="2400" dirty="0">
              <a:solidFill>
                <a:srgbClr val="00B050"/>
              </a:solidFill>
            </a:endParaRPr>
          </a:p>
          <a:p>
            <a:r>
              <a:rPr lang="da-DK" sz="2400" i="1" dirty="0" smtClean="0"/>
              <a:t>Advantages: </a:t>
            </a:r>
          </a:p>
          <a:p>
            <a:pPr lvl="1"/>
            <a:r>
              <a:rPr lang="da-DK" sz="2000" i="1" dirty="0" smtClean="0"/>
              <a:t>cleaner code, </a:t>
            </a:r>
          </a:p>
          <a:p>
            <a:pPr lvl="1"/>
            <a:r>
              <a:rPr lang="da-DK" sz="2000" i="1" dirty="0" smtClean="0"/>
              <a:t>reusable, </a:t>
            </a:r>
          </a:p>
          <a:p>
            <a:pPr lvl="1"/>
            <a:r>
              <a:rPr lang="da-DK" sz="2000" i="1" dirty="0" smtClean="0"/>
              <a:t>programmer-defined operations (like </a:t>
            </a:r>
            <a:r>
              <a:rPr lang="en-GB" sz="2000" b="1" i="1" dirty="0"/>
              <a:t>function </a:t>
            </a:r>
            <a:r>
              <a:rPr lang="en-GB" sz="2000" b="1" i="1" dirty="0" smtClean="0"/>
              <a:t>stripe()</a:t>
            </a:r>
            <a:r>
              <a:rPr lang="en-GB" sz="2000" i="1" dirty="0" smtClean="0"/>
              <a:t> )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300334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&quot;and now for something completely differen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46" y="2305051"/>
            <a:ext cx="3279908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10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 a custom selector plugin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One way to </a:t>
            </a:r>
            <a:r>
              <a:rPr lang="en-US" sz="2000" b="1" dirty="0"/>
              <a:t>improve legibility </a:t>
            </a:r>
            <a:r>
              <a:rPr lang="en-US" sz="2000" dirty="0"/>
              <a:t>is to </a:t>
            </a:r>
            <a:r>
              <a:rPr lang="en-US" sz="2000" dirty="0">
                <a:solidFill>
                  <a:srgbClr val="0070C0"/>
                </a:solidFill>
              </a:rPr>
              <a:t>encapsulate code snippets in </a:t>
            </a:r>
            <a:r>
              <a:rPr lang="en-US" sz="2000" dirty="0" smtClean="0">
                <a:solidFill>
                  <a:srgbClr val="0070C0"/>
                </a:solidFill>
              </a:rPr>
              <a:t>reusable </a:t>
            </a:r>
            <a:r>
              <a:rPr lang="en-GB" sz="2000" dirty="0" smtClean="0">
                <a:solidFill>
                  <a:srgbClr val="0070C0"/>
                </a:solidFill>
              </a:rPr>
              <a:t>components</a:t>
            </a:r>
            <a:r>
              <a:rPr lang="en-GB" sz="2000" dirty="0" smtClean="0"/>
              <a:t> -&gt; </a:t>
            </a:r>
            <a:r>
              <a:rPr lang="en-GB" sz="2000" dirty="0"/>
              <a:t>by creating </a:t>
            </a:r>
            <a:r>
              <a:rPr lang="en-GB" sz="2000" u="sng" dirty="0" smtClean="0"/>
              <a:t>functions</a:t>
            </a:r>
            <a:r>
              <a:rPr lang="en-GB" sz="2000" dirty="0" smtClean="0"/>
              <a:t> (as we just did)</a:t>
            </a:r>
          </a:p>
          <a:p>
            <a:r>
              <a:rPr lang="da-DK" sz="2000" dirty="0" smtClean="0">
                <a:solidFill>
                  <a:schemeClr val="accent6">
                    <a:lumMod val="75000"/>
                  </a:schemeClr>
                </a:solidFill>
              </a:rPr>
              <a:t>Another approach is to </a:t>
            </a:r>
            <a:r>
              <a:rPr lang="da-DK" sz="2000" b="1" dirty="0" smtClean="0">
                <a:solidFill>
                  <a:schemeClr val="accent6">
                    <a:lumMod val="75000"/>
                  </a:schemeClr>
                </a:solidFill>
              </a:rPr>
              <a:t>define plugins</a:t>
            </a:r>
          </a:p>
          <a:p>
            <a:pPr lvl="1"/>
            <a:r>
              <a:rPr lang="en-US" sz="1600" dirty="0" smtClean="0"/>
              <a:t>easiest type </a:t>
            </a:r>
            <a:r>
              <a:rPr lang="en-US" sz="1600" dirty="0"/>
              <a:t>of </a:t>
            </a:r>
            <a:r>
              <a:rPr lang="en-US" sz="1600" u="sng" dirty="0"/>
              <a:t>selector expression</a:t>
            </a:r>
            <a:r>
              <a:rPr lang="en-US" sz="1600" dirty="0"/>
              <a:t> </a:t>
            </a:r>
            <a:r>
              <a:rPr lang="en-US" sz="1600" dirty="0" smtClean="0"/>
              <a:t>we can add </a:t>
            </a:r>
            <a:r>
              <a:rPr lang="en-US" sz="1600" dirty="0"/>
              <a:t>is a </a:t>
            </a:r>
            <a:r>
              <a:rPr lang="en-US" sz="1600" i="1" dirty="0" smtClean="0"/>
              <a:t>pseudo-class</a:t>
            </a:r>
            <a:r>
              <a:rPr lang="en-US" sz="1600" dirty="0" smtClean="0"/>
              <a:t> (i.e. expressions </a:t>
            </a:r>
            <a:r>
              <a:rPr lang="en-US" sz="1600" dirty="0"/>
              <a:t>that start with a </a:t>
            </a:r>
            <a:r>
              <a:rPr lang="en-US" sz="1600" dirty="0" smtClean="0"/>
              <a:t>colon) -&gt; like </a:t>
            </a:r>
            <a:r>
              <a:rPr lang="en-GB" sz="1600" i="1" dirty="0"/>
              <a:t>:nth-child()</a:t>
            </a:r>
            <a:endParaRPr lang="en-US" sz="1600" i="1" dirty="0" smtClean="0"/>
          </a:p>
          <a:p>
            <a:pPr lvl="1"/>
            <a:r>
              <a:rPr lang="en-US" sz="1600" b="1" dirty="0" smtClean="0"/>
              <a:t>example: </a:t>
            </a:r>
            <a:r>
              <a:rPr lang="en-US" sz="1600" dirty="0"/>
              <a:t>a </a:t>
            </a:r>
            <a:r>
              <a:rPr lang="en-US" sz="1600" dirty="0" smtClean="0"/>
              <a:t>custom pseudo-class called</a:t>
            </a:r>
            <a:r>
              <a:rPr lang="en-US" sz="1600" b="1" dirty="0" smtClean="0"/>
              <a:t> :group() </a:t>
            </a:r>
            <a:r>
              <a:rPr lang="en-US" sz="1600" dirty="0" smtClean="0"/>
              <a:t>-&gt; page 250</a:t>
            </a:r>
            <a:endParaRPr lang="en-GB" sz="1600" dirty="0" smtClean="0"/>
          </a:p>
          <a:p>
            <a:endParaRPr lang="en-GB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66800" y="3505200"/>
            <a:ext cx="6516493" cy="3372098"/>
            <a:chOff x="1066800" y="3581400"/>
            <a:chExt cx="6516493" cy="3372098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581400"/>
              <a:ext cx="5791200" cy="2750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2362200" y="4343400"/>
              <a:ext cx="4038600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 rot="19302447">
              <a:off x="6973693" y="4155041"/>
              <a:ext cx="609600" cy="2798457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Rectangle 3"/>
          <p:cNvSpPr/>
          <p:nvPr/>
        </p:nvSpPr>
        <p:spPr>
          <a:xfrm>
            <a:off x="805542" y="6400800"/>
            <a:ext cx="6934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600" dirty="0" err="1" smtClean="0">
                <a:solidFill>
                  <a:schemeClr val="accent6">
                    <a:lumMod val="75000"/>
                  </a:schemeClr>
                </a:solidFill>
              </a:rPr>
              <a:t>Use</a:t>
            </a:r>
            <a:r>
              <a:rPr lang="da-DK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a-DK" sz="1600" b="1" dirty="0" err="1" smtClean="0">
                <a:solidFill>
                  <a:schemeClr val="accent6">
                    <a:lumMod val="75000"/>
                  </a:schemeClr>
                </a:solidFill>
              </a:rPr>
              <a:t>group</a:t>
            </a:r>
            <a:r>
              <a:rPr lang="da-DK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a-DK" sz="1600" dirty="0" err="1" smtClean="0">
                <a:solidFill>
                  <a:schemeClr val="accent6">
                    <a:lumMod val="75000"/>
                  </a:schemeClr>
                </a:solidFill>
              </a:rPr>
              <a:t>like</a:t>
            </a:r>
            <a:r>
              <a:rPr lang="da-DK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a-DK" sz="1600" dirty="0" err="1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da-DK" sz="16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da-DK" sz="1400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da-DK" sz="1400" dirty="0" smtClean="0">
                <a:latin typeface="Lucida Console" pitchFamily="49" charset="0"/>
              </a:rPr>
              <a:t>$(‘</a:t>
            </a:r>
            <a:r>
              <a:rPr lang="da-DK" sz="1400" dirty="0">
                <a:latin typeface="Lucida Console" pitchFamily="49" charset="0"/>
              </a:rPr>
              <a:t>tr’).filter( ‘:</a:t>
            </a:r>
            <a:r>
              <a:rPr lang="da-DK" sz="1400" dirty="0" err="1">
                <a:latin typeface="Lucida Console" pitchFamily="49" charset="0"/>
              </a:rPr>
              <a:t>group</a:t>
            </a:r>
            <a:r>
              <a:rPr lang="da-DK" sz="1400" dirty="0">
                <a:latin typeface="Lucida Console" pitchFamily="49" charset="0"/>
              </a:rPr>
              <a:t>(2)’ ).</a:t>
            </a:r>
            <a:r>
              <a:rPr lang="da-DK" sz="1400" dirty="0" err="1">
                <a:latin typeface="Lucida Console" pitchFamily="49" charset="0"/>
              </a:rPr>
              <a:t>addClass</a:t>
            </a:r>
            <a:r>
              <a:rPr lang="da-DK" sz="1400" dirty="0">
                <a:latin typeface="Lucida Console" pitchFamily="49" charset="0"/>
              </a:rPr>
              <a:t>(‘alt’);</a:t>
            </a:r>
          </a:p>
        </p:txBody>
      </p:sp>
    </p:spTree>
    <p:extLst>
      <p:ext uri="{BB962C8B-B14F-4D97-AF65-F5344CB8AC3E}">
        <p14:creationId xmlns:p14="http://schemas.microsoft.com/office/powerpoint/2010/main" val="70272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1002</Words>
  <Application>Microsoft Office PowerPoint</Application>
  <PresentationFormat>On-screen Show (4:3)</PresentationFormat>
  <Paragraphs>200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Dynamic Web Applications Lecture 2</vt:lpstr>
      <vt:lpstr>Topics</vt:lpstr>
      <vt:lpstr>Chapter 9</vt:lpstr>
      <vt:lpstr>Advanced Selectors and Traversing</vt:lpstr>
      <vt:lpstr>Table row striping</vt:lpstr>
      <vt:lpstr>A couple of loose ends</vt:lpstr>
      <vt:lpstr>Disappearing rows</vt:lpstr>
      <vt:lpstr>PowerPoint Presentation</vt:lpstr>
      <vt:lpstr>Writing a custom selector plugin</vt:lpstr>
      <vt:lpstr>The four parameters</vt:lpstr>
      <vt:lpstr>OK, but what does it do??</vt:lpstr>
      <vt:lpstr>Let’s test :group()</vt:lpstr>
      <vt:lpstr>Play with the selector plugin</vt:lpstr>
      <vt:lpstr>PowerPoint Presentation</vt:lpstr>
      <vt:lpstr>From selectors to traversal methods and DOM element stack</vt:lpstr>
      <vt:lpstr>PowerPoint Presentation</vt:lpstr>
      <vt:lpstr>PowerPoint Presentation</vt:lpstr>
      <vt:lpstr>Stack</vt:lpstr>
      <vt:lpstr>PowerPoint Presentation</vt:lpstr>
      <vt:lpstr>DOM traversal plugin</vt:lpstr>
      <vt:lpstr>PowerPoint Presentation</vt:lpstr>
      <vt:lpstr>More about listing 9.13</vt:lpstr>
      <vt:lpstr>To improve performance...</vt:lpstr>
      <vt:lpstr>PowerPoint Presentation</vt:lpstr>
      <vt:lpstr>Next lecture</vt:lpstr>
      <vt:lpstr>This week’s task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Andrea</dc:creator>
  <cp:lastModifiedBy>andrea</cp:lastModifiedBy>
  <cp:revision>492</cp:revision>
  <dcterms:created xsi:type="dcterms:W3CDTF">2006-08-16T00:00:00Z</dcterms:created>
  <dcterms:modified xsi:type="dcterms:W3CDTF">2017-09-12T12:40:50Z</dcterms:modified>
</cp:coreProperties>
</file>