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60" r:id="rId4"/>
    <p:sldId id="261" r:id="rId5"/>
    <p:sldId id="282" r:id="rId6"/>
    <p:sldId id="293" r:id="rId7"/>
    <p:sldId id="289" r:id="rId8"/>
    <p:sldId id="290" r:id="rId9"/>
    <p:sldId id="291" r:id="rId10"/>
    <p:sldId id="292" r:id="rId11"/>
    <p:sldId id="262" r:id="rId12"/>
    <p:sldId id="263" r:id="rId13"/>
    <p:sldId id="266" r:id="rId14"/>
    <p:sldId id="267" r:id="rId15"/>
    <p:sldId id="268" r:id="rId16"/>
    <p:sldId id="285" r:id="rId17"/>
    <p:sldId id="269" r:id="rId18"/>
    <p:sldId id="272" r:id="rId19"/>
    <p:sldId id="274" r:id="rId20"/>
    <p:sldId id="264" r:id="rId21"/>
    <p:sldId id="275" r:id="rId22"/>
    <p:sldId id="276" r:id="rId23"/>
    <p:sldId id="277" r:id="rId24"/>
    <p:sldId id="278" r:id="rId25"/>
    <p:sldId id="265"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68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18-Sep-17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18-Sep-17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18-Sep-17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18-Sep-17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18-Sep-17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www.java2s.com/Book/JavaScript/DOM/Event_Flow_capture_target_and_bubbling.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api.jquery.com/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hyperlink" Target="http://www.w3schools.com/js/js_timing.as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wampserver.com/e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w3schools.com/xml/ajax_intro.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w3schools.com/js/js_json.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a-DK" dirty="0"/>
              <a:t>Dynamic Web Applications</a:t>
            </a:r>
            <a:br>
              <a:rPr lang="da-DK" dirty="0"/>
            </a:br>
            <a:r>
              <a:rPr lang="da-DK" dirty="0"/>
              <a:t>Lecture </a:t>
            </a:r>
            <a:r>
              <a:rPr lang="da-DK" dirty="0" smtClean="0"/>
              <a:t>3</a:t>
            </a:r>
            <a:endParaRPr lang="en-GB" dirty="0"/>
          </a:p>
        </p:txBody>
      </p:sp>
      <p:sp>
        <p:nvSpPr>
          <p:cNvPr id="3" name="Subtitle 2"/>
          <p:cNvSpPr>
            <a:spLocks noGrp="1"/>
          </p:cNvSpPr>
          <p:nvPr>
            <p:ph type="subTitle" idx="1"/>
          </p:nvPr>
        </p:nvSpPr>
        <p:spPr/>
        <p:txBody>
          <a:bodyPr/>
          <a:lstStyle/>
          <a:p>
            <a:r>
              <a:rPr lang="da-DK" dirty="0" smtClean="0"/>
              <a:t>ANVA</a:t>
            </a:r>
            <a:endParaRPr lang="en-GB" dirty="0"/>
          </a:p>
        </p:txBody>
      </p:sp>
    </p:spTree>
    <p:extLst>
      <p:ext uri="{BB962C8B-B14F-4D97-AF65-F5344CB8AC3E}">
        <p14:creationId xmlns:p14="http://schemas.microsoft.com/office/powerpoint/2010/main" val="1151422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the photos…</a:t>
            </a:r>
            <a:endParaRPr lang="en-US" dirty="0"/>
          </a:p>
        </p:txBody>
      </p:sp>
    </p:spTree>
    <p:extLst>
      <p:ext uri="{BB962C8B-B14F-4D97-AF65-F5344CB8AC3E}">
        <p14:creationId xmlns:p14="http://schemas.microsoft.com/office/powerpoint/2010/main" val="2785710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b="1" dirty="0" smtClean="0"/>
              <a:t>Back to photos: </a:t>
            </a:r>
            <a:r>
              <a:rPr lang="da-DK" i="1" dirty="0" smtClean="0"/>
              <a:t>show photo data</a:t>
            </a:r>
            <a:endParaRPr lang="en-GB" i="1" dirty="0"/>
          </a:p>
        </p:txBody>
      </p:sp>
      <p:sp>
        <p:nvSpPr>
          <p:cNvPr id="3" name="Content Placeholder 2"/>
          <p:cNvSpPr>
            <a:spLocks noGrp="1"/>
          </p:cNvSpPr>
          <p:nvPr>
            <p:ph idx="1"/>
          </p:nvPr>
        </p:nvSpPr>
        <p:spPr/>
        <p:txBody>
          <a:bodyPr>
            <a:normAutofit/>
          </a:bodyPr>
          <a:lstStyle/>
          <a:p>
            <a:r>
              <a:rPr lang="da-DK" sz="2800" b="1" dirty="0" smtClean="0"/>
              <a:t>on hover </a:t>
            </a:r>
            <a:r>
              <a:rPr lang="da-DK" sz="2800" dirty="0" smtClean="0"/>
              <a:t>-&gt; listing </a:t>
            </a:r>
            <a:r>
              <a:rPr lang="da-DK" sz="2800" dirty="0"/>
              <a:t>10.2 </a:t>
            </a:r>
            <a:r>
              <a:rPr lang="da-DK" sz="2800" i="1" dirty="0"/>
              <a:t>(in folder </a:t>
            </a:r>
            <a:r>
              <a:rPr lang="da-DK" sz="2800" i="1" dirty="0" smtClean="0">
                <a:solidFill>
                  <a:schemeClr val="tx2"/>
                </a:solidFill>
              </a:rPr>
              <a:t>10/listings</a:t>
            </a:r>
            <a:r>
              <a:rPr lang="da-DK" sz="2800" i="1" dirty="0" smtClean="0"/>
              <a:t> )</a:t>
            </a:r>
          </a:p>
          <a:p>
            <a:pPr marL="742950" lvl="2" indent="-342900"/>
            <a:r>
              <a:rPr lang="da-DK" sz="2000" dirty="0"/>
              <a:t>uses: </a:t>
            </a:r>
            <a:r>
              <a:rPr lang="en-GB" sz="2000" i="1" dirty="0"/>
              <a:t>$( selector ).</a:t>
            </a:r>
            <a:r>
              <a:rPr lang="en-GB" sz="2000" b="1" i="1" dirty="0"/>
              <a:t>hover</a:t>
            </a:r>
            <a:r>
              <a:rPr lang="en-GB" sz="2000" i="1" dirty="0"/>
              <a:t>( </a:t>
            </a:r>
            <a:r>
              <a:rPr lang="en-GB" sz="2000" i="1" dirty="0" err="1"/>
              <a:t>handlerIn</a:t>
            </a:r>
            <a:r>
              <a:rPr lang="en-GB" sz="2000" i="1" dirty="0"/>
              <a:t>, </a:t>
            </a:r>
            <a:r>
              <a:rPr lang="en-GB" sz="2000" i="1" dirty="0" err="1"/>
              <a:t>handlerOut</a:t>
            </a:r>
            <a:r>
              <a:rPr lang="en-GB" sz="2000" i="1" dirty="0"/>
              <a:t> </a:t>
            </a:r>
            <a:r>
              <a:rPr lang="en-GB" sz="2000" i="1" dirty="0" smtClean="0"/>
              <a:t>)</a:t>
            </a:r>
          </a:p>
          <a:p>
            <a:pPr marL="742950" lvl="2" indent="-342900"/>
            <a:r>
              <a:rPr lang="da-DK" sz="2000" dirty="0">
                <a:solidFill>
                  <a:srgbClr val="FF0000"/>
                </a:solidFill>
              </a:rPr>
              <a:t>w</a:t>
            </a:r>
            <a:r>
              <a:rPr lang="da-DK" sz="2000" dirty="0" smtClean="0">
                <a:solidFill>
                  <a:srgbClr val="FF0000"/>
                </a:solidFill>
              </a:rPr>
              <a:t>hy details look like that? Where is that specified?</a:t>
            </a:r>
          </a:p>
          <a:p>
            <a:r>
              <a:rPr lang="da-DK" sz="2800" b="1" dirty="0">
                <a:solidFill>
                  <a:schemeClr val="accent6">
                    <a:lumMod val="75000"/>
                  </a:schemeClr>
                </a:solidFill>
              </a:rPr>
              <a:t>a</a:t>
            </a:r>
            <a:r>
              <a:rPr lang="da-DK" sz="2800" b="1" dirty="0" smtClean="0">
                <a:solidFill>
                  <a:schemeClr val="accent6">
                    <a:lumMod val="75000"/>
                  </a:schemeClr>
                </a:solidFill>
              </a:rPr>
              <a:t>lternative way: </a:t>
            </a:r>
            <a:r>
              <a:rPr lang="da-DK" sz="2800" dirty="0" smtClean="0">
                <a:solidFill>
                  <a:schemeClr val="tx2"/>
                </a:solidFill>
              </a:rPr>
              <a:t>listing 10.3 </a:t>
            </a:r>
            <a:r>
              <a:rPr lang="da-DK" sz="2800" dirty="0" smtClean="0"/>
              <a:t>-&gt; bind 2 events </a:t>
            </a:r>
            <a:r>
              <a:rPr lang="da-DK" sz="2800" i="1" dirty="0" smtClean="0"/>
              <a:t>at once</a:t>
            </a:r>
          </a:p>
          <a:p>
            <a:endParaRPr lang="en-GB" sz="2800" i="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828" y="3505200"/>
            <a:ext cx="4777436"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3128" y="5181600"/>
            <a:ext cx="491847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flipH="1">
            <a:off x="2133600" y="3810000"/>
            <a:ext cx="3977640" cy="22098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62000" y="3886200"/>
            <a:ext cx="12192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19600" y="5334000"/>
            <a:ext cx="12192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71600" y="4495800"/>
            <a:ext cx="22860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730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b="1" dirty="0" smtClean="0">
                <a:solidFill>
                  <a:srgbClr val="00B050"/>
                </a:solidFill>
              </a:rPr>
              <a:t>Problem</a:t>
            </a:r>
            <a:endParaRPr lang="en-GB" b="1" dirty="0">
              <a:solidFill>
                <a:srgbClr val="00B050"/>
              </a:solidFill>
            </a:endParaRPr>
          </a:p>
        </p:txBody>
      </p:sp>
      <p:sp>
        <p:nvSpPr>
          <p:cNvPr id="3" name="Content Placeholder 2"/>
          <p:cNvSpPr>
            <a:spLocks noGrp="1"/>
          </p:cNvSpPr>
          <p:nvPr>
            <p:ph idx="1"/>
          </p:nvPr>
        </p:nvSpPr>
        <p:spPr/>
        <p:txBody>
          <a:bodyPr>
            <a:normAutofit/>
          </a:bodyPr>
          <a:lstStyle/>
          <a:p>
            <a:r>
              <a:rPr lang="da-DK" sz="2800" u="sng" dirty="0" smtClean="0">
                <a:solidFill>
                  <a:srgbClr val="00B050"/>
                </a:solidFill>
              </a:rPr>
              <a:t>.bind</a:t>
            </a:r>
            <a:r>
              <a:rPr lang="da-DK" sz="2800" dirty="0" smtClean="0">
                <a:solidFill>
                  <a:srgbClr val="00B050"/>
                </a:solidFill>
              </a:rPr>
              <a:t> does only bind </a:t>
            </a:r>
            <a:r>
              <a:rPr lang="da-DK" sz="2800" b="1" dirty="0" smtClean="0">
                <a:solidFill>
                  <a:srgbClr val="00B050"/>
                </a:solidFill>
              </a:rPr>
              <a:t>existing </a:t>
            </a:r>
            <a:r>
              <a:rPr lang="da-DK" sz="2800" dirty="0" smtClean="0">
                <a:solidFill>
                  <a:srgbClr val="00B050"/>
                </a:solidFill>
              </a:rPr>
              <a:t>elements</a:t>
            </a:r>
          </a:p>
          <a:p>
            <a:r>
              <a:rPr lang="da-DK" sz="2800" dirty="0" smtClean="0"/>
              <a:t>So after more photos are loaded</a:t>
            </a:r>
          </a:p>
          <a:p>
            <a:pPr lvl="1"/>
            <a:r>
              <a:rPr lang="da-DK" sz="2400" dirty="0">
                <a:solidFill>
                  <a:schemeClr val="accent6">
                    <a:lumMod val="75000"/>
                  </a:schemeClr>
                </a:solidFill>
              </a:rPr>
              <a:t>n</a:t>
            </a:r>
            <a:r>
              <a:rPr lang="da-DK" sz="2400" dirty="0" smtClean="0">
                <a:solidFill>
                  <a:schemeClr val="accent6">
                    <a:lumMod val="75000"/>
                  </a:schemeClr>
                </a:solidFill>
              </a:rPr>
              <a:t>ew photos don’t have event listeners  </a:t>
            </a:r>
            <a:r>
              <a:rPr lang="da-DK" sz="2400" dirty="0" smtClean="0">
                <a:solidFill>
                  <a:schemeClr val="accent6">
                    <a:lumMod val="75000"/>
                  </a:schemeClr>
                </a:solidFill>
                <a:sym typeface="Wingdings" pitchFamily="2" charset="2"/>
              </a:rPr>
              <a:t>:(</a:t>
            </a:r>
            <a:endParaRPr lang="da-DK" sz="2400" dirty="0" smtClean="0">
              <a:solidFill>
                <a:schemeClr val="accent6">
                  <a:lumMod val="75000"/>
                </a:schemeClr>
              </a:solidFill>
            </a:endParaRPr>
          </a:p>
          <a:p>
            <a:r>
              <a:rPr lang="da-DK" sz="2800" dirty="0" smtClean="0">
                <a:solidFill>
                  <a:srgbClr val="00B050"/>
                </a:solidFill>
              </a:rPr>
              <a:t>2 solutions:</a:t>
            </a:r>
          </a:p>
          <a:p>
            <a:pPr marL="914400" lvl="1" indent="-457200">
              <a:buFont typeface="+mj-lt"/>
              <a:buAutoNum type="arabicPeriod"/>
            </a:pPr>
            <a:r>
              <a:rPr lang="da-DK" sz="2400" b="1" dirty="0" smtClean="0"/>
              <a:t>re-bind </a:t>
            </a:r>
            <a:br>
              <a:rPr lang="da-DK" sz="2400" b="1" dirty="0" smtClean="0"/>
            </a:br>
            <a:r>
              <a:rPr lang="da-DK" sz="2400" i="1" dirty="0" smtClean="0"/>
              <a:t>- use: </a:t>
            </a:r>
            <a:r>
              <a:rPr lang="en-GB" sz="2400" i="1" dirty="0" smtClean="0"/>
              <a:t>unbind() then bind() again on the photos, </a:t>
            </a:r>
            <a:br>
              <a:rPr lang="en-GB" sz="2400" i="1" dirty="0" smtClean="0"/>
            </a:br>
            <a:r>
              <a:rPr lang="en-GB" sz="2400" i="1" dirty="0" smtClean="0"/>
              <a:t>- or from </a:t>
            </a:r>
            <a:r>
              <a:rPr lang="en-GB" sz="2400" i="1" dirty="0" err="1"/>
              <a:t>jQuery</a:t>
            </a:r>
            <a:r>
              <a:rPr lang="en-GB" sz="2400" i="1" dirty="0"/>
              <a:t> </a:t>
            </a:r>
            <a:r>
              <a:rPr lang="en-GB" sz="2400" i="1" dirty="0" smtClean="0"/>
              <a:t>v1.7, use </a:t>
            </a:r>
            <a:r>
              <a:rPr lang="en-GB" sz="2400" b="1" i="1" dirty="0" smtClean="0"/>
              <a:t>on() </a:t>
            </a:r>
            <a:r>
              <a:rPr lang="en-GB" sz="2400" i="1" dirty="0" smtClean="0"/>
              <a:t>and </a:t>
            </a:r>
            <a:r>
              <a:rPr lang="en-GB" sz="2400" b="1" i="1" dirty="0" smtClean="0"/>
              <a:t>off()</a:t>
            </a:r>
            <a:endParaRPr lang="da-DK" sz="2400" b="1" i="1" dirty="0" smtClean="0"/>
          </a:p>
          <a:p>
            <a:pPr marL="914400" lvl="1" indent="-457200">
              <a:buFont typeface="+mj-lt"/>
              <a:buAutoNum type="arabicPeriod"/>
            </a:pPr>
            <a:r>
              <a:rPr lang="da-DK" sz="2400" i="1" dirty="0" smtClean="0"/>
              <a:t>Or </a:t>
            </a:r>
            <a:r>
              <a:rPr lang="da-DK" sz="2400" b="1" i="1" dirty="0" smtClean="0"/>
              <a:t>bind higher up </a:t>
            </a:r>
            <a:r>
              <a:rPr lang="da-DK" sz="2400" i="1" dirty="0" smtClean="0"/>
              <a:t>in the DOM elements:</a:t>
            </a:r>
            <a:br>
              <a:rPr lang="da-DK" sz="2400" i="1" dirty="0" smtClean="0"/>
            </a:br>
            <a:r>
              <a:rPr lang="da-DK" sz="2400" i="1" dirty="0" smtClean="0"/>
              <a:t>initially </a:t>
            </a:r>
            <a:r>
              <a:rPr lang="da-DK" sz="2400" b="1" i="1" dirty="0" smtClean="0"/>
              <a:t>bind to a cointainer </a:t>
            </a:r>
            <a:r>
              <a:rPr lang="da-DK" sz="2400" i="1" dirty="0" smtClean="0"/>
              <a:t>element (of the photo), </a:t>
            </a:r>
            <a:br>
              <a:rPr lang="da-DK" sz="2400" i="1" dirty="0" smtClean="0"/>
            </a:br>
            <a:r>
              <a:rPr lang="da-DK" sz="2400" i="1" dirty="0" smtClean="0"/>
              <a:t>then use </a:t>
            </a:r>
            <a:r>
              <a:rPr lang="da-DK" sz="2400" b="1" i="1" dirty="0" smtClean="0"/>
              <a:t>event bubbling </a:t>
            </a:r>
            <a:r>
              <a:rPr lang="da-DK" sz="2400" i="1" dirty="0" smtClean="0"/>
              <a:t>(aka event delegation)</a:t>
            </a:r>
            <a:endParaRPr lang="en-GB" sz="2400" i="1" dirty="0"/>
          </a:p>
        </p:txBody>
      </p:sp>
    </p:spTree>
    <p:extLst>
      <p:ext uri="{BB962C8B-B14F-4D97-AF65-F5344CB8AC3E}">
        <p14:creationId xmlns:p14="http://schemas.microsoft.com/office/powerpoint/2010/main" val="3461337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a-DK" dirty="0" smtClean="0"/>
              <a:t>Second approach:</a:t>
            </a:r>
            <a:br>
              <a:rPr lang="da-DK" dirty="0" smtClean="0"/>
            </a:br>
            <a:r>
              <a:rPr lang="da-DK" sz="3600" dirty="0" smtClean="0">
                <a:solidFill>
                  <a:srgbClr val="00B050"/>
                </a:solidFill>
              </a:rPr>
              <a:t>event </a:t>
            </a:r>
            <a:r>
              <a:rPr lang="da-DK" sz="3600" dirty="0">
                <a:solidFill>
                  <a:srgbClr val="00B050"/>
                </a:solidFill>
              </a:rPr>
              <a:t>bubbling</a:t>
            </a:r>
            <a:endParaRPr lang="en-GB" sz="3600" dirty="0">
              <a:solidFill>
                <a:srgbClr val="00B050"/>
              </a:solidFill>
            </a:endParaRPr>
          </a:p>
        </p:txBody>
      </p:sp>
      <p:sp>
        <p:nvSpPr>
          <p:cNvPr id="3" name="Content Placeholder 2"/>
          <p:cNvSpPr>
            <a:spLocks noGrp="1"/>
          </p:cNvSpPr>
          <p:nvPr>
            <p:ph idx="1"/>
          </p:nvPr>
        </p:nvSpPr>
        <p:spPr>
          <a:ln>
            <a:solidFill>
              <a:schemeClr val="bg1"/>
            </a:solidFill>
          </a:ln>
        </p:spPr>
        <p:txBody>
          <a:bodyPr>
            <a:normAutofit/>
          </a:bodyPr>
          <a:lstStyle/>
          <a:p>
            <a:r>
              <a:rPr lang="da-DK" sz="2000" dirty="0"/>
              <a:t>bind to a cointainer </a:t>
            </a:r>
            <a:r>
              <a:rPr lang="da-DK" sz="2000" dirty="0" smtClean="0"/>
              <a:t>of </a:t>
            </a:r>
            <a:r>
              <a:rPr lang="da-DK" sz="2000" dirty="0"/>
              <a:t>the </a:t>
            </a:r>
            <a:r>
              <a:rPr lang="da-DK" sz="2000" dirty="0" smtClean="0"/>
              <a:t>photo -&gt; </a:t>
            </a:r>
            <a:r>
              <a:rPr lang="da-DK" sz="2000" b="1" dirty="0" smtClean="0"/>
              <a:t>how to find the photo?</a:t>
            </a:r>
            <a:endParaRPr lang="da-DK" sz="2000" b="1" i="1" dirty="0" smtClean="0"/>
          </a:p>
          <a:p>
            <a:pPr lvl="1"/>
            <a:r>
              <a:rPr lang="da-DK" sz="1800" i="1" dirty="0" smtClean="0"/>
              <a:t>.closest()</a:t>
            </a:r>
            <a:r>
              <a:rPr lang="da-DK" sz="1800" dirty="0" smtClean="0"/>
              <a:t> works </a:t>
            </a:r>
            <a:r>
              <a:rPr lang="da-DK" sz="1800" b="1" dirty="0" smtClean="0"/>
              <a:t>upwards</a:t>
            </a:r>
            <a:r>
              <a:rPr lang="da-DK" sz="1800" dirty="0" smtClean="0"/>
              <a:t>, from event target to container (via parent links) -&gt; listing 10.4</a:t>
            </a:r>
          </a:p>
          <a:p>
            <a:pPr marL="0" indent="0">
              <a:buNone/>
            </a:pPr>
            <a:endParaRPr lang="da-DK" sz="2000" dirty="0" smtClean="0"/>
          </a:p>
          <a:p>
            <a:pPr marL="0" indent="0">
              <a:buNone/>
            </a:pPr>
            <a:r>
              <a:rPr lang="da-DK" sz="2000" dirty="0" smtClean="0"/>
              <a:t>if </a:t>
            </a:r>
            <a:r>
              <a:rPr lang="da-DK" sz="2000" dirty="0"/>
              <a:t>( event.type == 'mouseover' &amp;&amp; </a:t>
            </a:r>
            <a:r>
              <a:rPr lang="da-DK" sz="2000" dirty="0">
                <a:solidFill>
                  <a:schemeClr val="accent3">
                    <a:lumMod val="75000"/>
                  </a:schemeClr>
                </a:solidFill>
              </a:rPr>
              <a:t>$target.length </a:t>
            </a:r>
            <a:r>
              <a:rPr lang="da-DK" sz="2000" dirty="0"/>
              <a:t>) </a:t>
            </a:r>
            <a:r>
              <a:rPr lang="da-DK" sz="2000" dirty="0" smtClean="0"/>
              <a:t>{ ...</a:t>
            </a:r>
          </a:p>
          <a:p>
            <a:pPr marL="0" indent="0">
              <a:buNone/>
            </a:pPr>
            <a:endParaRPr lang="da-DK" sz="2000" dirty="0" smtClean="0"/>
          </a:p>
          <a:p>
            <a:pPr marL="0" indent="0">
              <a:buNone/>
            </a:pPr>
            <a:r>
              <a:rPr lang="en-GB" sz="2000" dirty="0"/>
              <a:t>if ( </a:t>
            </a:r>
            <a:r>
              <a:rPr lang="en-GB" sz="2000" dirty="0" err="1"/>
              <a:t>event.type</a:t>
            </a:r>
            <a:r>
              <a:rPr lang="en-GB" sz="2000" dirty="0"/>
              <a:t> == '</a:t>
            </a:r>
            <a:r>
              <a:rPr lang="en-GB" sz="2000" dirty="0" err="1"/>
              <a:t>mouseover</a:t>
            </a:r>
            <a:r>
              <a:rPr lang="en-GB" sz="2000" dirty="0"/>
              <a:t>' &amp;&amp; </a:t>
            </a:r>
            <a:r>
              <a:rPr lang="en-GB" sz="2000" dirty="0">
                <a:solidFill>
                  <a:schemeClr val="accent3">
                    <a:lumMod val="75000"/>
                  </a:schemeClr>
                </a:solidFill>
              </a:rPr>
              <a:t>$</a:t>
            </a:r>
            <a:r>
              <a:rPr lang="en-GB" sz="2000" dirty="0" err="1" smtClean="0">
                <a:solidFill>
                  <a:schemeClr val="accent3">
                    <a:lumMod val="75000"/>
                  </a:schemeClr>
                </a:solidFill>
              </a:rPr>
              <a:t>target.length</a:t>
            </a:r>
            <a:r>
              <a:rPr lang="en-GB" sz="2000" dirty="0" smtClean="0">
                <a:solidFill>
                  <a:schemeClr val="accent3">
                    <a:lumMod val="75000"/>
                  </a:schemeClr>
                </a:solidFill>
              </a:rPr>
              <a:t>!=0 </a:t>
            </a:r>
            <a:r>
              <a:rPr lang="en-GB" sz="2000" dirty="0"/>
              <a:t>) </a:t>
            </a:r>
            <a:r>
              <a:rPr lang="en-GB" sz="2000" dirty="0" smtClean="0"/>
              <a:t>{ …</a:t>
            </a:r>
            <a:endParaRPr lang="da-DK" sz="2000" dirty="0" smtClean="0"/>
          </a:p>
          <a:p>
            <a:endParaRPr lang="da-DK" sz="2000" dirty="0" smtClean="0"/>
          </a:p>
          <a:p>
            <a:r>
              <a:rPr lang="en-US" sz="2000" i="1" dirty="0" err="1" smtClean="0"/>
              <a:t>event.relatedTarget</a:t>
            </a:r>
            <a:endParaRPr lang="en-US" sz="2000" i="1" dirty="0"/>
          </a:p>
          <a:p>
            <a:pPr lvl="1"/>
            <a:r>
              <a:rPr lang="en-US" sz="1800" dirty="0" smtClean="0"/>
              <a:t>in the case of </a:t>
            </a:r>
            <a:r>
              <a:rPr lang="en-US" sz="1800" b="1" dirty="0" err="1" smtClean="0"/>
              <a:t>mouseout</a:t>
            </a:r>
            <a:r>
              <a:rPr lang="en-US" sz="1800" dirty="0" smtClean="0"/>
              <a:t>: is the </a:t>
            </a:r>
            <a:r>
              <a:rPr lang="en-US" sz="1800" dirty="0"/>
              <a:t>element being </a:t>
            </a:r>
            <a:r>
              <a:rPr lang="en-US" sz="1800" dirty="0" smtClean="0"/>
              <a:t>entered</a:t>
            </a:r>
          </a:p>
          <a:p>
            <a:pPr lvl="1"/>
            <a:r>
              <a:rPr lang="en-US" sz="1800" dirty="0"/>
              <a:t>i</a:t>
            </a:r>
            <a:r>
              <a:rPr lang="en-US" sz="1800" dirty="0" smtClean="0"/>
              <a:t>n case of </a:t>
            </a:r>
            <a:r>
              <a:rPr lang="en-US" sz="1800" b="1" dirty="0" err="1" smtClean="0"/>
              <a:t>mouseover</a:t>
            </a:r>
            <a:r>
              <a:rPr lang="en-US" sz="1800" dirty="0" smtClean="0"/>
              <a:t>: </a:t>
            </a:r>
            <a:r>
              <a:rPr lang="en-US" sz="1800" dirty="0"/>
              <a:t>indicates the element being </a:t>
            </a:r>
            <a:r>
              <a:rPr lang="en-US" sz="1800" dirty="0" smtClean="0"/>
              <a:t>exited</a:t>
            </a:r>
            <a:endParaRPr lang="en-GB" sz="1800" dirty="0"/>
          </a:p>
        </p:txBody>
      </p:sp>
      <p:sp>
        <p:nvSpPr>
          <p:cNvPr id="4" name="Rectangle 3"/>
          <p:cNvSpPr/>
          <p:nvPr/>
        </p:nvSpPr>
        <p:spPr>
          <a:xfrm>
            <a:off x="0" y="6119336"/>
            <a:ext cx="5486400" cy="738664"/>
          </a:xfrm>
          <a:prstGeom prst="rect">
            <a:avLst/>
          </a:prstGeom>
        </p:spPr>
        <p:txBody>
          <a:bodyPr wrap="square">
            <a:spAutoFit/>
          </a:bodyPr>
          <a:lstStyle/>
          <a:p>
            <a:r>
              <a:rPr lang="en-GB" sz="1400" dirty="0" smtClean="0"/>
              <a:t>Nice visualization of events and how bubbling works: </a:t>
            </a:r>
            <a:r>
              <a:rPr lang="en-GB" sz="1400" dirty="0" smtClean="0">
                <a:hlinkClick r:id="rId2"/>
              </a:rPr>
              <a:t>http</a:t>
            </a:r>
            <a:r>
              <a:rPr lang="en-GB" sz="1400" dirty="0">
                <a:hlinkClick r:id="rId2"/>
              </a:rPr>
              <a:t>://</a:t>
            </a:r>
            <a:r>
              <a:rPr lang="en-GB" sz="1400" dirty="0" smtClean="0">
                <a:hlinkClick r:id="rId2"/>
              </a:rPr>
              <a:t>www.java2s.com/Book/JavaScript/DOM/Event_Flow_capture_target_and_bubbling.htm</a:t>
            </a:r>
            <a:r>
              <a:rPr lang="en-GB" sz="1400" dirty="0" smtClean="0"/>
              <a:t> </a:t>
            </a:r>
            <a:endParaRPr lang="en-GB" sz="1400" dirty="0"/>
          </a:p>
        </p:txBody>
      </p:sp>
      <p:grpSp>
        <p:nvGrpSpPr>
          <p:cNvPr id="7" name="Group 6"/>
          <p:cNvGrpSpPr/>
          <p:nvPr/>
        </p:nvGrpSpPr>
        <p:grpSpPr>
          <a:xfrm>
            <a:off x="5029200" y="3211286"/>
            <a:ext cx="3315841" cy="609600"/>
            <a:chOff x="5676900" y="3505200"/>
            <a:chExt cx="3315841" cy="609600"/>
          </a:xfrm>
        </p:grpSpPr>
        <p:sp>
          <p:nvSpPr>
            <p:cNvPr id="5" name="Up-Down Arrow 4"/>
            <p:cNvSpPr/>
            <p:nvPr/>
          </p:nvSpPr>
          <p:spPr>
            <a:xfrm>
              <a:off x="5676900" y="3505200"/>
              <a:ext cx="457200" cy="609600"/>
            </a:xfrm>
            <a:prstGeom prst="upDownArrow">
              <a:avLst>
                <a:gd name="adj1" fmla="val 54082"/>
                <a:gd name="adj2" fmla="val 234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6169981" y="3581400"/>
              <a:ext cx="2822760" cy="369332"/>
            </a:xfrm>
            <a:prstGeom prst="rect">
              <a:avLst/>
            </a:prstGeom>
            <a:noFill/>
          </p:spPr>
          <p:txBody>
            <a:bodyPr wrap="none" rtlCol="0">
              <a:spAutoFit/>
            </a:bodyPr>
            <a:lstStyle/>
            <a:p>
              <a:r>
                <a:rPr lang="da-DK" b="1" i="1" dirty="0" smtClean="0">
                  <a:solidFill>
                    <a:schemeClr val="accent1"/>
                  </a:solidFill>
                </a:rPr>
                <a:t>$target </a:t>
              </a:r>
              <a:r>
                <a:rPr lang="da-DK" i="1" dirty="0" smtClean="0">
                  <a:solidFill>
                    <a:schemeClr val="accent1"/>
                  </a:solidFill>
                </a:rPr>
                <a:t>has at least 1 object</a:t>
              </a:r>
              <a:endParaRPr lang="en-GB" i="1" dirty="0">
                <a:solidFill>
                  <a:schemeClr val="accent1"/>
                </a:solidFill>
              </a:endParaRPr>
            </a:p>
          </p:txBody>
        </p:sp>
      </p:grpSp>
      <p:pic>
        <p:nvPicPr>
          <p:cNvPr id="5122" name="Picture 2" descr="Image result for sparkling water glass ani 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783338" y="228600"/>
            <a:ext cx="1123406" cy="1045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70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00B050"/>
                </a:solidFill>
              </a:rPr>
              <a:t>More problems</a:t>
            </a:r>
            <a:endParaRPr lang="en-GB" dirty="0">
              <a:solidFill>
                <a:srgbClr val="00B05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da-DK" sz="2600" u="sng" dirty="0" smtClean="0"/>
              <a:t>Page 272</a:t>
            </a:r>
            <a:endParaRPr lang="en-GB" sz="2600" u="sng" dirty="0" smtClean="0"/>
          </a:p>
          <a:p>
            <a:r>
              <a:rPr lang="en-GB" sz="2400" dirty="0" smtClean="0"/>
              <a:t>In the </a:t>
            </a:r>
            <a:r>
              <a:rPr lang="en-GB" sz="2400" b="1" dirty="0" smtClean="0"/>
              <a:t>last example </a:t>
            </a:r>
            <a:r>
              <a:rPr lang="en-GB" sz="2400" dirty="0" smtClean="0"/>
              <a:t>we had to change: </a:t>
            </a:r>
          </a:p>
          <a:p>
            <a:pPr lvl="1"/>
            <a:r>
              <a:rPr lang="en-GB" sz="2000" b="1" dirty="0" err="1" smtClean="0"/>
              <a:t>mouseenter</a:t>
            </a:r>
            <a:r>
              <a:rPr lang="en-GB" sz="2000" b="1" dirty="0" smtClean="0"/>
              <a:t> </a:t>
            </a:r>
            <a:r>
              <a:rPr lang="en-GB" sz="2000" dirty="0"/>
              <a:t>and </a:t>
            </a:r>
            <a:r>
              <a:rPr lang="en-GB" sz="2000" b="1" dirty="0" err="1" smtClean="0"/>
              <a:t>mouseleave</a:t>
            </a:r>
            <a:r>
              <a:rPr lang="en-GB" sz="2000" b="1" dirty="0"/>
              <a:t> </a:t>
            </a:r>
            <a:endParaRPr lang="en-GB" sz="2000" b="1" dirty="0" smtClean="0"/>
          </a:p>
          <a:p>
            <a:pPr lvl="1"/>
            <a:r>
              <a:rPr lang="en-GB" sz="2000" dirty="0" smtClean="0"/>
              <a:t>to </a:t>
            </a:r>
            <a:r>
              <a:rPr lang="en-GB" sz="2000" b="1" dirty="0" err="1" smtClean="0"/>
              <a:t>mouseover</a:t>
            </a:r>
            <a:r>
              <a:rPr lang="en-GB" sz="2000" b="1" dirty="0" smtClean="0"/>
              <a:t> </a:t>
            </a:r>
            <a:r>
              <a:rPr lang="en-GB" sz="2000" dirty="0"/>
              <a:t>and </a:t>
            </a:r>
            <a:r>
              <a:rPr lang="en-GB" sz="2000" b="1" dirty="0" err="1" smtClean="0"/>
              <a:t>mouseout</a:t>
            </a:r>
            <a:endParaRPr lang="en-GB" sz="2000" b="1" dirty="0" smtClean="0"/>
          </a:p>
          <a:p>
            <a:r>
              <a:rPr lang="da-DK" sz="2400" b="1" dirty="0" smtClean="0"/>
              <a:t>But that </a:t>
            </a:r>
            <a:r>
              <a:rPr lang="da-DK" sz="2400" dirty="0" smtClean="0"/>
              <a:t>also </a:t>
            </a:r>
            <a:r>
              <a:rPr lang="da-DK" sz="2400" b="1" dirty="0" smtClean="0"/>
              <a:t>changes </a:t>
            </a:r>
            <a:r>
              <a:rPr lang="da-DK" sz="2400" dirty="0" smtClean="0"/>
              <a:t>in subtle ways </a:t>
            </a:r>
            <a:r>
              <a:rPr lang="da-DK" sz="2400" b="1" dirty="0" smtClean="0"/>
              <a:t>the behavior </a:t>
            </a:r>
            <a:r>
              <a:rPr lang="da-DK" sz="2400" dirty="0" smtClean="0"/>
              <a:t>of our page:</a:t>
            </a:r>
            <a:r>
              <a:rPr lang="da-DK" sz="2400" b="1" dirty="0" smtClean="0"/>
              <a:t/>
            </a:r>
            <a:br>
              <a:rPr lang="da-DK" sz="2400" b="1" dirty="0" smtClean="0"/>
            </a:br>
            <a:r>
              <a:rPr lang="da-DK" sz="2400" dirty="0" smtClean="0">
                <a:solidFill>
                  <a:schemeClr val="accent6">
                    <a:lumMod val="75000"/>
                  </a:schemeClr>
                </a:solidFill>
              </a:rPr>
              <a:t>mouseover is triggered every time we move the mouse over the container of the photo</a:t>
            </a:r>
          </a:p>
          <a:p>
            <a:r>
              <a:rPr lang="da-DK" sz="2400" b="1" dirty="0" smtClean="0"/>
              <a:t>So:</a:t>
            </a:r>
            <a:r>
              <a:rPr lang="da-DK" sz="2400" dirty="0" smtClean="0"/>
              <a:t> </a:t>
            </a:r>
            <a:r>
              <a:rPr lang="en-GB" sz="2400" dirty="0"/>
              <a:t>the detail &lt;div&gt; </a:t>
            </a:r>
            <a:r>
              <a:rPr lang="en-GB" sz="2400" dirty="0" smtClean="0"/>
              <a:t>will </a:t>
            </a:r>
            <a:r>
              <a:rPr lang="en-US" sz="2400" dirty="0" smtClean="0"/>
              <a:t>fade </a:t>
            </a:r>
            <a:r>
              <a:rPr lang="en-US" sz="2400" dirty="0"/>
              <a:t>in and out </a:t>
            </a:r>
            <a:r>
              <a:rPr lang="en-US" sz="2400" dirty="0" smtClean="0"/>
              <a:t>repeatedly </a:t>
            </a:r>
            <a:r>
              <a:rPr lang="en-US" sz="2400" dirty="0" smtClean="0">
                <a:sym typeface="Wingdings" pitchFamily="2" charset="2"/>
              </a:rPr>
              <a:t>:(</a:t>
            </a:r>
          </a:p>
          <a:p>
            <a:endParaRPr lang="en-US" sz="2400" dirty="0" smtClean="0">
              <a:sym typeface="Wingdings" pitchFamily="2" charset="2"/>
            </a:endParaRPr>
          </a:p>
          <a:p>
            <a:pPr marL="0" indent="0">
              <a:buNone/>
            </a:pPr>
            <a:r>
              <a:rPr lang="en-US" b="1" dirty="0" smtClean="0">
                <a:solidFill>
                  <a:srgbClr val="00B050"/>
                </a:solidFill>
                <a:sym typeface="Wingdings" pitchFamily="2" charset="2"/>
              </a:rPr>
              <a:t>Solution</a:t>
            </a:r>
            <a:endParaRPr lang="en-US" b="1" dirty="0">
              <a:solidFill>
                <a:srgbClr val="00B050"/>
              </a:solidFill>
              <a:sym typeface="Wingdings" pitchFamily="2" charset="2"/>
            </a:endParaRPr>
          </a:p>
          <a:p>
            <a:r>
              <a:rPr lang="en-US" sz="2400" dirty="0">
                <a:sym typeface="Wingdings" pitchFamily="2" charset="2"/>
              </a:rPr>
              <a:t>Event </a:t>
            </a:r>
            <a:r>
              <a:rPr lang="en-US" sz="2400" dirty="0" smtClean="0">
                <a:sym typeface="Wingdings" pitchFamily="2" charset="2"/>
              </a:rPr>
              <a:t>delegation can become too complex -&gt; </a:t>
            </a:r>
            <a:br>
              <a:rPr lang="en-US" sz="2400" dirty="0" smtClean="0">
                <a:sym typeface="Wingdings" pitchFamily="2" charset="2"/>
              </a:rPr>
            </a:br>
            <a:r>
              <a:rPr lang="en-US" sz="2400" dirty="0" smtClean="0">
                <a:sym typeface="Wingdings" pitchFamily="2" charset="2"/>
              </a:rPr>
              <a:t>	better use </a:t>
            </a:r>
            <a:r>
              <a:rPr lang="en-GB" sz="2400" dirty="0" err="1"/>
              <a:t>jQuery's</a:t>
            </a:r>
            <a:r>
              <a:rPr lang="en-GB" sz="2400" dirty="0"/>
              <a:t> </a:t>
            </a:r>
            <a:r>
              <a:rPr lang="en-GB" sz="2400" b="1" dirty="0"/>
              <a:t>delegation methods</a:t>
            </a:r>
            <a:endParaRPr lang="en-GB" sz="2400" dirty="0"/>
          </a:p>
        </p:txBody>
      </p:sp>
    </p:spTree>
    <p:extLst>
      <p:ext uri="{BB962C8B-B14F-4D97-AF65-F5344CB8AC3E}">
        <p14:creationId xmlns:p14="http://schemas.microsoft.com/office/powerpoint/2010/main" val="4060593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Delegation methods</a:t>
            </a:r>
            <a:endParaRPr lang="en-GB" dirty="0"/>
          </a:p>
        </p:txBody>
      </p:sp>
      <p:sp>
        <p:nvSpPr>
          <p:cNvPr id="3" name="Content Placeholder 2"/>
          <p:cNvSpPr>
            <a:spLocks noGrp="1"/>
          </p:cNvSpPr>
          <p:nvPr>
            <p:ph idx="1"/>
          </p:nvPr>
        </p:nvSpPr>
        <p:spPr/>
        <p:txBody>
          <a:bodyPr>
            <a:normAutofit fontScale="92500" lnSpcReduction="20000"/>
          </a:bodyPr>
          <a:lstStyle/>
          <a:p>
            <a:r>
              <a:rPr lang="da-DK" sz="2800" dirty="0" smtClean="0"/>
              <a:t>Check out </a:t>
            </a:r>
            <a:r>
              <a:rPr lang="da-DK" sz="2800" i="1" dirty="0">
                <a:solidFill>
                  <a:schemeClr val="tx2"/>
                </a:solidFill>
              </a:rPr>
              <a:t>10/listing/10.6_new</a:t>
            </a:r>
            <a:r>
              <a:rPr lang="da-DK" sz="2800" i="1" dirty="0" smtClean="0">
                <a:solidFill>
                  <a:schemeClr val="tx2"/>
                </a:solidFill>
              </a:rPr>
              <a:t>_.js</a:t>
            </a:r>
          </a:p>
          <a:p>
            <a:r>
              <a:rPr lang="en-GB" sz="2800" b="1" dirty="0"/>
              <a:t>.on</a:t>
            </a:r>
            <a:r>
              <a:rPr lang="en-GB" sz="2800" b="1" dirty="0" smtClean="0"/>
              <a:t>() </a:t>
            </a:r>
            <a:r>
              <a:rPr lang="en-GB" sz="1900" dirty="0" smtClean="0"/>
              <a:t>-&gt; </a:t>
            </a:r>
            <a:r>
              <a:rPr lang="en-US" sz="1900" dirty="0"/>
              <a:t>[from </a:t>
            </a:r>
            <a:r>
              <a:rPr lang="en-GB" sz="1900" dirty="0">
                <a:hlinkClick r:id="rId2"/>
              </a:rPr>
              <a:t>http://api.jquery.com/on/</a:t>
            </a:r>
            <a:r>
              <a:rPr lang="en-GB" sz="1900" dirty="0"/>
              <a:t> </a:t>
            </a:r>
            <a:r>
              <a:rPr lang="en-US" sz="1900" dirty="0"/>
              <a:t>] </a:t>
            </a:r>
            <a:endParaRPr lang="en-GB" sz="1900" dirty="0" smtClean="0"/>
          </a:p>
          <a:p>
            <a:pPr lvl="1"/>
            <a:r>
              <a:rPr lang="en-US" sz="2000" b="1" dirty="0" smtClean="0"/>
              <a:t>Delegated </a:t>
            </a:r>
            <a:r>
              <a:rPr lang="en-US" sz="2000" b="1" dirty="0"/>
              <a:t>events</a:t>
            </a:r>
            <a:r>
              <a:rPr lang="en-US" sz="2000" dirty="0"/>
              <a:t> have the advantage that they can process events from </a:t>
            </a:r>
            <a:r>
              <a:rPr lang="en-US" sz="2000" i="1" dirty="0"/>
              <a:t>descendant elements</a:t>
            </a:r>
            <a:r>
              <a:rPr lang="en-US" sz="2000" dirty="0"/>
              <a:t> that are added to the document at a later time. </a:t>
            </a:r>
            <a:endParaRPr lang="en-US" sz="2000" dirty="0" smtClean="0"/>
          </a:p>
          <a:p>
            <a:pPr lvl="1"/>
            <a:r>
              <a:rPr lang="en-US" sz="2000" dirty="0" smtClean="0"/>
              <a:t>By </a:t>
            </a:r>
            <a:r>
              <a:rPr lang="en-US" sz="2000" dirty="0"/>
              <a:t>picking an element that is guaranteed to be present at the time the delegated event handler is attached, you can use delegated events to avoid the need to frequently attach and remove event handlers. </a:t>
            </a:r>
            <a:endParaRPr lang="en-GB" sz="2000" dirty="0" smtClean="0"/>
          </a:p>
          <a:p>
            <a:r>
              <a:rPr lang="en-US" sz="2800" dirty="0" smtClean="0"/>
              <a:t>We can bind to the </a:t>
            </a:r>
            <a:r>
              <a:rPr lang="en-US" sz="2800" b="1" dirty="0" smtClean="0"/>
              <a:t>gallery</a:t>
            </a:r>
            <a:r>
              <a:rPr lang="en-US" sz="2800" dirty="0" smtClean="0"/>
              <a:t> div;</a:t>
            </a:r>
          </a:p>
          <a:p>
            <a:pPr marL="0" indent="0">
              <a:buNone/>
            </a:pPr>
            <a:r>
              <a:rPr lang="en-US" sz="2400" i="1" dirty="0" smtClean="0">
                <a:solidFill>
                  <a:srgbClr val="0070C0"/>
                </a:solidFill>
              </a:rPr>
              <a:t>$('#</a:t>
            </a:r>
            <a:r>
              <a:rPr lang="en-US" sz="2400" i="1" dirty="0">
                <a:solidFill>
                  <a:srgbClr val="0070C0"/>
                </a:solidFill>
              </a:rPr>
              <a:t>gallery').on('</a:t>
            </a:r>
            <a:r>
              <a:rPr lang="en-US" sz="2400" i="1" dirty="0" err="1">
                <a:solidFill>
                  <a:srgbClr val="0070C0"/>
                </a:solidFill>
              </a:rPr>
              <a:t>mouseenter</a:t>
            </a:r>
            <a:r>
              <a:rPr lang="en-US" sz="2400" i="1" dirty="0">
                <a:solidFill>
                  <a:srgbClr val="0070C0"/>
                </a:solidFill>
              </a:rPr>
              <a:t> </a:t>
            </a:r>
            <a:r>
              <a:rPr lang="en-US" sz="2400" i="1" dirty="0" err="1">
                <a:solidFill>
                  <a:srgbClr val="0070C0"/>
                </a:solidFill>
              </a:rPr>
              <a:t>mouseleave</a:t>
            </a:r>
            <a:r>
              <a:rPr lang="en-US" sz="2400" i="1" dirty="0">
                <a:solidFill>
                  <a:srgbClr val="0070C0"/>
                </a:solidFill>
              </a:rPr>
              <a:t>', '</a:t>
            </a:r>
            <a:r>
              <a:rPr lang="en-US" sz="2400" i="1" dirty="0" err="1">
                <a:solidFill>
                  <a:srgbClr val="0070C0"/>
                </a:solidFill>
              </a:rPr>
              <a:t>div.photo</a:t>
            </a:r>
            <a:r>
              <a:rPr lang="en-US" sz="2400" i="1" dirty="0">
                <a:solidFill>
                  <a:srgbClr val="0070C0"/>
                </a:solidFill>
              </a:rPr>
              <a:t>',</a:t>
            </a:r>
          </a:p>
          <a:p>
            <a:pPr marL="0" indent="0">
              <a:buNone/>
            </a:pPr>
            <a:r>
              <a:rPr lang="en-GB" sz="2400" i="1" dirty="0" smtClean="0">
                <a:solidFill>
                  <a:srgbClr val="0070C0"/>
                </a:solidFill>
              </a:rPr>
              <a:t>	function(event</a:t>
            </a:r>
            <a:r>
              <a:rPr lang="en-GB" sz="2400" i="1" dirty="0">
                <a:solidFill>
                  <a:srgbClr val="0070C0"/>
                </a:solidFill>
              </a:rPr>
              <a:t>) </a:t>
            </a:r>
            <a:r>
              <a:rPr lang="en-GB" sz="2400" i="1" dirty="0" smtClean="0">
                <a:solidFill>
                  <a:srgbClr val="0070C0"/>
                </a:solidFill>
              </a:rPr>
              <a:t>…</a:t>
            </a:r>
          </a:p>
          <a:p>
            <a:r>
              <a:rPr lang="da-DK" sz="2800" dirty="0" smtClean="0"/>
              <a:t>Or we </a:t>
            </a:r>
            <a:r>
              <a:rPr lang="en-US" sz="2800" dirty="0" smtClean="0"/>
              <a:t>could </a:t>
            </a:r>
            <a:r>
              <a:rPr lang="en-US" sz="2800" dirty="0"/>
              <a:t>bind our handler to </a:t>
            </a:r>
            <a:r>
              <a:rPr lang="en-US" sz="2800" dirty="0" smtClean="0"/>
              <a:t>document:</a:t>
            </a:r>
          </a:p>
          <a:p>
            <a:pPr marL="0" indent="0">
              <a:buNone/>
            </a:pPr>
            <a:r>
              <a:rPr lang="en-US" sz="2400" i="1" dirty="0">
                <a:solidFill>
                  <a:srgbClr val="0070C0"/>
                </a:solidFill>
              </a:rPr>
              <a:t>$(document).on('</a:t>
            </a:r>
            <a:r>
              <a:rPr lang="en-US" sz="2400" i="1" dirty="0" err="1">
                <a:solidFill>
                  <a:srgbClr val="0070C0"/>
                </a:solidFill>
              </a:rPr>
              <a:t>mouseenter</a:t>
            </a:r>
            <a:r>
              <a:rPr lang="en-US" sz="2400" i="1" dirty="0">
                <a:solidFill>
                  <a:srgbClr val="0070C0"/>
                </a:solidFill>
              </a:rPr>
              <a:t> </a:t>
            </a:r>
            <a:r>
              <a:rPr lang="en-US" sz="2400" i="1" dirty="0" err="1">
                <a:solidFill>
                  <a:srgbClr val="0070C0"/>
                </a:solidFill>
              </a:rPr>
              <a:t>mouseleave</a:t>
            </a:r>
            <a:r>
              <a:rPr lang="en-US" sz="2400" i="1" dirty="0">
                <a:solidFill>
                  <a:srgbClr val="0070C0"/>
                </a:solidFill>
              </a:rPr>
              <a:t>', '</a:t>
            </a:r>
            <a:r>
              <a:rPr lang="en-US" sz="2400" i="1" dirty="0" err="1">
                <a:solidFill>
                  <a:srgbClr val="0070C0"/>
                </a:solidFill>
              </a:rPr>
              <a:t>div.photo</a:t>
            </a:r>
            <a:r>
              <a:rPr lang="en-US" sz="2400" i="1" dirty="0">
                <a:solidFill>
                  <a:srgbClr val="0070C0"/>
                </a:solidFill>
              </a:rPr>
              <a:t>',</a:t>
            </a:r>
          </a:p>
          <a:p>
            <a:pPr marL="0" indent="0">
              <a:buNone/>
            </a:pPr>
            <a:r>
              <a:rPr lang="en-GB" sz="2400" i="1" dirty="0" smtClean="0">
                <a:solidFill>
                  <a:srgbClr val="0070C0"/>
                </a:solidFill>
              </a:rPr>
              <a:t>	function(event) …</a:t>
            </a:r>
            <a:endParaRPr lang="da-DK" sz="2800" i="1" dirty="0" smtClean="0">
              <a:solidFill>
                <a:srgbClr val="0070C0"/>
              </a:solidFill>
            </a:endParaRPr>
          </a:p>
        </p:txBody>
      </p:sp>
    </p:spTree>
    <p:extLst>
      <p:ext uri="{BB962C8B-B14F-4D97-AF65-F5344CB8AC3E}">
        <p14:creationId xmlns:p14="http://schemas.microsoft.com/office/powerpoint/2010/main" val="1953906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a-DK" dirty="0" smtClean="0">
                <a:solidFill>
                  <a:srgbClr val="00B050"/>
                </a:solidFill>
              </a:rPr>
              <a:t>To which element should we delegate event handling?</a:t>
            </a:r>
            <a:endParaRPr lang="en-GB" dirty="0">
              <a:solidFill>
                <a:srgbClr val="00B050"/>
              </a:solidFill>
            </a:endParaRPr>
          </a:p>
        </p:txBody>
      </p:sp>
      <p:sp>
        <p:nvSpPr>
          <p:cNvPr id="3" name="Content Placeholder 2"/>
          <p:cNvSpPr>
            <a:spLocks noGrp="1"/>
          </p:cNvSpPr>
          <p:nvPr>
            <p:ph idx="1"/>
          </p:nvPr>
        </p:nvSpPr>
        <p:spPr/>
        <p:txBody>
          <a:bodyPr>
            <a:normAutofit lnSpcReduction="10000"/>
          </a:bodyPr>
          <a:lstStyle/>
          <a:p>
            <a:r>
              <a:rPr lang="en-US" sz="2800" dirty="0" smtClean="0"/>
              <a:t>It can be convenient </a:t>
            </a:r>
            <a:r>
              <a:rPr lang="en-US" sz="2800" dirty="0"/>
              <a:t>to </a:t>
            </a:r>
            <a:r>
              <a:rPr lang="en-US" sz="2800" b="1" dirty="0"/>
              <a:t>attach event handlers directly to document </a:t>
            </a:r>
            <a:r>
              <a:rPr lang="en-US" sz="2800" dirty="0"/>
              <a:t>when setting </a:t>
            </a:r>
            <a:r>
              <a:rPr lang="en-US" sz="2800" dirty="0" smtClean="0"/>
              <a:t>up event delegation</a:t>
            </a:r>
          </a:p>
          <a:p>
            <a:pPr lvl="1"/>
            <a:r>
              <a:rPr lang="en-US" sz="2400" dirty="0" smtClean="0"/>
              <a:t>all </a:t>
            </a:r>
            <a:r>
              <a:rPr lang="en-US" sz="2400" dirty="0"/>
              <a:t>page elements descend from </a:t>
            </a:r>
            <a:r>
              <a:rPr lang="en-US" sz="2400" dirty="0" smtClean="0"/>
              <a:t>document</a:t>
            </a:r>
          </a:p>
          <a:p>
            <a:r>
              <a:rPr lang="en-US" sz="2800" dirty="0"/>
              <a:t>s</a:t>
            </a:r>
            <a:r>
              <a:rPr lang="en-US" sz="2800" dirty="0" smtClean="0"/>
              <a:t>o, we </a:t>
            </a:r>
            <a:r>
              <a:rPr lang="en-US" sz="2800" dirty="0"/>
              <a:t>don't </a:t>
            </a:r>
            <a:r>
              <a:rPr lang="en-US" sz="2800" dirty="0" smtClean="0"/>
              <a:t>need to </a:t>
            </a:r>
            <a:r>
              <a:rPr lang="en-US" sz="2800" dirty="0"/>
              <a:t>worry about picking the right </a:t>
            </a:r>
            <a:r>
              <a:rPr lang="en-US" sz="2800" dirty="0" smtClean="0"/>
              <a:t>container…</a:t>
            </a:r>
          </a:p>
          <a:p>
            <a:r>
              <a:rPr lang="en-US" sz="2800" b="1" dirty="0" smtClean="0"/>
              <a:t>However</a:t>
            </a:r>
            <a:r>
              <a:rPr lang="en-US" sz="2800" b="1" dirty="0"/>
              <a:t>:</a:t>
            </a:r>
            <a:r>
              <a:rPr lang="en-US" sz="2800" b="1" dirty="0" smtClean="0"/>
              <a:t> </a:t>
            </a:r>
            <a:r>
              <a:rPr lang="en-US" sz="2800" dirty="0" smtClean="0">
                <a:solidFill>
                  <a:srgbClr val="00B050"/>
                </a:solidFill>
              </a:rPr>
              <a:t>convenience</a:t>
            </a:r>
            <a:r>
              <a:rPr lang="en-US" sz="2800" dirty="0" smtClean="0"/>
              <a:t> </a:t>
            </a:r>
            <a:r>
              <a:rPr lang="en-US" sz="2800" b="1" dirty="0" smtClean="0"/>
              <a:t>VS</a:t>
            </a:r>
            <a:r>
              <a:rPr lang="en-US" sz="2800" dirty="0" smtClean="0"/>
              <a:t> </a:t>
            </a:r>
            <a:r>
              <a:rPr lang="en-GB" sz="2800" dirty="0" smtClean="0">
                <a:solidFill>
                  <a:srgbClr val="00B050"/>
                </a:solidFill>
              </a:rPr>
              <a:t>performance cost</a:t>
            </a:r>
            <a:r>
              <a:rPr lang="en-GB" sz="2800" dirty="0" smtClean="0"/>
              <a:t>!</a:t>
            </a:r>
          </a:p>
          <a:p>
            <a:pPr lvl="1"/>
            <a:r>
              <a:rPr lang="en-US" b="1" dirty="0"/>
              <a:t>i</a:t>
            </a:r>
            <a:r>
              <a:rPr lang="en-US" b="1" dirty="0" smtClean="0"/>
              <a:t>n a complex DOM</a:t>
            </a:r>
            <a:r>
              <a:rPr lang="en-US" dirty="0" smtClean="0"/>
              <a:t>, events will need to </a:t>
            </a:r>
            <a:r>
              <a:rPr lang="en-US" b="1" dirty="0" smtClean="0"/>
              <a:t>bubble</a:t>
            </a:r>
            <a:r>
              <a:rPr lang="en-US" dirty="0" smtClean="0"/>
              <a:t> </a:t>
            </a:r>
            <a:r>
              <a:rPr lang="en-US" dirty="0"/>
              <a:t>all the way </a:t>
            </a:r>
            <a:r>
              <a:rPr lang="en-US" b="1" dirty="0" smtClean="0"/>
              <a:t>up </a:t>
            </a:r>
            <a:r>
              <a:rPr lang="en-US" dirty="0" smtClean="0"/>
              <a:t>a many ancestor elements</a:t>
            </a:r>
            <a:endParaRPr lang="en-GB" sz="7200" dirty="0" smtClean="0"/>
          </a:p>
          <a:p>
            <a:pPr lvl="1"/>
            <a:r>
              <a:rPr lang="en-US" dirty="0" smtClean="0"/>
              <a:t>this </a:t>
            </a:r>
            <a:r>
              <a:rPr lang="en-US" dirty="0"/>
              <a:t>can grow </a:t>
            </a:r>
            <a:r>
              <a:rPr lang="en-US" b="1" dirty="0"/>
              <a:t>costly on large pages</a:t>
            </a:r>
            <a:endParaRPr lang="en-US" b="1" dirty="0" smtClean="0"/>
          </a:p>
        </p:txBody>
      </p:sp>
    </p:spTree>
    <p:extLst>
      <p:ext uri="{BB962C8B-B14F-4D97-AF65-F5344CB8AC3E}">
        <p14:creationId xmlns:p14="http://schemas.microsoft.com/office/powerpoint/2010/main" val="258540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Advantages of early delegation</a:t>
            </a:r>
            <a:endParaRPr lang="en-GB" dirty="0"/>
          </a:p>
        </p:txBody>
      </p:sp>
      <p:sp>
        <p:nvSpPr>
          <p:cNvPr id="3" name="Content Placeholder 2"/>
          <p:cNvSpPr>
            <a:spLocks noGrp="1"/>
          </p:cNvSpPr>
          <p:nvPr>
            <p:ph idx="1"/>
          </p:nvPr>
        </p:nvSpPr>
        <p:spPr/>
        <p:txBody>
          <a:bodyPr>
            <a:normAutofit/>
          </a:bodyPr>
          <a:lstStyle/>
          <a:p>
            <a:r>
              <a:rPr lang="en-US" sz="2400" dirty="0"/>
              <a:t>there are reasons we may yet choose to </a:t>
            </a:r>
            <a:r>
              <a:rPr lang="en-US" sz="2400" dirty="0" smtClean="0"/>
              <a:t>use </a:t>
            </a:r>
            <a:r>
              <a:rPr lang="en-GB" sz="2400" u="sng" dirty="0" smtClean="0"/>
              <a:t>document</a:t>
            </a:r>
            <a:r>
              <a:rPr lang="en-GB" sz="2400" dirty="0" smtClean="0"/>
              <a:t> </a:t>
            </a:r>
            <a:r>
              <a:rPr lang="en-GB" sz="2400" dirty="0"/>
              <a:t>as our </a:t>
            </a:r>
            <a:r>
              <a:rPr lang="en-GB" sz="2400" i="1" dirty="0"/>
              <a:t>delegation </a:t>
            </a:r>
            <a:r>
              <a:rPr lang="en-GB" sz="2400" i="1" dirty="0" smtClean="0"/>
              <a:t>context</a:t>
            </a:r>
          </a:p>
          <a:p>
            <a:r>
              <a:rPr lang="en-US" sz="2400" b="1" dirty="0" smtClean="0"/>
              <a:t>Usually: </a:t>
            </a:r>
            <a:r>
              <a:rPr lang="en-US" sz="2400" dirty="0" smtClean="0"/>
              <a:t>we </a:t>
            </a:r>
            <a:r>
              <a:rPr lang="en-US" sz="2400" dirty="0"/>
              <a:t>can only bind event </a:t>
            </a:r>
            <a:r>
              <a:rPr lang="en-US" sz="2400" dirty="0" smtClean="0"/>
              <a:t>handlers once </a:t>
            </a:r>
            <a:r>
              <a:rPr lang="en-US" sz="2400" b="1" dirty="0"/>
              <a:t>the DOM elements </a:t>
            </a:r>
            <a:r>
              <a:rPr lang="en-US" sz="2400" dirty="0"/>
              <a:t>they are attached to </a:t>
            </a:r>
            <a:r>
              <a:rPr lang="en-US" sz="2400" b="1" dirty="0"/>
              <a:t>are loaded</a:t>
            </a:r>
            <a:r>
              <a:rPr lang="en-US" sz="2400" dirty="0"/>
              <a:t>, which is why we </a:t>
            </a:r>
            <a:r>
              <a:rPr lang="en-US" sz="2400" dirty="0" smtClean="0"/>
              <a:t>typically </a:t>
            </a:r>
            <a:r>
              <a:rPr lang="en-GB" sz="2400" dirty="0" smtClean="0"/>
              <a:t>place </a:t>
            </a:r>
            <a:r>
              <a:rPr lang="en-GB" sz="2400" dirty="0"/>
              <a:t>our code inside $(document).ready</a:t>
            </a:r>
            <a:r>
              <a:rPr lang="en-GB" sz="2400" dirty="0" smtClean="0"/>
              <a:t>()</a:t>
            </a:r>
          </a:p>
          <a:p>
            <a:r>
              <a:rPr lang="en-US" sz="2400" b="1" dirty="0" smtClean="0"/>
              <a:t>BUT…</a:t>
            </a:r>
            <a:r>
              <a:rPr lang="en-US" sz="2400" dirty="0" smtClean="0"/>
              <a:t> the </a:t>
            </a:r>
            <a:r>
              <a:rPr lang="en-US" sz="2400" b="1" dirty="0" smtClean="0"/>
              <a:t>document </a:t>
            </a:r>
            <a:r>
              <a:rPr lang="en-US" sz="2400" dirty="0" smtClean="0"/>
              <a:t>element is </a:t>
            </a:r>
            <a:r>
              <a:rPr lang="en-US" sz="2400" b="1" dirty="0" smtClean="0"/>
              <a:t>available </a:t>
            </a:r>
            <a:r>
              <a:rPr lang="en-US" sz="2400" b="1" dirty="0"/>
              <a:t>immediately</a:t>
            </a:r>
            <a:r>
              <a:rPr lang="en-US" sz="2400" dirty="0"/>
              <a:t>, </a:t>
            </a:r>
            <a:r>
              <a:rPr lang="en-US" sz="2400" dirty="0" smtClean="0"/>
              <a:t/>
            </a:r>
            <a:br>
              <a:rPr lang="en-US" sz="2400" dirty="0" smtClean="0"/>
            </a:br>
            <a:r>
              <a:rPr lang="en-US" sz="2400" dirty="0" smtClean="0"/>
              <a:t>so </a:t>
            </a:r>
            <a:r>
              <a:rPr lang="en-US" sz="2400" dirty="0"/>
              <a:t>we don't need to wait for the whole DOM to be </a:t>
            </a:r>
            <a:r>
              <a:rPr lang="en-US" sz="2400" dirty="0" smtClean="0"/>
              <a:t>ready before </a:t>
            </a:r>
            <a:r>
              <a:rPr lang="en-US" sz="2400" dirty="0"/>
              <a:t>we bind to </a:t>
            </a:r>
            <a:r>
              <a:rPr lang="en-US" sz="2400" dirty="0" smtClean="0"/>
              <a:t>it</a:t>
            </a:r>
          </a:p>
          <a:p>
            <a:r>
              <a:rPr lang="en-US" sz="2400" dirty="0" smtClean="0"/>
              <a:t>… we </a:t>
            </a:r>
            <a:r>
              <a:rPr lang="en-US" sz="2400" dirty="0"/>
              <a:t>can call </a:t>
            </a:r>
            <a:r>
              <a:rPr lang="en-US" sz="2400" b="1" dirty="0"/>
              <a:t>.on() </a:t>
            </a:r>
            <a:r>
              <a:rPr lang="en-US" sz="2400" dirty="0"/>
              <a:t>right </a:t>
            </a:r>
            <a:r>
              <a:rPr lang="en-US" sz="2400" dirty="0" smtClean="0"/>
              <a:t>away in the &lt;head&gt;</a:t>
            </a:r>
          </a:p>
          <a:p>
            <a:pPr marL="0" indent="0">
              <a:buNone/>
            </a:pPr>
            <a:r>
              <a:rPr lang="en-US" sz="2400" dirty="0" smtClean="0"/>
              <a:t>--&gt; </a:t>
            </a:r>
            <a:r>
              <a:rPr lang="en-US" sz="2400" dirty="0" smtClean="0">
                <a:solidFill>
                  <a:srgbClr val="0070C0"/>
                </a:solidFill>
              </a:rPr>
              <a:t>see book, listing 10.8 page 273</a:t>
            </a:r>
            <a:endParaRPr lang="en-GB" sz="2400" dirty="0">
              <a:solidFill>
                <a:srgbClr val="0070C0"/>
              </a:solidFill>
            </a:endParaRPr>
          </a:p>
        </p:txBody>
      </p:sp>
    </p:spTree>
    <p:extLst>
      <p:ext uri="{BB962C8B-B14F-4D97-AF65-F5344CB8AC3E}">
        <p14:creationId xmlns:p14="http://schemas.microsoft.com/office/powerpoint/2010/main" val="20407616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solidFill>
                  <a:schemeClr val="accent6">
                    <a:lumMod val="75000"/>
                  </a:schemeClr>
                </a:solidFill>
              </a:rPr>
              <a:t>Custom events </a:t>
            </a:r>
            <a:br>
              <a:rPr lang="da-DK" dirty="0" smtClean="0">
                <a:solidFill>
                  <a:schemeClr val="accent6">
                    <a:lumMod val="75000"/>
                  </a:schemeClr>
                </a:solidFill>
              </a:rPr>
            </a:br>
            <a:r>
              <a:rPr lang="da-DK" sz="2200" dirty="0" smtClean="0">
                <a:solidFill>
                  <a:schemeClr val="accent6">
                    <a:lumMod val="75000"/>
                  </a:schemeClr>
                </a:solidFill>
              </a:rPr>
              <a:t>page 274</a:t>
            </a:r>
            <a:endParaRPr lang="en-GB" sz="2200" dirty="0">
              <a:solidFill>
                <a:schemeClr val="accent6">
                  <a:lumMod val="75000"/>
                </a:schemeClr>
              </a:solidFill>
            </a:endParaRPr>
          </a:p>
        </p:txBody>
      </p:sp>
      <p:sp>
        <p:nvSpPr>
          <p:cNvPr id="3" name="Content Placeholder 2"/>
          <p:cNvSpPr>
            <a:spLocks noGrp="1"/>
          </p:cNvSpPr>
          <p:nvPr>
            <p:ph idx="1"/>
          </p:nvPr>
        </p:nvSpPr>
        <p:spPr/>
        <p:txBody>
          <a:bodyPr>
            <a:normAutofit/>
          </a:bodyPr>
          <a:lstStyle/>
          <a:p>
            <a:r>
              <a:rPr lang="da-DK" sz="2400" dirty="0" smtClean="0">
                <a:solidFill>
                  <a:srgbClr val="00B050"/>
                </a:solidFill>
              </a:rPr>
              <a:t>Manually triggered </a:t>
            </a:r>
            <a:r>
              <a:rPr lang="da-DK" sz="2400" i="1" dirty="0" smtClean="0"/>
              <a:t>(VS DOM-triggered)</a:t>
            </a:r>
          </a:p>
          <a:p>
            <a:r>
              <a:rPr lang="da-DK" sz="2400" b="1" dirty="0" smtClean="0"/>
              <a:t>Decoupling</a:t>
            </a:r>
            <a:r>
              <a:rPr lang="da-DK" sz="2400" dirty="0" smtClean="0"/>
              <a:t> between trigger and handler!</a:t>
            </a:r>
          </a:p>
          <a:p>
            <a:pPr lvl="1"/>
            <a:r>
              <a:rPr lang="da-DK" sz="2000" dirty="0" smtClean="0"/>
              <a:t>1 trigger =&gt; 0 or many handlers respond</a:t>
            </a:r>
          </a:p>
          <a:p>
            <a:r>
              <a:rPr lang="en-US" sz="2400" dirty="0">
                <a:solidFill>
                  <a:schemeClr val="accent6">
                    <a:lumMod val="75000"/>
                  </a:schemeClr>
                </a:solidFill>
              </a:rPr>
              <a:t>t</a:t>
            </a:r>
            <a:r>
              <a:rPr lang="en-US" sz="2400" dirty="0" smtClean="0">
                <a:solidFill>
                  <a:schemeClr val="accent6">
                    <a:lumMod val="75000"/>
                  </a:schemeClr>
                </a:solidFill>
              </a:rPr>
              <a:t>he </a:t>
            </a:r>
            <a:r>
              <a:rPr lang="en-US" sz="2400" b="1" dirty="0" smtClean="0">
                <a:solidFill>
                  <a:schemeClr val="accent6">
                    <a:lumMod val="75000"/>
                  </a:schemeClr>
                </a:solidFill>
              </a:rPr>
              <a:t>.</a:t>
            </a:r>
            <a:r>
              <a:rPr lang="en-US" sz="2400" b="1" dirty="0">
                <a:solidFill>
                  <a:schemeClr val="accent6">
                    <a:lumMod val="75000"/>
                  </a:schemeClr>
                </a:solidFill>
              </a:rPr>
              <a:t>on()</a:t>
            </a:r>
            <a:r>
              <a:rPr lang="en-US" sz="2400" dirty="0">
                <a:solidFill>
                  <a:schemeClr val="accent6">
                    <a:lumMod val="75000"/>
                  </a:schemeClr>
                </a:solidFill>
              </a:rPr>
              <a:t> call for a </a:t>
            </a:r>
            <a:r>
              <a:rPr lang="en-US" sz="2400" i="1" dirty="0" smtClean="0">
                <a:solidFill>
                  <a:schemeClr val="accent6">
                    <a:lumMod val="75000"/>
                  </a:schemeClr>
                </a:solidFill>
              </a:rPr>
              <a:t>custom event</a:t>
            </a:r>
            <a:r>
              <a:rPr lang="en-US" sz="2400" dirty="0" smtClean="0">
                <a:solidFill>
                  <a:schemeClr val="accent6">
                    <a:lumMod val="75000"/>
                  </a:schemeClr>
                </a:solidFill>
              </a:rPr>
              <a:t> is like a </a:t>
            </a:r>
            <a:r>
              <a:rPr lang="en-US" sz="2400" u="sng" dirty="0" smtClean="0">
                <a:solidFill>
                  <a:schemeClr val="accent6">
                    <a:lumMod val="75000"/>
                  </a:schemeClr>
                </a:solidFill>
              </a:rPr>
              <a:t>function </a:t>
            </a:r>
            <a:r>
              <a:rPr lang="en-US" sz="2400" u="sng" dirty="0">
                <a:solidFill>
                  <a:schemeClr val="accent6">
                    <a:lumMod val="75000"/>
                  </a:schemeClr>
                </a:solidFill>
              </a:rPr>
              <a:t>definition</a:t>
            </a:r>
            <a:r>
              <a:rPr lang="en-US" sz="2400" dirty="0">
                <a:solidFill>
                  <a:schemeClr val="accent6">
                    <a:lumMod val="75000"/>
                  </a:schemeClr>
                </a:solidFill>
              </a:rPr>
              <a:t>, </a:t>
            </a:r>
            <a:endParaRPr lang="en-US" sz="2400" dirty="0" smtClean="0">
              <a:solidFill>
                <a:schemeClr val="accent6">
                  <a:lumMod val="75000"/>
                </a:schemeClr>
              </a:solidFill>
            </a:endParaRPr>
          </a:p>
          <a:p>
            <a:r>
              <a:rPr lang="en-US" sz="2400" dirty="0" smtClean="0">
                <a:solidFill>
                  <a:schemeClr val="accent6">
                    <a:lumMod val="75000"/>
                  </a:schemeClr>
                </a:solidFill>
              </a:rPr>
              <a:t>the </a:t>
            </a:r>
            <a:r>
              <a:rPr lang="en-US" sz="2400" b="1" dirty="0">
                <a:solidFill>
                  <a:schemeClr val="accent6">
                    <a:lumMod val="75000"/>
                  </a:schemeClr>
                </a:solidFill>
              </a:rPr>
              <a:t>.trigger() </a:t>
            </a:r>
            <a:r>
              <a:rPr lang="en-US" sz="2400" dirty="0">
                <a:solidFill>
                  <a:schemeClr val="accent6">
                    <a:lumMod val="75000"/>
                  </a:schemeClr>
                </a:solidFill>
              </a:rPr>
              <a:t>call </a:t>
            </a:r>
            <a:r>
              <a:rPr lang="en-US" sz="2400" dirty="0" smtClean="0">
                <a:solidFill>
                  <a:schemeClr val="accent6">
                    <a:lumMod val="75000"/>
                  </a:schemeClr>
                </a:solidFill>
              </a:rPr>
              <a:t>then acts </a:t>
            </a:r>
            <a:r>
              <a:rPr lang="en-US" sz="2400" dirty="0">
                <a:solidFill>
                  <a:schemeClr val="accent6">
                    <a:lumMod val="75000"/>
                  </a:schemeClr>
                </a:solidFill>
              </a:rPr>
              <a:t>like </a:t>
            </a:r>
            <a:r>
              <a:rPr lang="en-US" sz="2400" dirty="0" smtClean="0">
                <a:solidFill>
                  <a:schemeClr val="accent6">
                    <a:lumMod val="75000"/>
                  </a:schemeClr>
                </a:solidFill>
              </a:rPr>
              <a:t>a </a:t>
            </a:r>
            <a:r>
              <a:rPr lang="en-GB" sz="2400" u="sng" dirty="0" smtClean="0">
                <a:solidFill>
                  <a:schemeClr val="accent6">
                    <a:lumMod val="75000"/>
                  </a:schemeClr>
                </a:solidFill>
              </a:rPr>
              <a:t>function invocation</a:t>
            </a:r>
            <a:endParaRPr lang="da-DK" sz="2400" b="1" u="sng" dirty="0" smtClean="0">
              <a:solidFill>
                <a:schemeClr val="accent6">
                  <a:lumMod val="75000"/>
                </a:schemeClr>
              </a:solidFill>
            </a:endParaRPr>
          </a:p>
          <a:p>
            <a:r>
              <a:rPr lang="da-DK" sz="2400" b="1" dirty="0" smtClean="0"/>
              <a:t>next page</a:t>
            </a:r>
            <a:r>
              <a:rPr lang="da-DK" sz="2400" dirty="0" smtClean="0"/>
              <a:t> custom event -&gt; </a:t>
            </a:r>
            <a:r>
              <a:rPr lang="da-DK" sz="2400" dirty="0" smtClean="0">
                <a:solidFill>
                  <a:srgbClr val="0070C0"/>
                </a:solidFill>
              </a:rPr>
              <a:t>listing 10.9 and 10.10 </a:t>
            </a:r>
            <a:r>
              <a:rPr lang="da-DK" sz="1800" dirty="0" smtClean="0"/>
              <a:t>(book, p. 275)</a:t>
            </a:r>
            <a:endParaRPr lang="da-DK" sz="2400" dirty="0" smtClean="0"/>
          </a:p>
          <a:p>
            <a:pPr lvl="1"/>
            <a:r>
              <a:rPr lang="da-DK" sz="2000" dirty="0"/>
              <a:t>c</a:t>
            </a:r>
            <a:r>
              <a:rPr lang="da-DK" sz="2000" dirty="0" smtClean="0"/>
              <a:t>ompare with </a:t>
            </a:r>
            <a:r>
              <a:rPr lang="da-DK" sz="2000" dirty="0" smtClean="0">
                <a:solidFill>
                  <a:schemeClr val="accent1"/>
                </a:solidFill>
              </a:rPr>
              <a:t>listing 10.1</a:t>
            </a:r>
          </a:p>
          <a:p>
            <a:r>
              <a:rPr lang="da-DK" sz="2400" dirty="0" smtClean="0"/>
              <a:t>2 handlers for </a:t>
            </a:r>
            <a:r>
              <a:rPr lang="da-DK" sz="2400" u="sng" dirty="0" smtClean="0"/>
              <a:t>document</a:t>
            </a:r>
            <a:r>
              <a:rPr lang="da-DK" sz="2400" dirty="0" smtClean="0"/>
              <a:t> </a:t>
            </a:r>
            <a:r>
              <a:rPr lang="da-DK" sz="2400" i="1" dirty="0" smtClean="0"/>
              <a:t>listen </a:t>
            </a:r>
            <a:r>
              <a:rPr lang="da-DK" sz="2400" dirty="0" smtClean="0"/>
              <a:t>to </a:t>
            </a:r>
            <a:r>
              <a:rPr lang="da-DK" sz="2400" b="1" dirty="0" smtClean="0"/>
              <a:t>next page</a:t>
            </a:r>
            <a:endParaRPr lang="da-DK" sz="2000" dirty="0" smtClean="0"/>
          </a:p>
          <a:p>
            <a:pPr lvl="1"/>
            <a:r>
              <a:rPr lang="da-DK" sz="2000" dirty="0" smtClean="0"/>
              <a:t>and </a:t>
            </a:r>
            <a:r>
              <a:rPr lang="da-DK" sz="2000" dirty="0"/>
              <a:t>are fired in sequence -&gt; </a:t>
            </a:r>
            <a:r>
              <a:rPr lang="da-DK" sz="2000" dirty="0" smtClean="0"/>
              <a:t>see folder </a:t>
            </a:r>
            <a:r>
              <a:rPr lang="da-DK" sz="2000" i="1" dirty="0"/>
              <a:t>multiple handler for same </a:t>
            </a:r>
            <a:r>
              <a:rPr lang="da-DK" sz="2000" i="1" dirty="0" smtClean="0"/>
              <a:t>event</a:t>
            </a:r>
          </a:p>
          <a:p>
            <a:pPr lvl="1"/>
            <a:r>
              <a:rPr lang="da-DK" sz="2000" dirty="0"/>
              <a:t>b</a:t>
            </a:r>
            <a:r>
              <a:rPr lang="da-DK" sz="2000" dirty="0" smtClean="0"/>
              <a:t>ubbling takes care of bringing events up to </a:t>
            </a:r>
            <a:r>
              <a:rPr lang="da-DK" sz="2000" u="sng" dirty="0" smtClean="0"/>
              <a:t>document</a:t>
            </a:r>
            <a:endParaRPr lang="en-GB" sz="2400" dirty="0" smtClean="0"/>
          </a:p>
        </p:txBody>
      </p:sp>
    </p:spTree>
    <p:extLst>
      <p:ext uri="{BB962C8B-B14F-4D97-AF65-F5344CB8AC3E}">
        <p14:creationId xmlns:p14="http://schemas.microsoft.com/office/powerpoint/2010/main" val="2404327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da-DK" dirty="0" smtClean="0"/>
              <a:t>Infinite scrolling</a:t>
            </a:r>
            <a:endParaRPr lang="en-GB"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da-DK" sz="2800" dirty="0" smtClean="0"/>
              <a:t>See </a:t>
            </a:r>
            <a:r>
              <a:rPr lang="da-DK" sz="2800" dirty="0" smtClean="0">
                <a:solidFill>
                  <a:srgbClr val="0070C0"/>
                </a:solidFill>
              </a:rPr>
              <a:t>listing 10.11</a:t>
            </a:r>
            <a:r>
              <a:rPr lang="da-DK" sz="2800" dirty="0" smtClean="0"/>
              <a:t>, page 277</a:t>
            </a:r>
          </a:p>
          <a:p>
            <a:pPr lvl="1"/>
            <a:r>
              <a:rPr lang="da-DK" sz="2400" dirty="0"/>
              <a:t>n</a:t>
            </a:r>
            <a:r>
              <a:rPr lang="da-DK" sz="2400" dirty="0" smtClean="0"/>
              <a:t>ow we want to trigger </a:t>
            </a:r>
            <a:r>
              <a:rPr lang="da-DK" sz="2400" b="1" dirty="0" smtClean="0"/>
              <a:t>next page </a:t>
            </a:r>
            <a:r>
              <a:rPr lang="da-DK" sz="2400" dirty="0" smtClean="0"/>
              <a:t>via a scrollbar</a:t>
            </a:r>
          </a:p>
          <a:p>
            <a:pPr lvl="1"/>
            <a:r>
              <a:rPr lang="da-DK" sz="2400" dirty="0" smtClean="0"/>
              <a:t>see folder </a:t>
            </a:r>
            <a:r>
              <a:rPr lang="da-DK" sz="2400" i="1" dirty="0" smtClean="0">
                <a:solidFill>
                  <a:srgbClr val="0070C0"/>
                </a:solidFill>
              </a:rPr>
              <a:t>window </a:t>
            </a:r>
            <a:r>
              <a:rPr lang="da-DK" sz="2400" i="1" dirty="0">
                <a:solidFill>
                  <a:srgbClr val="0070C0"/>
                </a:solidFill>
              </a:rPr>
              <a:t>scrollbar </a:t>
            </a:r>
            <a:r>
              <a:rPr lang="da-DK" sz="2400" i="1" dirty="0" smtClean="0">
                <a:solidFill>
                  <a:srgbClr val="0070C0"/>
                </a:solidFill>
              </a:rPr>
              <a:t>experiment\</a:t>
            </a:r>
          </a:p>
          <a:p>
            <a:r>
              <a:rPr lang="da-DK" sz="2800" b="1" dirty="0" smtClean="0"/>
              <a:t>Event parameters</a:t>
            </a:r>
            <a:r>
              <a:rPr lang="da-DK" sz="2800" dirty="0" smtClean="0"/>
              <a:t> (page 278)</a:t>
            </a:r>
          </a:p>
          <a:p>
            <a:pPr lvl="1"/>
            <a:r>
              <a:rPr lang="en-US" sz="2400" dirty="0">
                <a:solidFill>
                  <a:srgbClr val="00B050"/>
                </a:solidFill>
              </a:rPr>
              <a:t>w</a:t>
            </a:r>
            <a:r>
              <a:rPr lang="en-US" sz="2400" dirty="0" smtClean="0">
                <a:solidFill>
                  <a:srgbClr val="00B050"/>
                </a:solidFill>
              </a:rPr>
              <a:t>hen </a:t>
            </a:r>
            <a:r>
              <a:rPr lang="en-US" sz="2400" dirty="0">
                <a:solidFill>
                  <a:srgbClr val="00B050"/>
                </a:solidFill>
              </a:rPr>
              <a:t>we define functions, we can set up any number of parameters to be filled </a:t>
            </a:r>
            <a:r>
              <a:rPr lang="en-US" sz="2400" dirty="0" smtClean="0">
                <a:solidFill>
                  <a:srgbClr val="00B050"/>
                </a:solidFill>
              </a:rPr>
              <a:t>with argument </a:t>
            </a:r>
            <a:r>
              <a:rPr lang="en-US" sz="2400" dirty="0">
                <a:solidFill>
                  <a:srgbClr val="00B050"/>
                </a:solidFill>
              </a:rPr>
              <a:t>values when we actually call the function</a:t>
            </a:r>
            <a:endParaRPr lang="da-DK" sz="2400" dirty="0" smtClean="0">
              <a:solidFill>
                <a:srgbClr val="00B050"/>
              </a:solidFill>
            </a:endParaRPr>
          </a:p>
          <a:p>
            <a:pPr lvl="1"/>
            <a:r>
              <a:rPr lang="da-DK" sz="2400" dirty="0"/>
              <a:t>i</a:t>
            </a:r>
            <a:r>
              <a:rPr lang="da-DK" sz="2400" dirty="0" smtClean="0"/>
              <a:t>n event handlers: 1</a:t>
            </a:r>
            <a:r>
              <a:rPr lang="da-DK" sz="2400" baseline="30000" dirty="0" smtClean="0"/>
              <a:t>st</a:t>
            </a:r>
            <a:r>
              <a:rPr lang="da-DK" sz="2400" dirty="0" smtClean="0"/>
              <a:t> is always DOM evt object</a:t>
            </a:r>
          </a:p>
          <a:p>
            <a:pPr lvl="1"/>
            <a:r>
              <a:rPr lang="en-GB" sz="2400" i="1" dirty="0" err="1" smtClean="0"/>
              <a:t>scrollToVisible</a:t>
            </a:r>
            <a:r>
              <a:rPr lang="en-GB" sz="2400" dirty="0" smtClean="0"/>
              <a:t>: optional </a:t>
            </a:r>
            <a:r>
              <a:rPr lang="en-GB" sz="2400" dirty="0" err="1" smtClean="0"/>
              <a:t>param</a:t>
            </a:r>
            <a:r>
              <a:rPr lang="en-GB" sz="2400" dirty="0" smtClean="0"/>
              <a:t>, </a:t>
            </a:r>
            <a:r>
              <a:rPr lang="en-GB" sz="2400" dirty="0" err="1" smtClean="0"/>
              <a:t>boolean</a:t>
            </a:r>
            <a:endParaRPr lang="en-GB" sz="2400" dirty="0" smtClean="0"/>
          </a:p>
          <a:p>
            <a:pPr lvl="1"/>
            <a:r>
              <a:rPr lang="da-DK" sz="2400" i="1" dirty="0"/>
              <a:t>b</a:t>
            </a:r>
            <a:r>
              <a:rPr lang="da-DK" sz="2400" i="1" dirty="0" smtClean="0"/>
              <a:t>ind + trigger event with params: </a:t>
            </a:r>
            <a:r>
              <a:rPr lang="da-DK" sz="2400" i="1" dirty="0" smtClean="0">
                <a:solidFill>
                  <a:schemeClr val="tx2"/>
                </a:solidFill>
              </a:rPr>
              <a:t>listing 10.12, 10.13 </a:t>
            </a:r>
            <a:r>
              <a:rPr lang="da-DK" sz="2400" i="1" dirty="0" smtClean="0"/>
              <a:t>(book)</a:t>
            </a:r>
          </a:p>
          <a:p>
            <a:pPr lvl="1"/>
            <a:endParaRPr lang="da-DK" sz="2400" dirty="0" smtClean="0"/>
          </a:p>
          <a:p>
            <a:pPr lvl="1"/>
            <a:r>
              <a:rPr lang="da-DK" sz="2400" dirty="0" smtClean="0">
                <a:solidFill>
                  <a:srgbClr val="00B050"/>
                </a:solidFill>
              </a:rPr>
              <a:t>extra parameters are optional: </a:t>
            </a:r>
            <a:r>
              <a:rPr lang="da-DK" sz="2400" i="1" dirty="0" smtClean="0">
                <a:solidFill>
                  <a:srgbClr val="00B050"/>
                </a:solidFill>
              </a:rPr>
              <a:t>null</a:t>
            </a:r>
            <a:r>
              <a:rPr lang="da-DK" sz="2400" dirty="0" smtClean="0">
                <a:solidFill>
                  <a:srgbClr val="00B050"/>
                </a:solidFill>
              </a:rPr>
              <a:t> if not set!</a:t>
            </a:r>
            <a:br>
              <a:rPr lang="da-DK" sz="2400" dirty="0" smtClean="0">
                <a:solidFill>
                  <a:srgbClr val="00B050"/>
                </a:solidFill>
              </a:rPr>
            </a:br>
            <a:r>
              <a:rPr lang="da-DK" sz="1800" dirty="0" smtClean="0">
                <a:solidFill>
                  <a:srgbClr val="00B050"/>
                </a:solidFill>
              </a:rPr>
              <a:t>	</a:t>
            </a:r>
            <a:r>
              <a:rPr lang="da-DK" sz="1800" dirty="0">
                <a:solidFill>
                  <a:srgbClr val="00B050"/>
                </a:solidFill>
              </a:rPr>
              <a:t>(see </a:t>
            </a:r>
            <a:r>
              <a:rPr lang="da-DK" sz="1800" dirty="0" smtClean="0">
                <a:solidFill>
                  <a:srgbClr val="00B050"/>
                </a:solidFill>
              </a:rPr>
              <a:t>folder </a:t>
            </a:r>
            <a:r>
              <a:rPr lang="da-DK" sz="1800" i="1" dirty="0" smtClean="0">
                <a:solidFill>
                  <a:schemeClr val="tx2"/>
                </a:solidFill>
              </a:rPr>
              <a:t>variable </a:t>
            </a:r>
            <a:r>
              <a:rPr lang="da-DK" sz="1800" i="1" dirty="0">
                <a:solidFill>
                  <a:schemeClr val="tx2"/>
                </a:solidFill>
              </a:rPr>
              <a:t>number of </a:t>
            </a:r>
            <a:r>
              <a:rPr lang="da-DK" sz="1800" i="1" dirty="0" smtClean="0">
                <a:solidFill>
                  <a:schemeClr val="tx2"/>
                </a:solidFill>
              </a:rPr>
              <a:t>parameters\ </a:t>
            </a:r>
            <a:r>
              <a:rPr lang="da-DK" sz="1800" dirty="0" smtClean="0">
                <a:solidFill>
                  <a:srgbClr val="00B050"/>
                </a:solidFill>
              </a:rPr>
              <a:t>)</a:t>
            </a:r>
            <a:endParaRPr lang="en-GB" sz="1800" i="1" dirty="0" smtClean="0">
              <a:solidFill>
                <a:srgbClr val="00B050"/>
              </a:solidFill>
            </a:endParaRPr>
          </a:p>
        </p:txBody>
      </p:sp>
      <p:pic>
        <p:nvPicPr>
          <p:cNvPr id="2052" name="Picture 4" descr="http://static.squarespace.com/static/52da1cede4b0ce276346d9e3/t/531cf87fe4b0a09d9584bd2d/1394407554121/infinite_scrolling_thumb.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76199"/>
            <a:ext cx="2971800" cy="1844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843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Topics</a:t>
            </a:r>
            <a:endParaRPr lang="en-GB" dirty="0"/>
          </a:p>
        </p:txBody>
      </p:sp>
      <p:sp>
        <p:nvSpPr>
          <p:cNvPr id="3" name="Content Placeholder 2"/>
          <p:cNvSpPr>
            <a:spLocks noGrp="1"/>
          </p:cNvSpPr>
          <p:nvPr>
            <p:ph idx="1"/>
          </p:nvPr>
        </p:nvSpPr>
        <p:spPr/>
        <p:txBody>
          <a:bodyPr>
            <a:normAutofit/>
          </a:bodyPr>
          <a:lstStyle/>
          <a:p>
            <a:pPr lvl="0"/>
            <a:r>
              <a:rPr lang="en-GB" sz="2800" b="1" dirty="0" smtClean="0"/>
              <a:t>chapter  10</a:t>
            </a:r>
            <a:r>
              <a:rPr lang="en-GB" sz="2800" b="1" baseline="30000" dirty="0" smtClean="0"/>
              <a:t>(*)</a:t>
            </a:r>
            <a:r>
              <a:rPr lang="en-GB" sz="2800" dirty="0" smtClean="0"/>
              <a:t>: </a:t>
            </a:r>
            <a:endParaRPr lang="en-GB" sz="2800" dirty="0"/>
          </a:p>
          <a:p>
            <a:pPr lvl="1"/>
            <a:r>
              <a:rPr lang="da-DK" sz="2400" dirty="0" smtClean="0"/>
              <a:t>AJAX for portions of HTML </a:t>
            </a:r>
            <a:br>
              <a:rPr lang="da-DK" sz="2400" dirty="0" smtClean="0"/>
            </a:br>
            <a:r>
              <a:rPr lang="da-DK" sz="2400" i="1" dirty="0" smtClean="0"/>
              <a:t>			and together with JSON</a:t>
            </a:r>
            <a:endParaRPr lang="en-GB" sz="2400" i="1" dirty="0" smtClean="0"/>
          </a:p>
          <a:p>
            <a:pPr lvl="1"/>
            <a:r>
              <a:rPr lang="en-GB" sz="2400" dirty="0"/>
              <a:t>e</a:t>
            </a:r>
            <a:r>
              <a:rPr lang="en-GB" sz="2400" dirty="0" smtClean="0"/>
              <a:t>vents, binding, event bubbling, </a:t>
            </a:r>
            <a:r>
              <a:rPr lang="en-GB" sz="2400" dirty="0"/>
              <a:t>custom events, triggering and handling events</a:t>
            </a:r>
          </a:p>
          <a:p>
            <a:pPr lvl="1"/>
            <a:r>
              <a:rPr lang="en-GB" sz="2400" dirty="0">
                <a:solidFill>
                  <a:srgbClr val="0070C0"/>
                </a:solidFill>
              </a:rPr>
              <a:t>we will need a </a:t>
            </a:r>
            <a:r>
              <a:rPr lang="en-GB" sz="2400" dirty="0" smtClean="0">
                <a:solidFill>
                  <a:srgbClr val="0070C0"/>
                </a:solidFill>
              </a:rPr>
              <a:t>WAMP server </a:t>
            </a:r>
            <a:r>
              <a:rPr lang="en-GB" sz="2400" dirty="0">
                <a:solidFill>
                  <a:srgbClr val="0070C0"/>
                </a:solidFill>
              </a:rPr>
              <a:t>to test the </a:t>
            </a:r>
            <a:r>
              <a:rPr lang="en-GB" sz="2400" dirty="0" smtClean="0">
                <a:solidFill>
                  <a:srgbClr val="0070C0"/>
                </a:solidFill>
              </a:rPr>
              <a:t>code</a:t>
            </a:r>
          </a:p>
          <a:p>
            <a:pPr lvl="1"/>
            <a:r>
              <a:rPr lang="en-GB" sz="2400" dirty="0" smtClean="0">
                <a:solidFill>
                  <a:srgbClr val="0070C0"/>
                </a:solidFill>
              </a:rPr>
              <a:t>(or try running the examples from </a:t>
            </a:r>
            <a:r>
              <a:rPr lang="en-GB" sz="2400" i="1" dirty="0" smtClean="0">
                <a:solidFill>
                  <a:srgbClr val="0070C0"/>
                </a:solidFill>
              </a:rPr>
              <a:t>Brackets</a:t>
            </a:r>
            <a:r>
              <a:rPr lang="en-GB" sz="2400" dirty="0" smtClean="0">
                <a:solidFill>
                  <a:srgbClr val="0070C0"/>
                </a:solidFill>
              </a:rPr>
              <a:t>)</a:t>
            </a:r>
            <a:endParaRPr lang="en-GB" sz="2400" dirty="0">
              <a:solidFill>
                <a:srgbClr val="0070C0"/>
              </a:solidFill>
            </a:endParaRPr>
          </a:p>
          <a:p>
            <a:endParaRPr lang="en-GB" sz="2800" dirty="0" smtClean="0"/>
          </a:p>
          <a:p>
            <a:endParaRPr lang="en-GB" sz="2800" dirty="0"/>
          </a:p>
          <a:p>
            <a:pPr marL="0" indent="0">
              <a:buNone/>
            </a:pPr>
            <a:r>
              <a:rPr lang="en-GB" sz="1400" baseline="30000" dirty="0" smtClean="0"/>
              <a:t>(*)</a:t>
            </a:r>
            <a:r>
              <a:rPr lang="en-GB" sz="1400" dirty="0" smtClean="0"/>
              <a:t>Note: some examples use </a:t>
            </a:r>
            <a:r>
              <a:rPr lang="en-GB" sz="1400" dirty="0" err="1" smtClean="0"/>
              <a:t>jQuery</a:t>
            </a:r>
            <a:r>
              <a:rPr lang="en-GB" sz="1400" dirty="0" smtClean="0"/>
              <a:t> code that is now obsolete; I fixed those examples.</a:t>
            </a:r>
            <a:endParaRPr lang="en-GB" sz="1400" dirty="0"/>
          </a:p>
        </p:txBody>
      </p:sp>
    </p:spTree>
    <p:extLst>
      <p:ext uri="{BB962C8B-B14F-4D97-AF65-F5344CB8AC3E}">
        <p14:creationId xmlns:p14="http://schemas.microsoft.com/office/powerpoint/2010/main" val="35078950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FF0000"/>
                </a:solidFill>
              </a:rPr>
              <a:t>Task – custom event</a:t>
            </a:r>
            <a:endParaRPr lang="en-GB"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US" sz="2400" dirty="0" smtClean="0">
                <a:solidFill>
                  <a:srgbClr val="FF0000"/>
                </a:solidFill>
              </a:rPr>
              <a:t>Start from </a:t>
            </a:r>
            <a:r>
              <a:rPr lang="da-DK" sz="2400" b="1" dirty="0" smtClean="0">
                <a:solidFill>
                  <a:srgbClr val="0070C0"/>
                </a:solidFill>
              </a:rPr>
              <a:t>listing </a:t>
            </a:r>
            <a:r>
              <a:rPr lang="da-DK" sz="2400" dirty="0">
                <a:solidFill>
                  <a:srgbClr val="0070C0"/>
                </a:solidFill>
              </a:rPr>
              <a:t>10.10_new_.js</a:t>
            </a:r>
            <a:endParaRPr lang="da-DK" sz="2400" dirty="0" smtClean="0">
              <a:solidFill>
                <a:srgbClr val="0070C0"/>
              </a:solidFill>
            </a:endParaRPr>
          </a:p>
          <a:p>
            <a:pPr marL="0" indent="0">
              <a:buNone/>
            </a:pPr>
            <a:endParaRPr lang="da-DK" sz="2400" dirty="0">
              <a:solidFill>
                <a:srgbClr val="0070C0"/>
              </a:solidFill>
            </a:endParaRPr>
          </a:p>
          <a:p>
            <a:pPr marL="514350" indent="-514350">
              <a:buFont typeface="+mj-lt"/>
              <a:buAutoNum type="arabicPeriod"/>
            </a:pPr>
            <a:r>
              <a:rPr lang="en-US" sz="2400" dirty="0" smtClean="0">
                <a:solidFill>
                  <a:srgbClr val="FF0000"/>
                </a:solidFill>
              </a:rPr>
              <a:t>Add </a:t>
            </a:r>
            <a:r>
              <a:rPr lang="en-US" sz="2400" dirty="0">
                <a:solidFill>
                  <a:srgbClr val="FF0000"/>
                </a:solidFill>
              </a:rPr>
              <a:t>a new custom event named </a:t>
            </a:r>
            <a:r>
              <a:rPr lang="en-US" sz="2400" b="1" i="1" dirty="0" err="1">
                <a:solidFill>
                  <a:srgbClr val="FF0000"/>
                </a:solidFill>
              </a:rPr>
              <a:t>pageLoaded</a:t>
            </a:r>
            <a:r>
              <a:rPr lang="en-US" sz="2400" dirty="0">
                <a:solidFill>
                  <a:srgbClr val="FF0000"/>
                </a:solidFill>
              </a:rPr>
              <a:t> that fires when a new set </a:t>
            </a:r>
            <a:r>
              <a:rPr lang="en-US" sz="2400" dirty="0" smtClean="0">
                <a:solidFill>
                  <a:srgbClr val="FF0000"/>
                </a:solidFill>
              </a:rPr>
              <a:t>of images </a:t>
            </a:r>
            <a:r>
              <a:rPr lang="en-US" sz="2400" dirty="0">
                <a:solidFill>
                  <a:srgbClr val="FF0000"/>
                </a:solidFill>
              </a:rPr>
              <a:t>has been added to the page</a:t>
            </a:r>
            <a:r>
              <a:rPr lang="en-US" sz="2400" dirty="0" smtClean="0">
                <a:solidFill>
                  <a:srgbClr val="FF0000"/>
                </a:solidFill>
              </a:rPr>
              <a:t>. </a:t>
            </a:r>
          </a:p>
          <a:p>
            <a:pPr marL="514350" indent="-514350">
              <a:buFont typeface="+mj-lt"/>
              <a:buAutoNum type="arabicPeriod"/>
            </a:pPr>
            <a:endParaRPr lang="en-US" sz="2400" dirty="0" smtClean="0"/>
          </a:p>
          <a:p>
            <a:pPr marL="514350" indent="-514350">
              <a:buFont typeface="+mj-lt"/>
              <a:buAutoNum type="arabicPeriod"/>
            </a:pPr>
            <a:r>
              <a:rPr lang="en-US" sz="2400" dirty="0" smtClean="0">
                <a:solidFill>
                  <a:srgbClr val="FF0000"/>
                </a:solidFill>
              </a:rPr>
              <a:t>Using </a:t>
            </a:r>
            <a:r>
              <a:rPr lang="en-US" sz="2400" b="1" i="1" dirty="0" err="1">
                <a:solidFill>
                  <a:srgbClr val="FF0000"/>
                </a:solidFill>
              </a:rPr>
              <a:t>nextPage</a:t>
            </a:r>
            <a:r>
              <a:rPr lang="en-US" sz="2400" i="1" dirty="0">
                <a:solidFill>
                  <a:srgbClr val="FF0000"/>
                </a:solidFill>
              </a:rPr>
              <a:t> </a:t>
            </a:r>
            <a:r>
              <a:rPr lang="en-US" sz="2400" dirty="0" smtClean="0">
                <a:solidFill>
                  <a:srgbClr val="FF0000"/>
                </a:solidFill>
              </a:rPr>
              <a:t>and </a:t>
            </a:r>
            <a:r>
              <a:rPr lang="en-US" sz="2400" b="1" i="1" dirty="0" err="1" smtClean="0">
                <a:solidFill>
                  <a:srgbClr val="FF0000"/>
                </a:solidFill>
              </a:rPr>
              <a:t>pageLoaded</a:t>
            </a:r>
            <a:r>
              <a:rPr lang="en-US" sz="2400" dirty="0" smtClean="0">
                <a:solidFill>
                  <a:srgbClr val="FF0000"/>
                </a:solidFill>
              </a:rPr>
              <a:t> handlers, </a:t>
            </a:r>
            <a:br>
              <a:rPr lang="en-US" sz="2400" dirty="0" smtClean="0">
                <a:solidFill>
                  <a:srgbClr val="FF0000"/>
                </a:solidFill>
              </a:rPr>
            </a:br>
            <a:r>
              <a:rPr lang="en-US" sz="2400" dirty="0" smtClean="0">
                <a:solidFill>
                  <a:srgbClr val="FF0000"/>
                </a:solidFill>
              </a:rPr>
              <a:t>show </a:t>
            </a:r>
            <a:r>
              <a:rPr lang="en-US" sz="2400" dirty="0">
                <a:solidFill>
                  <a:srgbClr val="FF0000"/>
                </a:solidFill>
              </a:rPr>
              <a:t>a </a:t>
            </a:r>
            <a:r>
              <a:rPr lang="en-US" sz="2400" b="1" dirty="0" smtClean="0">
                <a:solidFill>
                  <a:srgbClr val="FF0000"/>
                </a:solidFill>
              </a:rPr>
              <a:t>“Loading …” </a:t>
            </a:r>
            <a:r>
              <a:rPr lang="en-US" sz="2400" dirty="0" smtClean="0">
                <a:solidFill>
                  <a:srgbClr val="FF0000"/>
                </a:solidFill>
              </a:rPr>
              <a:t>message </a:t>
            </a:r>
            <a:r>
              <a:rPr lang="en-US" sz="2400" dirty="0">
                <a:solidFill>
                  <a:srgbClr val="FF0000"/>
                </a:solidFill>
              </a:rPr>
              <a:t>at </a:t>
            </a:r>
            <a:r>
              <a:rPr lang="en-US" sz="2400" dirty="0" smtClean="0">
                <a:solidFill>
                  <a:srgbClr val="FF0000"/>
                </a:solidFill>
              </a:rPr>
              <a:t>the bottom </a:t>
            </a:r>
            <a:r>
              <a:rPr lang="en-US" sz="2400" dirty="0">
                <a:solidFill>
                  <a:srgbClr val="FF0000"/>
                </a:solidFill>
              </a:rPr>
              <a:t>of the page only while a new page is being loaded.</a:t>
            </a:r>
            <a:endParaRPr lang="en-GB" sz="2400" dirty="0">
              <a:solidFill>
                <a:srgbClr val="FF0000"/>
              </a:solidFill>
            </a:endParaRPr>
          </a:p>
        </p:txBody>
      </p:sp>
      <p:sp>
        <p:nvSpPr>
          <p:cNvPr id="4" name="Oval 3"/>
          <p:cNvSpPr/>
          <p:nvPr/>
        </p:nvSpPr>
        <p:spPr>
          <a:xfrm>
            <a:off x="7879080" y="5638800"/>
            <a:ext cx="97536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b="1" dirty="0" smtClean="0"/>
              <a:t>10 </a:t>
            </a:r>
          </a:p>
          <a:p>
            <a:pPr algn="ctr"/>
            <a:r>
              <a:rPr lang="da-DK" b="1" dirty="0" smtClean="0"/>
              <a:t>min</a:t>
            </a:r>
            <a:endParaRPr lang="en-GB" b="1" dirty="0"/>
          </a:p>
        </p:txBody>
      </p:sp>
    </p:spTree>
    <p:extLst>
      <p:ext uri="{BB962C8B-B14F-4D97-AF65-F5344CB8AC3E}">
        <p14:creationId xmlns:p14="http://schemas.microsoft.com/office/powerpoint/2010/main" val="34989479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Events triggered too often...</a:t>
            </a:r>
            <a:endParaRPr lang="en-GB" dirty="0"/>
          </a:p>
        </p:txBody>
      </p:sp>
      <p:sp>
        <p:nvSpPr>
          <p:cNvPr id="3" name="Content Placeholder 2"/>
          <p:cNvSpPr>
            <a:spLocks noGrp="1"/>
          </p:cNvSpPr>
          <p:nvPr>
            <p:ph idx="1"/>
          </p:nvPr>
        </p:nvSpPr>
        <p:spPr/>
        <p:txBody>
          <a:bodyPr>
            <a:normAutofit/>
          </a:bodyPr>
          <a:lstStyle/>
          <a:p>
            <a:r>
              <a:rPr lang="da-DK" sz="2400" dirty="0" smtClean="0"/>
              <a:t>Consider </a:t>
            </a:r>
            <a:r>
              <a:rPr lang="da-DK" sz="2400" dirty="0" smtClean="0">
                <a:solidFill>
                  <a:schemeClr val="tx2"/>
                </a:solidFill>
              </a:rPr>
              <a:t>listing 10.11 </a:t>
            </a:r>
            <a:r>
              <a:rPr lang="da-DK" sz="2400" dirty="0" smtClean="0"/>
              <a:t>(book page 277)</a:t>
            </a:r>
          </a:p>
          <a:p>
            <a:r>
              <a:rPr lang="en-US" sz="2400" dirty="0"/>
              <a:t>in some browsers the </a:t>
            </a:r>
            <a:r>
              <a:rPr lang="en-US" sz="2400" b="1" dirty="0" smtClean="0"/>
              <a:t>scroll event </a:t>
            </a:r>
            <a:r>
              <a:rPr lang="en-US" sz="2400" dirty="0"/>
              <a:t>is triggered </a:t>
            </a:r>
            <a:r>
              <a:rPr lang="en-US" sz="2400" b="1" dirty="0"/>
              <a:t>repeatedly during </a:t>
            </a:r>
            <a:r>
              <a:rPr lang="en-US" sz="2400" dirty="0"/>
              <a:t>the </a:t>
            </a:r>
            <a:r>
              <a:rPr lang="en-US" sz="2400" b="1" dirty="0"/>
              <a:t>scrolling </a:t>
            </a:r>
            <a:r>
              <a:rPr lang="en-US" sz="2400" dirty="0"/>
              <a:t>of the </a:t>
            </a:r>
            <a:r>
              <a:rPr lang="en-US" sz="2400" dirty="0" smtClean="0"/>
              <a:t>window</a:t>
            </a:r>
          </a:p>
          <a:p>
            <a:r>
              <a:rPr lang="en-US" sz="2400" dirty="0" smtClean="0"/>
              <a:t>so </a:t>
            </a:r>
            <a:r>
              <a:rPr lang="en-US" sz="2400" i="1" dirty="0" err="1"/>
              <a:t>checkScrollPosition</a:t>
            </a:r>
            <a:r>
              <a:rPr lang="en-US" sz="2400" i="1" dirty="0" smtClean="0"/>
              <a:t>() </a:t>
            </a:r>
            <a:r>
              <a:rPr lang="en-US" sz="2400" dirty="0" smtClean="0"/>
              <a:t>is called many times -&gt; </a:t>
            </a:r>
            <a:br>
              <a:rPr lang="en-US" sz="2400" dirty="0" smtClean="0"/>
            </a:br>
            <a:r>
              <a:rPr lang="en-US" sz="2400" dirty="0"/>
              <a:t>	</a:t>
            </a:r>
            <a:r>
              <a:rPr lang="en-US" sz="2400" dirty="0">
                <a:solidFill>
                  <a:srgbClr val="00B050"/>
                </a:solidFill>
              </a:rPr>
              <a:t>choppy</a:t>
            </a:r>
            <a:r>
              <a:rPr lang="en-US" sz="2400" dirty="0"/>
              <a:t> or </a:t>
            </a:r>
            <a:r>
              <a:rPr lang="en-US" sz="2400" dirty="0" smtClean="0"/>
              <a:t>slow performance</a:t>
            </a:r>
          </a:p>
          <a:p>
            <a:r>
              <a:rPr lang="en-US" sz="2400" dirty="0" smtClean="0"/>
              <a:t>Various events have this problem: </a:t>
            </a:r>
            <a:r>
              <a:rPr lang="en-GB" sz="2400" dirty="0" smtClean="0"/>
              <a:t>scroll</a:t>
            </a:r>
            <a:r>
              <a:rPr lang="en-GB" sz="2400" dirty="0"/>
              <a:t>, resize, </a:t>
            </a:r>
            <a:r>
              <a:rPr lang="en-GB" sz="2400" dirty="0" err="1" smtClean="0"/>
              <a:t>mousemove</a:t>
            </a:r>
            <a:endParaRPr lang="en-GB" sz="2400" dirty="0" smtClean="0"/>
          </a:p>
          <a:p>
            <a:r>
              <a:rPr lang="da-DK" sz="2400" dirty="0" smtClean="0">
                <a:solidFill>
                  <a:schemeClr val="accent6">
                    <a:lumMod val="75000"/>
                  </a:schemeClr>
                </a:solidFill>
              </a:rPr>
              <a:t>Solution: </a:t>
            </a:r>
            <a:r>
              <a:rPr lang="en-US" sz="2400" b="1" dirty="0" smtClean="0"/>
              <a:t>event throttling</a:t>
            </a:r>
            <a:r>
              <a:rPr lang="en-US" sz="2400" dirty="0"/>
              <a:t> </a:t>
            </a:r>
            <a:r>
              <a:rPr lang="en-US" sz="2400" dirty="0" smtClean="0">
                <a:solidFill>
                  <a:schemeClr val="accent6">
                    <a:lumMod val="75000"/>
                  </a:schemeClr>
                </a:solidFill>
              </a:rPr>
              <a:t>technique</a:t>
            </a:r>
          </a:p>
          <a:p>
            <a:pPr lvl="1"/>
            <a:r>
              <a:rPr lang="en-US" sz="2000" i="1" dirty="0" smtClean="0">
                <a:solidFill>
                  <a:srgbClr val="00B050"/>
                </a:solidFill>
              </a:rPr>
              <a:t>“do it only after a delay!” </a:t>
            </a:r>
            <a:r>
              <a:rPr lang="en-US" sz="2000" dirty="0" smtClean="0"/>
              <a:t>-&gt; </a:t>
            </a:r>
            <a:r>
              <a:rPr lang="da-DK" sz="2000" b="1" dirty="0" smtClean="0"/>
              <a:t>page 279</a:t>
            </a:r>
            <a:endParaRPr lang="en-US" sz="2000" b="1" dirty="0" smtClean="0"/>
          </a:p>
          <a:p>
            <a:pPr lvl="1"/>
            <a:r>
              <a:rPr lang="en-US" sz="2000" dirty="0"/>
              <a:t>i</a:t>
            </a:r>
            <a:r>
              <a:rPr lang="en-US" sz="2000" dirty="0" smtClean="0"/>
              <a:t>gnores calls that come more often than every 250 </a:t>
            </a:r>
            <a:r>
              <a:rPr lang="en-US" sz="2000" dirty="0" err="1" smtClean="0"/>
              <a:t>ms</a:t>
            </a:r>
            <a:endParaRPr lang="en-US" sz="2000" dirty="0" smtClean="0"/>
          </a:p>
          <a:p>
            <a:pPr marL="457200" lvl="1" indent="0">
              <a:buNone/>
            </a:pPr>
            <a:r>
              <a:rPr lang="en-GB" sz="2000" i="1" dirty="0"/>
              <a:t>if (!timer) </a:t>
            </a:r>
            <a:r>
              <a:rPr lang="en-GB" sz="2000" i="1" dirty="0" smtClean="0"/>
              <a:t>{ …  </a:t>
            </a:r>
          </a:p>
          <a:p>
            <a:pPr marL="457200" lvl="1" indent="0">
              <a:buNone/>
            </a:pPr>
            <a:r>
              <a:rPr lang="en-GB" sz="2000" i="1" dirty="0">
                <a:solidFill>
                  <a:schemeClr val="tx2"/>
                </a:solidFill>
              </a:rPr>
              <a:t>if </a:t>
            </a:r>
            <a:r>
              <a:rPr lang="en-GB" sz="2000" i="1" dirty="0" smtClean="0">
                <a:solidFill>
                  <a:schemeClr val="tx2"/>
                </a:solidFill>
              </a:rPr>
              <a:t>(timer==0) { …</a:t>
            </a:r>
            <a:endParaRPr lang="en-GB" sz="2000" i="1" dirty="0">
              <a:solidFill>
                <a:schemeClr val="tx2"/>
              </a:solidFill>
            </a:endParaRPr>
          </a:p>
        </p:txBody>
      </p:sp>
      <p:sp>
        <p:nvSpPr>
          <p:cNvPr id="4" name="TextBox 3"/>
          <p:cNvSpPr txBox="1"/>
          <p:nvPr/>
        </p:nvSpPr>
        <p:spPr>
          <a:xfrm>
            <a:off x="470244" y="6474023"/>
            <a:ext cx="6299930" cy="307777"/>
          </a:xfrm>
          <a:prstGeom prst="rect">
            <a:avLst/>
          </a:prstGeom>
          <a:noFill/>
        </p:spPr>
        <p:txBody>
          <a:bodyPr wrap="none" rtlCol="0">
            <a:spAutoFit/>
          </a:bodyPr>
          <a:lstStyle/>
          <a:p>
            <a:r>
              <a:rPr lang="da-DK" sz="1400" dirty="0" smtClean="0"/>
              <a:t>Short intro </a:t>
            </a:r>
            <a:r>
              <a:rPr lang="da-DK" sz="1400" dirty="0"/>
              <a:t>to javascript timing events: </a:t>
            </a:r>
            <a:r>
              <a:rPr lang="da-DK" sz="1400" dirty="0">
                <a:hlinkClick r:id="rId2"/>
              </a:rPr>
              <a:t>http://</a:t>
            </a:r>
            <a:r>
              <a:rPr lang="da-DK" sz="1400" dirty="0" smtClean="0">
                <a:hlinkClick r:id="rId2"/>
              </a:rPr>
              <a:t>www.w3schools.com/js/js_timing.asp</a:t>
            </a:r>
            <a:r>
              <a:rPr lang="da-DK" sz="1400" dirty="0" smtClean="0"/>
              <a:t> </a:t>
            </a:r>
            <a:endParaRPr lang="en-GB" sz="1400" dirty="0"/>
          </a:p>
        </p:txBody>
      </p:sp>
      <p:pic>
        <p:nvPicPr>
          <p:cNvPr id="2050" name="Picture 2" descr="http://i304.photobucket.com/albums/nn193/catchup115/Badmovements.gif"/>
          <p:cNvPicPr>
            <a:picLocks noChangeAspect="1" noChangeArrowheads="1" noCrop="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077200" y="2989613"/>
            <a:ext cx="849086" cy="694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4131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Event </a:t>
            </a:r>
            <a:r>
              <a:rPr lang="en-US" dirty="0">
                <a:solidFill>
                  <a:srgbClr val="FF0000"/>
                </a:solidFill>
              </a:rPr>
              <a:t>throttling</a:t>
            </a:r>
            <a:endParaRPr lang="en-GB" dirty="0">
              <a:solidFill>
                <a:srgbClr val="FF0000"/>
              </a:solidFill>
            </a:endParaRPr>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da-DK" dirty="0" smtClean="0"/>
              <a:t>Check </a:t>
            </a:r>
            <a:r>
              <a:rPr lang="da-DK" dirty="0" smtClean="0">
                <a:solidFill>
                  <a:schemeClr val="tx2"/>
                </a:solidFill>
              </a:rPr>
              <a:t>listing 10.14</a:t>
            </a:r>
            <a:endParaRPr lang="da-DK" dirty="0" smtClean="0"/>
          </a:p>
          <a:p>
            <a:pPr marL="342900" lvl="1" indent="-342900">
              <a:buFont typeface="Arial" pitchFamily="34" charset="0"/>
              <a:buChar char="•"/>
            </a:pPr>
            <a:r>
              <a:rPr lang="da-DK" sz="2800" b="1" dirty="0" smtClean="0">
                <a:solidFill>
                  <a:srgbClr val="FF0000"/>
                </a:solidFill>
              </a:rPr>
              <a:t>Try</a:t>
            </a:r>
            <a:r>
              <a:rPr lang="da-DK" sz="2800" dirty="0" smtClean="0">
                <a:solidFill>
                  <a:srgbClr val="FF0000"/>
                </a:solidFill>
              </a:rPr>
              <a:t> with different values </a:t>
            </a:r>
            <a:r>
              <a:rPr lang="da-DK" sz="2800" dirty="0" smtClean="0"/>
              <a:t>(instead of 250 ms)</a:t>
            </a:r>
            <a:br>
              <a:rPr lang="da-DK" sz="2800" dirty="0" smtClean="0"/>
            </a:br>
            <a:r>
              <a:rPr lang="da-DK" sz="2800" dirty="0" smtClean="0"/>
              <a:t>	for example 100, 500 and 1000</a:t>
            </a:r>
          </a:p>
          <a:p>
            <a:pPr marL="342900" lvl="1" indent="-342900">
              <a:buFont typeface="Arial" pitchFamily="34" charset="0"/>
              <a:buChar char="•"/>
            </a:pPr>
            <a:endParaRPr lang="da-DK" sz="2800" dirty="0" smtClean="0"/>
          </a:p>
          <a:p>
            <a:r>
              <a:rPr lang="da-DK" sz="2800" dirty="0" smtClean="0">
                <a:solidFill>
                  <a:srgbClr val="FF0000"/>
                </a:solidFill>
              </a:rPr>
              <a:t>How do you precieve of the scrolling?</a:t>
            </a:r>
            <a:endParaRPr lang="en-GB" sz="2800" dirty="0">
              <a:solidFill>
                <a:srgbClr val="FF0000"/>
              </a:solidFill>
            </a:endParaRPr>
          </a:p>
        </p:txBody>
      </p:sp>
    </p:spTree>
    <p:extLst>
      <p:ext uri="{BB962C8B-B14F-4D97-AF65-F5344CB8AC3E}">
        <p14:creationId xmlns:p14="http://schemas.microsoft.com/office/powerpoint/2010/main" val="6993855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Another way to throttle: </a:t>
            </a:r>
            <a:r>
              <a:rPr lang="da-DK" b="1" dirty="0" smtClean="0"/>
              <a:t>polling</a:t>
            </a:r>
            <a:endParaRPr lang="en-GB" b="1" dirty="0"/>
          </a:p>
        </p:txBody>
      </p:sp>
      <p:sp>
        <p:nvSpPr>
          <p:cNvPr id="3" name="Content Placeholder 2"/>
          <p:cNvSpPr>
            <a:spLocks noGrp="1"/>
          </p:cNvSpPr>
          <p:nvPr>
            <p:ph idx="1"/>
          </p:nvPr>
        </p:nvSpPr>
        <p:spPr/>
        <p:txBody>
          <a:bodyPr>
            <a:normAutofit/>
          </a:bodyPr>
          <a:lstStyle/>
          <a:p>
            <a:r>
              <a:rPr lang="da-DK" sz="2400" dirty="0" smtClean="0">
                <a:solidFill>
                  <a:schemeClr val="tx2"/>
                </a:solidFill>
              </a:rPr>
              <a:t>Listing 10.15 </a:t>
            </a:r>
            <a:r>
              <a:rPr lang="da-DK" sz="2400" i="1" dirty="0" smtClean="0"/>
              <a:t>page 280</a:t>
            </a:r>
          </a:p>
          <a:p>
            <a:r>
              <a:rPr lang="en-GB" sz="2400" dirty="0" smtClean="0"/>
              <a:t>use </a:t>
            </a:r>
            <a:r>
              <a:rPr lang="en-GB" sz="2400" dirty="0"/>
              <a:t>a </a:t>
            </a:r>
            <a:r>
              <a:rPr lang="en-GB" sz="2400" dirty="0" smtClean="0"/>
              <a:t>single </a:t>
            </a:r>
            <a:r>
              <a:rPr lang="en-GB" sz="2400" b="1" dirty="0" err="1" smtClean="0"/>
              <a:t>setInterval</a:t>
            </a:r>
            <a:r>
              <a:rPr lang="en-GB" sz="2400" b="1" dirty="0" smtClean="0"/>
              <a:t>()</a:t>
            </a:r>
          </a:p>
          <a:p>
            <a:r>
              <a:rPr lang="da-DK" sz="2400" dirty="0"/>
              <a:t>k</a:t>
            </a:r>
            <a:r>
              <a:rPr lang="da-DK" sz="2400" dirty="0" smtClean="0"/>
              <a:t>eeps checking the value of </a:t>
            </a:r>
            <a:r>
              <a:rPr lang="en-GB" sz="2400" i="1" dirty="0" smtClean="0"/>
              <a:t>scrolled</a:t>
            </a:r>
            <a:r>
              <a:rPr lang="en-GB" sz="2400" dirty="0" smtClean="0"/>
              <a:t> all the time, </a:t>
            </a:r>
            <a:br>
              <a:rPr lang="en-GB" sz="2400" dirty="0" smtClean="0"/>
            </a:br>
            <a:r>
              <a:rPr lang="en-GB" sz="2400" dirty="0" smtClean="0"/>
              <a:t>at 250 </a:t>
            </a:r>
            <a:r>
              <a:rPr lang="en-GB" sz="2400" dirty="0" err="1" smtClean="0"/>
              <a:t>ms</a:t>
            </a:r>
            <a:r>
              <a:rPr lang="en-GB" sz="2400" dirty="0" smtClean="0"/>
              <a:t> intervals</a:t>
            </a:r>
          </a:p>
          <a:p>
            <a:endParaRPr lang="da-DK" sz="2400" dirty="0"/>
          </a:p>
          <a:p>
            <a:r>
              <a:rPr lang="da-DK" sz="2400" dirty="0" smtClean="0"/>
              <a:t>The effect is the same as with previous listing</a:t>
            </a:r>
            <a:endParaRPr lang="en-GB" sz="2400" dirty="0"/>
          </a:p>
        </p:txBody>
      </p:sp>
      <p:sp>
        <p:nvSpPr>
          <p:cNvPr id="4" name="Double Bracket 3"/>
          <p:cNvSpPr/>
          <p:nvPr/>
        </p:nvSpPr>
        <p:spPr>
          <a:xfrm>
            <a:off x="304800" y="228600"/>
            <a:ext cx="8534400" cy="6248400"/>
          </a:xfrm>
          <a:prstGeom prst="bracketPair">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5240040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latin typeface="Curlz MT" pitchFamily="82" charset="0"/>
              </a:rPr>
              <a:t>Special</a:t>
            </a:r>
            <a:r>
              <a:rPr lang="en-GB" dirty="0"/>
              <a:t> events</a:t>
            </a:r>
          </a:p>
        </p:txBody>
      </p:sp>
      <p:sp>
        <p:nvSpPr>
          <p:cNvPr id="3" name="Content Placeholder 2"/>
          <p:cNvSpPr>
            <a:spLocks noGrp="1"/>
          </p:cNvSpPr>
          <p:nvPr>
            <p:ph idx="1"/>
          </p:nvPr>
        </p:nvSpPr>
        <p:spPr/>
        <p:txBody>
          <a:bodyPr>
            <a:normAutofit/>
          </a:bodyPr>
          <a:lstStyle/>
          <a:p>
            <a:r>
              <a:rPr lang="da-DK" sz="2400" b="1" dirty="0" smtClean="0"/>
              <a:t>DEF:</a:t>
            </a:r>
            <a:r>
              <a:rPr lang="da-DK" sz="2400" dirty="0" smtClean="0"/>
              <a:t> a special event is an event that can </a:t>
            </a:r>
            <a:r>
              <a:rPr lang="da-DK" sz="2400" b="1" dirty="0" smtClean="0"/>
              <a:t>react/know </a:t>
            </a:r>
            <a:r>
              <a:rPr lang="da-DK" sz="2400" dirty="0" smtClean="0"/>
              <a:t>when a </a:t>
            </a:r>
            <a:r>
              <a:rPr lang="da-DK" sz="2400" b="1" dirty="0" smtClean="0"/>
              <a:t>handler </a:t>
            </a:r>
            <a:r>
              <a:rPr lang="da-DK" sz="2400" dirty="0" smtClean="0"/>
              <a:t>is </a:t>
            </a:r>
            <a:r>
              <a:rPr lang="da-DK" sz="2400" b="1" dirty="0" smtClean="0"/>
              <a:t>bund </a:t>
            </a:r>
            <a:r>
              <a:rPr lang="da-DK" sz="2400" dirty="0" smtClean="0"/>
              <a:t>and </a:t>
            </a:r>
            <a:r>
              <a:rPr lang="da-DK" sz="2400" b="1" dirty="0" smtClean="0"/>
              <a:t>unbound</a:t>
            </a:r>
          </a:p>
          <a:p>
            <a:r>
              <a:rPr lang="da-DK" sz="2400" b="1" dirty="0" smtClean="0">
                <a:solidFill>
                  <a:srgbClr val="FF0000"/>
                </a:solidFill>
              </a:rPr>
              <a:t>Read more: </a:t>
            </a:r>
            <a:r>
              <a:rPr lang="da-DK" sz="2400" dirty="0" smtClean="0">
                <a:solidFill>
                  <a:srgbClr val="FF0000"/>
                </a:solidFill>
              </a:rPr>
              <a:t>page </a:t>
            </a:r>
            <a:r>
              <a:rPr lang="en-GB" sz="2400" dirty="0">
                <a:solidFill>
                  <a:srgbClr val="FF0000"/>
                </a:solidFill>
              </a:rPr>
              <a:t>281</a:t>
            </a:r>
            <a:endParaRPr lang="da-DK" sz="2400" dirty="0" smtClean="0">
              <a:solidFill>
                <a:srgbClr val="FF0000"/>
              </a:solidFill>
            </a:endParaRPr>
          </a:p>
          <a:p>
            <a:r>
              <a:rPr lang="da-DK" sz="2400" dirty="0" smtClean="0"/>
              <a:t>A trick is to to avoid polling all the time, and instead </a:t>
            </a:r>
          </a:p>
          <a:p>
            <a:pPr lvl="1"/>
            <a:r>
              <a:rPr lang="da-DK" sz="2000" dirty="0" smtClean="0"/>
              <a:t>check </a:t>
            </a:r>
            <a:r>
              <a:rPr lang="da-DK" sz="2000" b="1" dirty="0" smtClean="0"/>
              <a:t>only</a:t>
            </a:r>
            <a:r>
              <a:rPr lang="da-DK" sz="2000" dirty="0" smtClean="0"/>
              <a:t> if events have at least 1 handler!</a:t>
            </a:r>
          </a:p>
          <a:p>
            <a:pPr lvl="1"/>
            <a:r>
              <a:rPr lang="en-GB" sz="2000" b="1" dirty="0"/>
              <a:t>s</a:t>
            </a:r>
            <a:r>
              <a:rPr lang="en-GB" sz="2000" b="1" dirty="0" smtClean="0"/>
              <a:t>etup + teardown </a:t>
            </a:r>
            <a:r>
              <a:rPr lang="en-GB" sz="2000" dirty="0" smtClean="0"/>
              <a:t>VS</a:t>
            </a:r>
            <a:r>
              <a:rPr lang="en-GB" sz="2000" dirty="0"/>
              <a:t/>
            </a:r>
            <a:br>
              <a:rPr lang="en-GB" sz="2000" dirty="0"/>
            </a:br>
            <a:r>
              <a:rPr lang="en-GB" sz="2000" i="1" dirty="0" smtClean="0"/>
              <a:t>add + remove</a:t>
            </a:r>
            <a:endParaRPr lang="da-DK" sz="2000" i="1"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5029200"/>
            <a:ext cx="2286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705600" y="4267200"/>
            <a:ext cx="2286000" cy="738664"/>
          </a:xfrm>
          <a:prstGeom prst="rect">
            <a:avLst/>
          </a:prstGeom>
          <a:noFill/>
        </p:spPr>
        <p:txBody>
          <a:bodyPr wrap="square" rtlCol="0">
            <a:spAutoFit/>
          </a:bodyPr>
          <a:lstStyle/>
          <a:p>
            <a:pPr algn="just"/>
            <a:r>
              <a:rPr lang="en-US" sz="1400" i="1" dirty="0"/>
              <a:t>If a tree falls in the forest, but no one is around, will it make a sound?</a:t>
            </a:r>
            <a:endParaRPr lang="en-GB" sz="1400" i="1" dirty="0"/>
          </a:p>
        </p:txBody>
      </p:sp>
      <p:cxnSp>
        <p:nvCxnSpPr>
          <p:cNvPr id="6" name="Straight Arrow Connector 5"/>
          <p:cNvCxnSpPr/>
          <p:nvPr/>
        </p:nvCxnSpPr>
        <p:spPr>
          <a:xfrm>
            <a:off x="4876800" y="3657600"/>
            <a:ext cx="1817914" cy="762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0942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FF0000"/>
                </a:solidFill>
              </a:rPr>
              <a:t>Exercise – event throttling</a:t>
            </a:r>
            <a:endParaRPr lang="en-GB" dirty="0">
              <a:solidFill>
                <a:srgbClr val="FF0000"/>
              </a:solidFill>
            </a:endParaRPr>
          </a:p>
        </p:txBody>
      </p:sp>
      <p:sp>
        <p:nvSpPr>
          <p:cNvPr id="3" name="Content Placeholder 2"/>
          <p:cNvSpPr>
            <a:spLocks noGrp="1"/>
          </p:cNvSpPr>
          <p:nvPr>
            <p:ph idx="1"/>
          </p:nvPr>
        </p:nvSpPr>
        <p:spPr/>
        <p:txBody>
          <a:bodyPr>
            <a:normAutofit/>
          </a:bodyPr>
          <a:lstStyle/>
          <a:p>
            <a:pPr marL="0" lvl="1" indent="0">
              <a:buNone/>
            </a:pPr>
            <a:r>
              <a:rPr lang="en-US" sz="2400" dirty="0" smtClean="0">
                <a:solidFill>
                  <a:srgbClr val="FF0000"/>
                </a:solidFill>
              </a:rPr>
              <a:t>Start from </a:t>
            </a:r>
            <a:r>
              <a:rPr lang="da-DK" b="1" dirty="0">
                <a:solidFill>
                  <a:schemeClr val="tx2"/>
                </a:solidFill>
              </a:rPr>
              <a:t>listing </a:t>
            </a:r>
            <a:r>
              <a:rPr lang="da-DK" dirty="0">
                <a:solidFill>
                  <a:schemeClr val="tx2"/>
                </a:solidFill>
              </a:rPr>
              <a:t>10.14_new_FIXED.js</a:t>
            </a:r>
            <a:endParaRPr lang="en-US" sz="2400" dirty="0" smtClean="0">
              <a:solidFill>
                <a:srgbClr val="FF0000"/>
              </a:solidFill>
            </a:endParaRPr>
          </a:p>
          <a:p>
            <a:pPr marL="457200" indent="-457200">
              <a:buFont typeface="+mj-lt"/>
              <a:buAutoNum type="arabicPeriod"/>
            </a:pPr>
            <a:r>
              <a:rPr lang="en-US" sz="2400" dirty="0" smtClean="0">
                <a:solidFill>
                  <a:srgbClr val="FF0000"/>
                </a:solidFill>
              </a:rPr>
              <a:t>Bind a </a:t>
            </a:r>
            <a:r>
              <a:rPr lang="en-US" sz="2400" b="1" dirty="0" err="1" smtClean="0">
                <a:solidFill>
                  <a:srgbClr val="FF0000"/>
                </a:solidFill>
              </a:rPr>
              <a:t>mousemove</a:t>
            </a:r>
            <a:r>
              <a:rPr lang="en-US" sz="2400" dirty="0" smtClean="0">
                <a:solidFill>
                  <a:srgbClr val="FF0000"/>
                </a:solidFill>
              </a:rPr>
              <a:t> handler that logs the current mouse position, to photos. Use console.log()</a:t>
            </a:r>
          </a:p>
          <a:p>
            <a:pPr marL="457200" indent="-457200">
              <a:buFont typeface="+mj-lt"/>
              <a:buAutoNum type="arabicPeriod"/>
            </a:pPr>
            <a:endParaRPr lang="en-US" sz="2400" dirty="0">
              <a:solidFill>
                <a:srgbClr val="FF0000"/>
              </a:solidFill>
            </a:endParaRPr>
          </a:p>
          <a:p>
            <a:pPr marL="457200" indent="-457200">
              <a:buFont typeface="+mj-lt"/>
              <a:buAutoNum type="arabicPeriod"/>
            </a:pPr>
            <a:r>
              <a:rPr lang="en-US" sz="2400" dirty="0" smtClean="0">
                <a:solidFill>
                  <a:srgbClr val="FF0000"/>
                </a:solidFill>
              </a:rPr>
              <a:t>Revise </a:t>
            </a:r>
            <a:r>
              <a:rPr lang="en-US" sz="2400" dirty="0">
                <a:solidFill>
                  <a:srgbClr val="FF0000"/>
                </a:solidFill>
              </a:rPr>
              <a:t>this handler to perform the logging no more than </a:t>
            </a:r>
            <a:r>
              <a:rPr lang="en-US" sz="2400" dirty="0" smtClean="0">
                <a:solidFill>
                  <a:srgbClr val="FF0000"/>
                </a:solidFill>
              </a:rPr>
              <a:t>5 times </a:t>
            </a:r>
            <a:r>
              <a:rPr lang="en-US" sz="2400" dirty="0">
                <a:solidFill>
                  <a:srgbClr val="FF0000"/>
                </a:solidFill>
              </a:rPr>
              <a:t>a </a:t>
            </a:r>
            <a:r>
              <a:rPr lang="en-US" sz="2400" dirty="0" smtClean="0">
                <a:solidFill>
                  <a:srgbClr val="FF0000"/>
                </a:solidFill>
              </a:rPr>
              <a:t>second</a:t>
            </a:r>
            <a:endParaRPr lang="en-GB" sz="2400" dirty="0">
              <a:solidFill>
                <a:srgbClr val="FF0000"/>
              </a:solidFill>
            </a:endParaRPr>
          </a:p>
        </p:txBody>
      </p:sp>
      <p:sp>
        <p:nvSpPr>
          <p:cNvPr id="4" name="Oval 3"/>
          <p:cNvSpPr/>
          <p:nvPr/>
        </p:nvSpPr>
        <p:spPr>
          <a:xfrm>
            <a:off x="7879080" y="5638800"/>
            <a:ext cx="97536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b="1" dirty="0" smtClean="0"/>
              <a:t>15 </a:t>
            </a:r>
          </a:p>
          <a:p>
            <a:pPr algn="ctr"/>
            <a:r>
              <a:rPr lang="da-DK" b="1" dirty="0" smtClean="0"/>
              <a:t>min</a:t>
            </a:r>
            <a:endParaRPr lang="en-GB" b="1" dirty="0"/>
          </a:p>
        </p:txBody>
      </p:sp>
    </p:spTree>
    <p:extLst>
      <p:ext uri="{BB962C8B-B14F-4D97-AF65-F5344CB8AC3E}">
        <p14:creationId xmlns:p14="http://schemas.microsoft.com/office/powerpoint/2010/main" val="37938544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00B050"/>
                </a:solidFill>
              </a:rPr>
              <a:t>Next week</a:t>
            </a:r>
            <a:endParaRPr lang="en-GB" dirty="0">
              <a:solidFill>
                <a:srgbClr val="00B050"/>
              </a:solidFill>
            </a:endParaRPr>
          </a:p>
        </p:txBody>
      </p:sp>
      <p:sp>
        <p:nvSpPr>
          <p:cNvPr id="3" name="Content Placeholder 2"/>
          <p:cNvSpPr>
            <a:spLocks noGrp="1"/>
          </p:cNvSpPr>
          <p:nvPr>
            <p:ph idx="1"/>
          </p:nvPr>
        </p:nvSpPr>
        <p:spPr/>
        <p:txBody>
          <a:bodyPr>
            <a:normAutofit/>
          </a:bodyPr>
          <a:lstStyle/>
          <a:p>
            <a:r>
              <a:rPr lang="en-GB" sz="2800" dirty="0">
                <a:solidFill>
                  <a:srgbClr val="00B050"/>
                </a:solidFill>
              </a:rPr>
              <a:t>Chapter 11 “Advanced Effects”, </a:t>
            </a:r>
            <a:r>
              <a:rPr lang="en-GB" sz="2800" i="1" dirty="0">
                <a:solidFill>
                  <a:srgbClr val="00B050"/>
                </a:solidFill>
              </a:rPr>
              <a:t>Learning </a:t>
            </a:r>
            <a:r>
              <a:rPr lang="en-GB" sz="2800" i="1" dirty="0" err="1" smtClean="0">
                <a:solidFill>
                  <a:srgbClr val="00B050"/>
                </a:solidFill>
              </a:rPr>
              <a:t>jQuery</a:t>
            </a:r>
            <a:endParaRPr lang="en-GB" sz="2800" i="1" dirty="0" smtClean="0">
              <a:solidFill>
                <a:srgbClr val="00B050"/>
              </a:solidFill>
            </a:endParaRPr>
          </a:p>
          <a:p>
            <a:endParaRPr lang="da-DK" sz="2800" i="1" dirty="0">
              <a:solidFill>
                <a:srgbClr val="00B050"/>
              </a:solidFill>
            </a:endParaRPr>
          </a:p>
          <a:p>
            <a:r>
              <a:rPr lang="da-DK" sz="2800" i="1" dirty="0" smtClean="0"/>
              <a:t>Also: procedural animation with canvas</a:t>
            </a:r>
          </a:p>
          <a:p>
            <a:endParaRPr lang="da-DK" sz="2800" i="1" dirty="0" smtClean="0"/>
          </a:p>
          <a:p>
            <a:r>
              <a:rPr lang="en-US" sz="2800" dirty="0"/>
              <a:t>short intro to </a:t>
            </a:r>
            <a:r>
              <a:rPr lang="en-US" sz="2800" b="1" dirty="0"/>
              <a:t>Three.js</a:t>
            </a:r>
            <a:r>
              <a:rPr lang="en-US" sz="2800" dirty="0"/>
              <a:t>, mainly to support the course in </a:t>
            </a:r>
            <a:r>
              <a:rPr lang="en-US" sz="2800" i="1" dirty="0"/>
              <a:t>"Design of interactive systems for learning"</a:t>
            </a:r>
            <a:endParaRPr lang="en-GB" sz="2800" i="1" dirty="0"/>
          </a:p>
        </p:txBody>
      </p:sp>
    </p:spTree>
    <p:extLst>
      <p:ext uri="{BB962C8B-B14F-4D97-AF65-F5344CB8AC3E}">
        <p14:creationId xmlns:p14="http://schemas.microsoft.com/office/powerpoint/2010/main" val="3726211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b="1" dirty="0" smtClean="0"/>
              <a:t>Chapter 10</a:t>
            </a:r>
            <a:endParaRPr lang="en-GB" b="1" dirty="0"/>
          </a:p>
        </p:txBody>
      </p:sp>
      <p:sp>
        <p:nvSpPr>
          <p:cNvPr id="3" name="Content Placeholder 2"/>
          <p:cNvSpPr>
            <a:spLocks noGrp="1"/>
          </p:cNvSpPr>
          <p:nvPr>
            <p:ph idx="1"/>
          </p:nvPr>
        </p:nvSpPr>
        <p:spPr/>
        <p:txBody>
          <a:bodyPr/>
          <a:lstStyle/>
          <a:p>
            <a:r>
              <a:rPr lang="da-DK" dirty="0" smtClean="0">
                <a:solidFill>
                  <a:srgbClr val="00B050"/>
                </a:solidFill>
              </a:rPr>
              <a:t>Advanced events</a:t>
            </a:r>
          </a:p>
          <a:p>
            <a:pPr lvl="1"/>
            <a:r>
              <a:rPr lang="da-DK" sz="2000" dirty="0" smtClean="0"/>
              <a:t>pages 266 – 284</a:t>
            </a:r>
          </a:p>
          <a:p>
            <a:endParaRPr lang="da-DK" sz="2400" dirty="0"/>
          </a:p>
          <a:p>
            <a:r>
              <a:rPr lang="en-US" sz="2400" b="1" dirty="0" smtClean="0"/>
              <a:t>Example: </a:t>
            </a:r>
            <a:r>
              <a:rPr lang="en-US" sz="2400" dirty="0" smtClean="0"/>
              <a:t>a photo gallery</a:t>
            </a:r>
            <a:r>
              <a:rPr lang="en-US" sz="2400" dirty="0"/>
              <a:t>.</a:t>
            </a:r>
            <a:r>
              <a:rPr lang="en-US" sz="2400" dirty="0" smtClean="0"/>
              <a:t/>
            </a:r>
            <a:br>
              <a:rPr lang="en-US" sz="2400" dirty="0" smtClean="0"/>
            </a:br>
            <a:r>
              <a:rPr lang="en-US" sz="2400" dirty="0" smtClean="0"/>
              <a:t>But… </a:t>
            </a:r>
            <a:r>
              <a:rPr lang="en-US" sz="2400" dirty="0" smtClean="0">
                <a:solidFill>
                  <a:srgbClr val="00B050"/>
                </a:solidFill>
              </a:rPr>
              <a:t>we want to show few images, </a:t>
            </a:r>
            <a:br>
              <a:rPr lang="en-US" sz="2400" dirty="0" smtClean="0">
                <a:solidFill>
                  <a:srgbClr val="00B050"/>
                </a:solidFill>
              </a:rPr>
            </a:br>
            <a:r>
              <a:rPr lang="en-US" sz="2400" dirty="0" smtClean="0">
                <a:solidFill>
                  <a:srgbClr val="00B050"/>
                </a:solidFill>
              </a:rPr>
              <a:t>then </a:t>
            </a:r>
            <a:r>
              <a:rPr lang="en-US" sz="2400" b="1" dirty="0" smtClean="0">
                <a:solidFill>
                  <a:srgbClr val="00B050"/>
                </a:solidFill>
              </a:rPr>
              <a:t>load more photos</a:t>
            </a:r>
            <a:r>
              <a:rPr lang="en-US" sz="2400" dirty="0" smtClean="0">
                <a:solidFill>
                  <a:srgbClr val="00B050"/>
                </a:solidFill>
              </a:rPr>
              <a:t> on demand</a:t>
            </a:r>
            <a:endParaRPr lang="en-GB" sz="2400" dirty="0">
              <a:solidFill>
                <a:srgbClr val="00B050"/>
              </a:solidFill>
            </a:endParaRPr>
          </a:p>
        </p:txBody>
      </p:sp>
    </p:spTree>
    <p:extLst>
      <p:ext uri="{BB962C8B-B14F-4D97-AF65-F5344CB8AC3E}">
        <p14:creationId xmlns:p14="http://schemas.microsoft.com/office/powerpoint/2010/main" val="508293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Main goal</a:t>
            </a:r>
            <a:endParaRPr lang="en-GB" dirty="0"/>
          </a:p>
        </p:txBody>
      </p:sp>
      <p:sp>
        <p:nvSpPr>
          <p:cNvPr id="3" name="Content Placeholder 2"/>
          <p:cNvSpPr>
            <a:spLocks noGrp="1"/>
          </p:cNvSpPr>
          <p:nvPr>
            <p:ph idx="1"/>
          </p:nvPr>
        </p:nvSpPr>
        <p:spPr/>
        <p:txBody>
          <a:bodyPr>
            <a:normAutofit/>
          </a:bodyPr>
          <a:lstStyle/>
          <a:p>
            <a:r>
              <a:rPr lang="da-DK" sz="2800" b="1" dirty="0" smtClean="0"/>
              <a:t>Keep</a:t>
            </a:r>
            <a:r>
              <a:rPr lang="da-DK" sz="2800" dirty="0" smtClean="0"/>
              <a:t> the </a:t>
            </a:r>
            <a:r>
              <a:rPr lang="da-DK" sz="2800" b="1" dirty="0" smtClean="0"/>
              <a:t>browser responsive </a:t>
            </a:r>
            <a:r>
              <a:rPr lang="da-DK" sz="2800" dirty="0" smtClean="0"/>
              <a:t>during processing of events</a:t>
            </a:r>
          </a:p>
          <a:p>
            <a:r>
              <a:rPr lang="da-DK" sz="2800" b="1" dirty="0" smtClean="0"/>
              <a:t>On-going example:</a:t>
            </a:r>
            <a:r>
              <a:rPr lang="da-DK" sz="2800" dirty="0" smtClean="0"/>
              <a:t> </a:t>
            </a:r>
            <a:r>
              <a:rPr lang="da-DK" sz="2800" dirty="0" smtClean="0">
                <a:solidFill>
                  <a:schemeClr val="accent6">
                    <a:lumMod val="75000"/>
                  </a:schemeClr>
                </a:solidFill>
              </a:rPr>
              <a:t>photo gallery </a:t>
            </a:r>
            <a:r>
              <a:rPr lang="da-DK" sz="2800" i="1" dirty="0" smtClean="0"/>
              <a:t>(from the book)</a:t>
            </a:r>
          </a:p>
          <a:p>
            <a:pPr lvl="1"/>
            <a:r>
              <a:rPr lang="da-DK" sz="2400" dirty="0" smtClean="0">
                <a:solidFill>
                  <a:schemeClr val="accent6">
                    <a:lumMod val="75000"/>
                  </a:schemeClr>
                </a:solidFill>
              </a:rPr>
              <a:t>could also be used </a:t>
            </a:r>
            <a:r>
              <a:rPr lang="da-DK" sz="2400" b="1" dirty="0" smtClean="0">
                <a:solidFill>
                  <a:schemeClr val="accent6">
                    <a:lumMod val="75000"/>
                  </a:schemeClr>
                </a:solidFill>
              </a:rPr>
              <a:t>to show long lists of quizzes </a:t>
            </a:r>
          </a:p>
          <a:p>
            <a:pPr lvl="1"/>
            <a:r>
              <a:rPr lang="da-DK" sz="2400" dirty="0" smtClean="0">
                <a:solidFill>
                  <a:schemeClr val="accent6">
                    <a:lumMod val="75000"/>
                  </a:schemeClr>
                </a:solidFill>
              </a:rPr>
              <a:t>or </a:t>
            </a:r>
            <a:r>
              <a:rPr lang="da-DK" sz="2400" b="1" dirty="0" smtClean="0">
                <a:solidFill>
                  <a:schemeClr val="accent6">
                    <a:lumMod val="75000"/>
                  </a:schemeClr>
                </a:solidFill>
              </a:rPr>
              <a:t>lists of creators </a:t>
            </a:r>
            <a:r>
              <a:rPr lang="da-DK" sz="2400" dirty="0" smtClean="0">
                <a:solidFill>
                  <a:schemeClr val="accent6">
                    <a:lumMod val="75000"/>
                  </a:schemeClr>
                </a:solidFill>
              </a:rPr>
              <a:t>(with photo and bio for each)</a:t>
            </a:r>
          </a:p>
          <a:p>
            <a:r>
              <a:rPr lang="da-DK" sz="2800" dirty="0" smtClean="0"/>
              <a:t>Ajax </a:t>
            </a:r>
            <a:r>
              <a:rPr lang="da-DK" sz="2800" b="1" dirty="0" smtClean="0"/>
              <a:t>$.get</a:t>
            </a:r>
            <a:r>
              <a:rPr lang="da-DK" sz="2800" dirty="0" smtClean="0"/>
              <a:t> =&gt; more photos on demand</a:t>
            </a:r>
          </a:p>
          <a:p>
            <a:pPr lvl="1"/>
            <a:r>
              <a:rPr lang="da-DK" sz="2400" dirty="0">
                <a:solidFill>
                  <a:srgbClr val="0070C0"/>
                </a:solidFill>
              </a:rPr>
              <a:t>t</a:t>
            </a:r>
            <a:r>
              <a:rPr lang="da-DK" sz="2400" dirty="0" smtClean="0">
                <a:solidFill>
                  <a:srgbClr val="0070C0"/>
                </a:solidFill>
              </a:rPr>
              <a:t>o test we need to place it on </a:t>
            </a:r>
            <a:r>
              <a:rPr lang="da-DK" sz="2400" b="1" dirty="0" smtClean="0">
                <a:solidFill>
                  <a:srgbClr val="0070C0"/>
                </a:solidFill>
              </a:rPr>
              <a:t>a server </a:t>
            </a:r>
            <a:r>
              <a:rPr lang="da-DK" sz="2400" dirty="0" smtClean="0">
                <a:solidFill>
                  <a:srgbClr val="0070C0"/>
                </a:solidFill>
              </a:rPr>
              <a:t>=&gt; </a:t>
            </a:r>
            <a:r>
              <a:rPr lang="da-DK" sz="2400" b="1" dirty="0" smtClean="0">
                <a:solidFill>
                  <a:srgbClr val="92D050"/>
                </a:solidFill>
              </a:rPr>
              <a:t>WAMP</a:t>
            </a:r>
            <a:r>
              <a:rPr lang="da-DK" sz="2400" dirty="0" smtClean="0">
                <a:solidFill>
                  <a:srgbClr val="0070C0"/>
                </a:solidFill>
              </a:rPr>
              <a:t>!</a:t>
            </a:r>
          </a:p>
          <a:p>
            <a:pPr lvl="1"/>
            <a:r>
              <a:rPr lang="da-DK" sz="2400" dirty="0" smtClean="0">
                <a:solidFill>
                  <a:schemeClr val="tx2"/>
                </a:solidFill>
              </a:rPr>
              <a:t>Listing 10.1</a:t>
            </a:r>
          </a:p>
          <a:p>
            <a:pPr marL="457200" lvl="1" indent="0">
              <a:buNone/>
            </a:pPr>
            <a:r>
              <a:rPr lang="da-DK" sz="2400" i="1" dirty="0"/>
              <a:t>$.get(url, function(data) </a:t>
            </a:r>
            <a:r>
              <a:rPr lang="da-DK" sz="2400" i="1" dirty="0" smtClean="0"/>
              <a:t>{ ...  </a:t>
            </a:r>
            <a:r>
              <a:rPr lang="da-DK" sz="2400" i="1" dirty="0"/>
              <a:t> </a:t>
            </a:r>
            <a:r>
              <a:rPr lang="da-DK" sz="2400" i="1" dirty="0" smtClean="0"/>
              <a:t>         </a:t>
            </a:r>
            <a:r>
              <a:rPr lang="da-DK" sz="2400" b="1" dirty="0" smtClean="0"/>
              <a:t>-&gt; asynchronous</a:t>
            </a:r>
            <a:endParaRPr lang="en-GB" sz="2400" b="1" dirty="0"/>
          </a:p>
        </p:txBody>
      </p:sp>
      <p:sp>
        <p:nvSpPr>
          <p:cNvPr id="4" name="Right Arrow 3"/>
          <p:cNvSpPr/>
          <p:nvPr/>
        </p:nvSpPr>
        <p:spPr>
          <a:xfrm>
            <a:off x="6781800" y="3924300"/>
            <a:ext cx="2209800" cy="5334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43753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a-DK" dirty="0" smtClean="0">
                <a:solidFill>
                  <a:srgbClr val="00B050"/>
                </a:solidFill>
              </a:rPr>
              <a:t>WAMP </a:t>
            </a:r>
            <a:br>
              <a:rPr lang="da-DK" dirty="0" smtClean="0">
                <a:solidFill>
                  <a:srgbClr val="00B050"/>
                </a:solidFill>
              </a:rPr>
            </a:br>
            <a:r>
              <a:rPr lang="da-DK" sz="3100" dirty="0" smtClean="0">
                <a:solidFill>
                  <a:srgbClr val="00B050"/>
                </a:solidFill>
              </a:rPr>
              <a:t>(a local server)</a:t>
            </a:r>
            <a:endParaRPr lang="en-GB" sz="3100" dirty="0">
              <a:solidFill>
                <a:srgbClr val="00B050"/>
              </a:solidFill>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endParaRPr lang="da-DK" sz="2000" dirty="0" smtClean="0"/>
          </a:p>
          <a:p>
            <a:pPr marL="457200" indent="-457200">
              <a:buFont typeface="+mj-lt"/>
              <a:buAutoNum type="arabicPeriod"/>
            </a:pPr>
            <a:endParaRPr lang="da-DK" sz="2000" dirty="0"/>
          </a:p>
          <a:p>
            <a:pPr marL="457200" indent="-457200">
              <a:buFont typeface="+mj-lt"/>
              <a:buAutoNum type="arabicPeriod"/>
            </a:pPr>
            <a:endParaRPr lang="da-DK" sz="2000" dirty="0" smtClean="0"/>
          </a:p>
          <a:p>
            <a:pPr marL="457200" indent="-457200">
              <a:buFont typeface="+mj-lt"/>
              <a:buAutoNum type="arabicPeriod"/>
            </a:pPr>
            <a:endParaRPr lang="da-DK" sz="2000" dirty="0"/>
          </a:p>
          <a:p>
            <a:pPr marL="457200" indent="-457200">
              <a:buFont typeface="+mj-lt"/>
              <a:buAutoNum type="arabicPeriod"/>
            </a:pPr>
            <a:endParaRPr lang="da-DK" sz="2000" dirty="0" smtClean="0"/>
          </a:p>
          <a:p>
            <a:pPr marL="457200" indent="-457200">
              <a:buFont typeface="+mj-lt"/>
              <a:buAutoNum type="arabicPeriod"/>
            </a:pPr>
            <a:endParaRPr lang="da-DK" sz="2000" dirty="0"/>
          </a:p>
          <a:p>
            <a:pPr marL="457200" indent="-457200">
              <a:buFont typeface="+mj-lt"/>
              <a:buAutoNum type="arabicPeriod"/>
            </a:pPr>
            <a:endParaRPr lang="en-GB" sz="2000" dirty="0" smtClean="0"/>
          </a:p>
          <a:p>
            <a:pPr marL="457200" indent="-457200">
              <a:buFont typeface="+mj-lt"/>
              <a:buAutoNum type="arabicPeriod"/>
            </a:pPr>
            <a:r>
              <a:rPr lang="en-GB" sz="2000" dirty="0" smtClean="0"/>
              <a:t>install WAMP server</a:t>
            </a:r>
            <a:br>
              <a:rPr lang="en-GB" sz="2000" dirty="0" smtClean="0"/>
            </a:br>
            <a:r>
              <a:rPr lang="en-GB" sz="2000" dirty="0" smtClean="0"/>
              <a:t>	</a:t>
            </a:r>
            <a:r>
              <a:rPr lang="en-GB" sz="2000" dirty="0" smtClean="0">
                <a:hlinkClick r:id="rId2"/>
              </a:rPr>
              <a:t>http</a:t>
            </a:r>
            <a:r>
              <a:rPr lang="en-GB" sz="2000" dirty="0">
                <a:hlinkClick r:id="rId2"/>
              </a:rPr>
              <a:t>://www.wampserver.com/en</a:t>
            </a:r>
            <a:r>
              <a:rPr lang="en-GB" sz="2000" dirty="0" smtClean="0">
                <a:hlinkClick r:id="rId2"/>
              </a:rPr>
              <a:t>/</a:t>
            </a:r>
            <a:r>
              <a:rPr lang="en-GB" sz="2000" dirty="0" smtClean="0"/>
              <a:t> </a:t>
            </a:r>
          </a:p>
          <a:p>
            <a:pPr marL="0" indent="0">
              <a:buNone/>
            </a:pPr>
            <a:r>
              <a:rPr lang="da-DK" sz="2000" dirty="0" smtClean="0"/>
              <a:t>2. </a:t>
            </a:r>
            <a:r>
              <a:rPr lang="en-US" sz="2000" dirty="0" smtClean="0"/>
              <a:t>copy folder </a:t>
            </a:r>
            <a:r>
              <a:rPr lang="en-US" sz="2000" b="1" i="1" dirty="0" smtClean="0">
                <a:solidFill>
                  <a:schemeClr val="tx2"/>
                </a:solidFill>
              </a:rPr>
              <a:t>10/</a:t>
            </a:r>
            <a:r>
              <a:rPr lang="en-US" sz="2000" dirty="0" smtClean="0"/>
              <a:t> </a:t>
            </a:r>
            <a:r>
              <a:rPr lang="en-US" sz="2000" dirty="0"/>
              <a:t>in </a:t>
            </a:r>
            <a:r>
              <a:rPr lang="en-US" sz="2000" dirty="0" smtClean="0"/>
              <a:t>WAMP’s </a:t>
            </a:r>
            <a:r>
              <a:rPr lang="en-US" sz="2000" b="1" dirty="0" smtClean="0"/>
              <a:t>public folder</a:t>
            </a:r>
          </a:p>
          <a:p>
            <a:pPr marL="0" indent="0">
              <a:buNone/>
            </a:pPr>
            <a:r>
              <a:rPr lang="en-US" sz="2000" dirty="0" smtClean="0"/>
              <a:t>3. open </a:t>
            </a:r>
            <a:r>
              <a:rPr lang="en-US" sz="2000" i="1" dirty="0" smtClean="0">
                <a:solidFill>
                  <a:schemeClr val="accent6">
                    <a:lumMod val="75000"/>
                  </a:schemeClr>
                </a:solidFill>
              </a:rPr>
              <a:t>http://localhost/10/index.html</a:t>
            </a:r>
          </a:p>
          <a:p>
            <a:pPr marL="0" indent="0">
              <a:buNone/>
            </a:pPr>
            <a:endParaRPr lang="en-US" sz="2000" i="1" dirty="0" smtClean="0">
              <a:solidFill>
                <a:schemeClr val="accent6">
                  <a:lumMod val="75000"/>
                </a:schemeClr>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676400"/>
            <a:ext cx="4861664"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732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about AJAX and JSON…</a:t>
            </a:r>
            <a:endParaRPr lang="en-US" dirty="0"/>
          </a:p>
        </p:txBody>
      </p:sp>
    </p:spTree>
    <p:extLst>
      <p:ext uri="{BB962C8B-B14F-4D97-AF65-F5344CB8AC3E}">
        <p14:creationId xmlns:p14="http://schemas.microsoft.com/office/powerpoint/2010/main" val="2118155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i="1" dirty="0" smtClean="0"/>
              <a:t>AJAX</a:t>
            </a:r>
            <a:r>
              <a:rPr lang="da-DK" dirty="0" smtClean="0"/>
              <a:t> </a:t>
            </a:r>
            <a:r>
              <a:rPr lang="da-DK" sz="2400" dirty="0" smtClean="0"/>
              <a:t>(and JSON)</a:t>
            </a:r>
            <a:endParaRPr lang="en-GB" sz="2400" dirty="0"/>
          </a:p>
        </p:txBody>
      </p:sp>
      <p:sp>
        <p:nvSpPr>
          <p:cNvPr id="3" name="Content Placeholder 2"/>
          <p:cNvSpPr>
            <a:spLocks noGrp="1"/>
          </p:cNvSpPr>
          <p:nvPr>
            <p:ph idx="1"/>
          </p:nvPr>
        </p:nvSpPr>
        <p:spPr/>
        <p:txBody>
          <a:bodyPr>
            <a:normAutofit/>
          </a:bodyPr>
          <a:lstStyle/>
          <a:p>
            <a:r>
              <a:rPr lang="en-GB" sz="2800" dirty="0"/>
              <a:t>AJAX = </a:t>
            </a:r>
            <a:r>
              <a:rPr lang="en-GB" sz="2800" b="1" dirty="0"/>
              <a:t>A</a:t>
            </a:r>
            <a:r>
              <a:rPr lang="en-GB" sz="2800" dirty="0"/>
              <a:t>synchronous </a:t>
            </a:r>
            <a:r>
              <a:rPr lang="en-GB" sz="2800" b="1" dirty="0"/>
              <a:t>J</a:t>
            </a:r>
            <a:r>
              <a:rPr lang="en-GB" sz="2800" dirty="0"/>
              <a:t>avaScript </a:t>
            </a:r>
            <a:r>
              <a:rPr lang="en-GB" sz="2800" b="1" dirty="0"/>
              <a:t>A</a:t>
            </a:r>
            <a:r>
              <a:rPr lang="en-GB" sz="2800" dirty="0"/>
              <a:t>nd </a:t>
            </a:r>
            <a:r>
              <a:rPr lang="en-GB" sz="2800" b="1" dirty="0" smtClean="0"/>
              <a:t>X</a:t>
            </a:r>
            <a:r>
              <a:rPr lang="en-GB" sz="2800" dirty="0"/>
              <a:t>ML	</a:t>
            </a:r>
            <a:br>
              <a:rPr lang="en-GB" sz="2800" dirty="0"/>
            </a:br>
            <a:r>
              <a:rPr lang="en-GB" sz="1600" dirty="0">
                <a:hlinkClick r:id="rId2"/>
              </a:rPr>
              <a:t>http://</a:t>
            </a:r>
            <a:r>
              <a:rPr lang="en-GB" sz="1600" dirty="0" smtClean="0">
                <a:hlinkClick r:id="rId2"/>
              </a:rPr>
              <a:t>www.w3schools.com/xml/ajax_intro.asp</a:t>
            </a:r>
            <a:r>
              <a:rPr lang="en-GB" sz="1600" dirty="0" smtClean="0"/>
              <a:t> </a:t>
            </a:r>
            <a:endParaRPr lang="da-DK" sz="2800" dirty="0" smtClean="0">
              <a:solidFill>
                <a:srgbClr val="0070C0"/>
              </a:solidFill>
            </a:endParaRPr>
          </a:p>
          <a:p>
            <a:endParaRPr lang="da-DK" sz="2800" dirty="0" smtClean="0">
              <a:solidFill>
                <a:srgbClr val="0070C0"/>
              </a:solidFill>
            </a:endParaRPr>
          </a:p>
          <a:p>
            <a:pPr marL="0" indent="0">
              <a:buNone/>
            </a:pPr>
            <a:r>
              <a:rPr lang="da-DK" sz="2800" dirty="0" smtClean="0"/>
              <a:t>Now:</a:t>
            </a:r>
            <a:endParaRPr lang="da-DK" sz="2800" dirty="0"/>
          </a:p>
          <a:p>
            <a:r>
              <a:rPr lang="da-DK" sz="2800" dirty="0" smtClean="0"/>
              <a:t>copy </a:t>
            </a:r>
            <a:r>
              <a:rPr lang="da-DK" sz="2800" dirty="0" smtClean="0">
                <a:solidFill>
                  <a:srgbClr val="0070C0"/>
                </a:solidFill>
              </a:rPr>
              <a:t>example_ajax</a:t>
            </a:r>
            <a:r>
              <a:rPr lang="da-DK" sz="2800" dirty="0" smtClean="0"/>
              <a:t> folder under WAMP public folder</a:t>
            </a:r>
          </a:p>
          <a:p>
            <a:r>
              <a:rPr lang="en-US" sz="2800" dirty="0"/>
              <a:t>open </a:t>
            </a:r>
            <a:r>
              <a:rPr lang="en-US" sz="2800" i="1" dirty="0">
                <a:solidFill>
                  <a:schemeClr val="accent6">
                    <a:lumMod val="75000"/>
                  </a:schemeClr>
                </a:solidFill>
              </a:rPr>
              <a:t>http://</a:t>
            </a:r>
            <a:r>
              <a:rPr lang="en-US" sz="2800" i="1" dirty="0" smtClean="0">
                <a:solidFill>
                  <a:schemeClr val="accent6">
                    <a:lumMod val="75000"/>
                  </a:schemeClr>
                </a:solidFill>
              </a:rPr>
              <a:t>localhost/example_ajax /example.html</a:t>
            </a:r>
          </a:p>
          <a:p>
            <a:r>
              <a:rPr lang="da-DK" sz="2800" dirty="0"/>
              <a:t>Look </a:t>
            </a:r>
            <a:r>
              <a:rPr lang="da-DK" sz="2800" dirty="0" smtClean="0"/>
              <a:t>at file </a:t>
            </a:r>
            <a:r>
              <a:rPr lang="da-DK" sz="2800" dirty="0" smtClean="0">
                <a:solidFill>
                  <a:srgbClr val="0070C0"/>
                </a:solidFill>
              </a:rPr>
              <a:t>myfile.json</a:t>
            </a:r>
          </a:p>
          <a:p>
            <a:r>
              <a:rPr lang="da-DK" sz="2800" dirty="0">
                <a:solidFill>
                  <a:srgbClr val="FF0000"/>
                </a:solidFill>
              </a:rPr>
              <a:t>How </a:t>
            </a:r>
            <a:r>
              <a:rPr lang="da-DK" sz="2800" dirty="0" smtClean="0">
                <a:solidFill>
                  <a:srgbClr val="FF0000"/>
                </a:solidFill>
              </a:rPr>
              <a:t>do you think </a:t>
            </a:r>
            <a:r>
              <a:rPr lang="da-DK" sz="2800" b="1" dirty="0" smtClean="0">
                <a:solidFill>
                  <a:srgbClr val="FF0000"/>
                </a:solidFill>
              </a:rPr>
              <a:t>$.getJSON</a:t>
            </a:r>
            <a:r>
              <a:rPr lang="da-DK" sz="2800" dirty="0" smtClean="0">
                <a:solidFill>
                  <a:srgbClr val="FF0000"/>
                </a:solidFill>
              </a:rPr>
              <a:t> work?</a:t>
            </a:r>
            <a:endParaRPr lang="da-DK" sz="2800" dirty="0">
              <a:solidFill>
                <a:srgbClr val="FF0000"/>
              </a:solidFill>
            </a:endParaRPr>
          </a:p>
          <a:p>
            <a:endParaRPr lang="en-GB" sz="2800" dirty="0">
              <a:solidFill>
                <a:srgbClr val="FF0000"/>
              </a:solidFill>
            </a:endParaRPr>
          </a:p>
        </p:txBody>
      </p:sp>
    </p:spTree>
    <p:extLst>
      <p:ext uri="{BB962C8B-B14F-4D97-AF65-F5344CB8AC3E}">
        <p14:creationId xmlns:p14="http://schemas.microsoft.com/office/powerpoint/2010/main" val="3630181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JSON work?</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a:t>
            </a:r>
            <a:r>
              <a:rPr lang="en-US" sz="2400" dirty="0" smtClean="0"/>
              <a:t>def. </a:t>
            </a:r>
            <a:r>
              <a:rPr lang="en-US" sz="2400" dirty="0">
                <a:hlinkClick r:id="rId2"/>
              </a:rPr>
              <a:t>https://</a:t>
            </a:r>
            <a:r>
              <a:rPr lang="en-US" sz="2400" dirty="0" smtClean="0">
                <a:hlinkClick r:id="rId2"/>
              </a:rPr>
              <a:t>www.w3schools.com/js/js_json.asp</a:t>
            </a:r>
            <a:r>
              <a:rPr lang="en-US" sz="2400" dirty="0" smtClean="0"/>
              <a:t> )</a:t>
            </a:r>
          </a:p>
          <a:p>
            <a:pPr marL="0" indent="0">
              <a:buNone/>
            </a:pPr>
            <a:r>
              <a:rPr lang="en-US" sz="2400" b="1" dirty="0" smtClean="0">
                <a:solidFill>
                  <a:srgbClr val="FF0000"/>
                </a:solidFill>
              </a:rPr>
              <a:t>Open the </a:t>
            </a:r>
            <a:r>
              <a:rPr lang="en-US" sz="2400" b="1" dirty="0" err="1" smtClean="0">
                <a:solidFill>
                  <a:srgbClr val="FF0000"/>
                </a:solidFill>
              </a:rPr>
              <a:t>javascript</a:t>
            </a:r>
            <a:r>
              <a:rPr lang="en-US" sz="2400" b="1" dirty="0" smtClean="0">
                <a:solidFill>
                  <a:srgbClr val="FF0000"/>
                </a:solidFill>
              </a:rPr>
              <a:t> console in the browser, </a:t>
            </a:r>
            <a:br>
              <a:rPr lang="en-US" sz="2400" b="1" dirty="0" smtClean="0">
                <a:solidFill>
                  <a:srgbClr val="FF0000"/>
                </a:solidFill>
              </a:rPr>
            </a:br>
            <a:r>
              <a:rPr lang="en-US" sz="2400" b="1" dirty="0" smtClean="0">
                <a:solidFill>
                  <a:srgbClr val="FF0000"/>
                </a:solidFill>
              </a:rPr>
              <a:t>and </a:t>
            </a:r>
            <a:r>
              <a:rPr lang="en-US" sz="2400" b="1" dirty="0">
                <a:solidFill>
                  <a:srgbClr val="FF0000"/>
                </a:solidFill>
              </a:rPr>
              <a:t>t</a:t>
            </a:r>
            <a:r>
              <a:rPr lang="en-US" sz="2400" b="1" dirty="0" smtClean="0">
                <a:solidFill>
                  <a:srgbClr val="FF0000"/>
                </a:solidFill>
              </a:rPr>
              <a:t>ry out these few examples:</a:t>
            </a:r>
          </a:p>
          <a:p>
            <a:pPr marL="0" indent="0">
              <a:buNone/>
            </a:pPr>
            <a:endParaRPr lang="en-US" sz="2400" b="1" dirty="0" smtClean="0">
              <a:solidFill>
                <a:srgbClr val="FF0000"/>
              </a:solidFill>
            </a:endParaRPr>
          </a:p>
          <a:p>
            <a:pPr marL="0" indent="0">
              <a:buNone/>
            </a:pPr>
            <a:r>
              <a:rPr lang="en-US" sz="1800" dirty="0" err="1" smtClean="0">
                <a:latin typeface="Lucida Console" pitchFamily="49" charset="0"/>
              </a:rPr>
              <a:t>var</a:t>
            </a:r>
            <a:r>
              <a:rPr lang="en-US" sz="1800" dirty="0" smtClean="0">
                <a:latin typeface="Lucida Console" pitchFamily="49" charset="0"/>
              </a:rPr>
              <a:t> </a:t>
            </a:r>
            <a:r>
              <a:rPr lang="en-US" sz="1800" dirty="0">
                <a:latin typeface="Lucida Console" pitchFamily="49" charset="0"/>
              </a:rPr>
              <a:t>o</a:t>
            </a:r>
            <a:r>
              <a:rPr lang="en-US" sz="1800" dirty="0" smtClean="0">
                <a:latin typeface="Lucida Console" pitchFamily="49" charset="0"/>
              </a:rPr>
              <a:t> = 3.1415;</a:t>
            </a:r>
          </a:p>
          <a:p>
            <a:pPr marL="0" indent="0">
              <a:buNone/>
            </a:pPr>
            <a:r>
              <a:rPr lang="en-US" sz="1800" dirty="0" smtClean="0">
                <a:latin typeface="Lucida Console" pitchFamily="49" charset="0"/>
              </a:rPr>
              <a:t>// </a:t>
            </a:r>
            <a:r>
              <a:rPr lang="en-US" sz="1800" dirty="0" err="1" smtClean="0">
                <a:latin typeface="Lucida Console" pitchFamily="49" charset="0"/>
              </a:rPr>
              <a:t>var</a:t>
            </a:r>
            <a:r>
              <a:rPr lang="en-US" sz="1800" dirty="0" smtClean="0">
                <a:latin typeface="Lucida Console" pitchFamily="49" charset="0"/>
              </a:rPr>
              <a:t> o = [1,2, </a:t>
            </a:r>
            <a:r>
              <a:rPr lang="en-US" sz="1800" dirty="0">
                <a:latin typeface="Lucida Console" pitchFamily="49" charset="0"/>
              </a:rPr>
              <a:t>"</a:t>
            </a:r>
            <a:r>
              <a:rPr lang="en-US" sz="1800" dirty="0" err="1" smtClean="0">
                <a:latin typeface="Lucida Console" pitchFamily="49" charset="0"/>
              </a:rPr>
              <a:t>abc</a:t>
            </a:r>
            <a:r>
              <a:rPr lang="en-US" sz="1800" dirty="0" smtClean="0">
                <a:latin typeface="Lucida Console" pitchFamily="49" charset="0"/>
              </a:rPr>
              <a:t>", true];</a:t>
            </a:r>
          </a:p>
          <a:p>
            <a:pPr marL="0" indent="0">
              <a:buNone/>
            </a:pPr>
            <a:r>
              <a:rPr lang="en-US" sz="1800" dirty="0" smtClean="0">
                <a:latin typeface="Lucida Console" pitchFamily="49" charset="0"/>
              </a:rPr>
              <a:t>// </a:t>
            </a:r>
            <a:r>
              <a:rPr lang="en-US" sz="1800" dirty="0" err="1" smtClean="0">
                <a:latin typeface="Lucida Console" pitchFamily="49" charset="0"/>
              </a:rPr>
              <a:t>var</a:t>
            </a:r>
            <a:r>
              <a:rPr lang="en-US" sz="1800" dirty="0" smtClean="0">
                <a:latin typeface="Lucida Console" pitchFamily="49" charset="0"/>
              </a:rPr>
              <a:t> </a:t>
            </a:r>
            <a:r>
              <a:rPr lang="en-US" sz="1800" dirty="0">
                <a:latin typeface="Lucida Console" pitchFamily="49" charset="0"/>
              </a:rPr>
              <a:t>o = {</a:t>
            </a:r>
            <a:r>
              <a:rPr lang="en-US" sz="1800" dirty="0" err="1">
                <a:latin typeface="Lucida Console" pitchFamily="49" charset="0"/>
              </a:rPr>
              <a:t>firstName</a:t>
            </a:r>
            <a:r>
              <a:rPr lang="en-US" sz="1800" dirty="0">
                <a:latin typeface="Lucida Console" pitchFamily="49" charset="0"/>
              </a:rPr>
              <a:t>:'John', </a:t>
            </a:r>
            <a:r>
              <a:rPr lang="en-US" sz="1800" dirty="0" err="1">
                <a:latin typeface="Lucida Console" pitchFamily="49" charset="0"/>
              </a:rPr>
              <a:t>lastName</a:t>
            </a:r>
            <a:r>
              <a:rPr lang="en-US" sz="1800" dirty="0">
                <a:latin typeface="Lucida Console" pitchFamily="49" charset="0"/>
              </a:rPr>
              <a:t>:"Doe"};</a:t>
            </a:r>
          </a:p>
          <a:p>
            <a:pPr marL="0" indent="0">
              <a:buNone/>
            </a:pPr>
            <a:r>
              <a:rPr lang="en-US" sz="1800" dirty="0" smtClean="0">
                <a:latin typeface="Lucida Console" pitchFamily="49" charset="0"/>
              </a:rPr>
              <a:t>// </a:t>
            </a:r>
            <a:r>
              <a:rPr lang="en-US" sz="1800" dirty="0" err="1" smtClean="0">
                <a:latin typeface="Lucida Console" pitchFamily="49" charset="0"/>
              </a:rPr>
              <a:t>var</a:t>
            </a:r>
            <a:r>
              <a:rPr lang="en-US" sz="1800" dirty="0" smtClean="0">
                <a:latin typeface="Lucida Console" pitchFamily="49" charset="0"/>
              </a:rPr>
              <a:t> </a:t>
            </a:r>
            <a:r>
              <a:rPr lang="en-US" sz="1800" dirty="0">
                <a:latin typeface="Lucida Console" pitchFamily="49" charset="0"/>
              </a:rPr>
              <a:t>o = </a:t>
            </a:r>
            <a:r>
              <a:rPr lang="en-US" sz="1800" dirty="0" smtClean="0">
                <a:latin typeface="Lucida Console" pitchFamily="49" charset="0"/>
              </a:rPr>
              <a:t>{</a:t>
            </a:r>
            <a:r>
              <a:rPr lang="en-US" sz="1800" dirty="0" err="1" smtClean="0">
                <a:latin typeface="Lucida Console" pitchFamily="49" charset="0"/>
              </a:rPr>
              <a:t>obj</a:t>
            </a:r>
            <a:r>
              <a:rPr lang="en-US" sz="1800" dirty="0" smtClean="0">
                <a:latin typeface="Lucida Console" pitchFamily="49" charset="0"/>
              </a:rPr>
              <a:t>:{a:1,b:2},c:3,d:[5,6,7,8]};</a:t>
            </a:r>
          </a:p>
          <a:p>
            <a:pPr marL="0" indent="0">
              <a:buNone/>
            </a:pPr>
            <a:r>
              <a:rPr lang="en-US" sz="1800" dirty="0">
                <a:latin typeface="Lucida Console" pitchFamily="49" charset="0"/>
              </a:rPr>
              <a:t>c</a:t>
            </a:r>
            <a:r>
              <a:rPr lang="en-US" sz="1800" dirty="0" smtClean="0">
                <a:latin typeface="Lucida Console" pitchFamily="49" charset="0"/>
              </a:rPr>
              <a:t>onsole.log( </a:t>
            </a:r>
            <a:r>
              <a:rPr lang="en-US" sz="1800" dirty="0" err="1" smtClean="0">
                <a:latin typeface="Lucida Console" pitchFamily="49" charset="0"/>
              </a:rPr>
              <a:t>JSON.stringify</a:t>
            </a:r>
            <a:r>
              <a:rPr lang="en-US" sz="1800" dirty="0" smtClean="0">
                <a:latin typeface="Lucida Console" pitchFamily="49" charset="0"/>
              </a:rPr>
              <a:t>(o) );</a:t>
            </a:r>
          </a:p>
        </p:txBody>
      </p:sp>
    </p:spTree>
    <p:extLst>
      <p:ext uri="{BB962C8B-B14F-4D97-AF65-F5344CB8AC3E}">
        <p14:creationId xmlns:p14="http://schemas.microsoft.com/office/powerpoint/2010/main" val="359412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solidFill>
                  <a:srgbClr val="FF0000"/>
                </a:solidFill>
              </a:rPr>
              <a:t>Now, try out these examples:</a:t>
            </a:r>
          </a:p>
          <a:p>
            <a:pPr marL="0" indent="0">
              <a:buNone/>
            </a:pPr>
            <a:endParaRPr lang="en-US" sz="2400" b="1" dirty="0" smtClean="0">
              <a:solidFill>
                <a:srgbClr val="FF0000"/>
              </a:solidFill>
            </a:endParaRPr>
          </a:p>
          <a:p>
            <a:pPr marL="0" indent="0">
              <a:buNone/>
            </a:pPr>
            <a:r>
              <a:rPr lang="en-US" sz="1800" dirty="0" err="1" smtClean="0">
                <a:latin typeface="Lucida Console" pitchFamily="49" charset="0"/>
              </a:rPr>
              <a:t>var</a:t>
            </a:r>
            <a:r>
              <a:rPr lang="en-US" sz="1800" dirty="0" smtClean="0">
                <a:latin typeface="Lucida Console" pitchFamily="49" charset="0"/>
              </a:rPr>
              <a:t> text = </a:t>
            </a:r>
            <a:r>
              <a:rPr lang="en-US" sz="1800" dirty="0">
                <a:latin typeface="Lucida Console" pitchFamily="49" charset="0"/>
              </a:rPr>
              <a:t>"</a:t>
            </a:r>
            <a:r>
              <a:rPr lang="en-US" sz="1800" dirty="0" smtClean="0">
                <a:latin typeface="Lucida Console" pitchFamily="49" charset="0"/>
              </a:rPr>
              <a:t>123.4";</a:t>
            </a:r>
          </a:p>
          <a:p>
            <a:pPr marL="0" indent="0">
              <a:buNone/>
            </a:pPr>
            <a:r>
              <a:rPr lang="en-US" sz="1800" dirty="0" smtClean="0">
                <a:latin typeface="Lucida Console" pitchFamily="49" charset="0"/>
              </a:rPr>
              <a:t>// </a:t>
            </a:r>
            <a:r>
              <a:rPr lang="en-US" sz="1800" dirty="0" err="1" smtClean="0">
                <a:latin typeface="Lucida Console" pitchFamily="49" charset="0"/>
              </a:rPr>
              <a:t>var</a:t>
            </a:r>
            <a:r>
              <a:rPr lang="en-US" sz="1800" dirty="0" smtClean="0">
                <a:latin typeface="Lucida Console" pitchFamily="49" charset="0"/>
              </a:rPr>
              <a:t> </a:t>
            </a:r>
            <a:r>
              <a:rPr lang="en-US" sz="1800" dirty="0">
                <a:latin typeface="Lucida Console" pitchFamily="49" charset="0"/>
              </a:rPr>
              <a:t>text = </a:t>
            </a:r>
            <a:r>
              <a:rPr lang="en-US" sz="1800" dirty="0" smtClean="0">
                <a:latin typeface="Lucida Console" pitchFamily="49" charset="0"/>
              </a:rPr>
              <a:t>"[</a:t>
            </a:r>
            <a:r>
              <a:rPr lang="en-US" sz="1800" dirty="0">
                <a:latin typeface="Lucida Console" pitchFamily="49" charset="0"/>
              </a:rPr>
              <a:t>1,2, </a:t>
            </a:r>
            <a:r>
              <a:rPr lang="en-US" sz="1800" dirty="0" smtClean="0">
                <a:latin typeface="Lucida Console" pitchFamily="49" charset="0"/>
              </a:rPr>
              <a:t>\"</a:t>
            </a:r>
            <a:r>
              <a:rPr lang="en-US" sz="1800" dirty="0" err="1" smtClean="0">
                <a:latin typeface="Lucida Console" pitchFamily="49" charset="0"/>
              </a:rPr>
              <a:t>abc</a:t>
            </a:r>
            <a:r>
              <a:rPr lang="en-US" sz="1800" dirty="0" smtClean="0">
                <a:latin typeface="Lucida Console" pitchFamily="49" charset="0"/>
              </a:rPr>
              <a:t>\", </a:t>
            </a:r>
            <a:r>
              <a:rPr lang="en-US" sz="1800" dirty="0">
                <a:latin typeface="Lucida Console" pitchFamily="49" charset="0"/>
              </a:rPr>
              <a:t>true</a:t>
            </a:r>
            <a:r>
              <a:rPr lang="en-US" sz="1800" dirty="0" smtClean="0">
                <a:latin typeface="Lucida Console" pitchFamily="49" charset="0"/>
              </a:rPr>
              <a:t>]";</a:t>
            </a:r>
          </a:p>
          <a:p>
            <a:pPr marL="0" indent="0">
              <a:buNone/>
            </a:pPr>
            <a:r>
              <a:rPr lang="en-US" sz="1800" dirty="0" smtClean="0">
                <a:latin typeface="Lucida Console" pitchFamily="49" charset="0"/>
              </a:rPr>
              <a:t>// </a:t>
            </a:r>
            <a:r>
              <a:rPr lang="en-US" sz="1800" dirty="0" err="1" smtClean="0">
                <a:latin typeface="Lucida Console" pitchFamily="49" charset="0"/>
              </a:rPr>
              <a:t>var</a:t>
            </a:r>
            <a:r>
              <a:rPr lang="en-US" sz="1800" dirty="0" smtClean="0">
                <a:latin typeface="Lucida Console" pitchFamily="49" charset="0"/>
              </a:rPr>
              <a:t> </a:t>
            </a:r>
            <a:r>
              <a:rPr lang="en-US" sz="1800" dirty="0">
                <a:latin typeface="Lucida Console" pitchFamily="49" charset="0"/>
              </a:rPr>
              <a:t>text = </a:t>
            </a:r>
            <a:r>
              <a:rPr lang="en-US" sz="1800" dirty="0" smtClean="0">
                <a:latin typeface="Lucida Console" pitchFamily="49" charset="0"/>
              </a:rPr>
              <a:t>"{</a:t>
            </a:r>
            <a:r>
              <a:rPr lang="en-US" sz="1800" dirty="0">
                <a:latin typeface="Lucida Console" pitchFamily="49" charset="0"/>
              </a:rPr>
              <a:t>\"</a:t>
            </a:r>
            <a:r>
              <a:rPr lang="en-US" sz="1800" dirty="0" smtClean="0">
                <a:latin typeface="Lucida Console" pitchFamily="49" charset="0"/>
              </a:rPr>
              <a:t>a</a:t>
            </a:r>
            <a:r>
              <a:rPr lang="en-US" sz="1800" dirty="0">
                <a:latin typeface="Lucida Console" pitchFamily="49" charset="0"/>
              </a:rPr>
              <a:t>\"</a:t>
            </a:r>
            <a:r>
              <a:rPr lang="en-US" sz="1800" dirty="0" smtClean="0">
                <a:latin typeface="Lucida Console" pitchFamily="49" charset="0"/>
              </a:rPr>
              <a:t>:1,</a:t>
            </a:r>
            <a:r>
              <a:rPr lang="en-US" sz="1800" dirty="0">
                <a:latin typeface="Lucida Console" pitchFamily="49" charset="0"/>
              </a:rPr>
              <a:t> \"</a:t>
            </a:r>
            <a:r>
              <a:rPr lang="en-US" sz="1800" dirty="0" smtClean="0">
                <a:latin typeface="Lucida Console" pitchFamily="49" charset="0"/>
              </a:rPr>
              <a:t>b</a:t>
            </a:r>
            <a:r>
              <a:rPr lang="en-US" sz="1800" dirty="0">
                <a:latin typeface="Lucida Console" pitchFamily="49" charset="0"/>
              </a:rPr>
              <a:t>\"</a:t>
            </a:r>
            <a:r>
              <a:rPr lang="en-US" sz="1800" dirty="0" smtClean="0">
                <a:latin typeface="Lucida Console" pitchFamily="49" charset="0"/>
              </a:rPr>
              <a:t>:\"</a:t>
            </a:r>
            <a:r>
              <a:rPr lang="en-US" sz="1800" dirty="0" err="1" smtClean="0">
                <a:latin typeface="Lucida Console" pitchFamily="49" charset="0"/>
              </a:rPr>
              <a:t>abc</a:t>
            </a:r>
            <a:r>
              <a:rPr lang="en-US" sz="1800" dirty="0" smtClean="0">
                <a:latin typeface="Lucida Console" pitchFamily="49" charset="0"/>
              </a:rPr>
              <a:t>\"}";</a:t>
            </a:r>
            <a:endParaRPr lang="en-US" sz="1800" dirty="0">
              <a:latin typeface="Lucida Console" pitchFamily="49" charset="0"/>
            </a:endParaRPr>
          </a:p>
          <a:p>
            <a:pPr marL="0" indent="0">
              <a:buNone/>
            </a:pPr>
            <a:endParaRPr lang="en-US" sz="1800" dirty="0">
              <a:latin typeface="Lucida Console" pitchFamily="49" charset="0"/>
            </a:endParaRPr>
          </a:p>
          <a:p>
            <a:pPr marL="0" indent="0">
              <a:buNone/>
            </a:pPr>
            <a:r>
              <a:rPr lang="en-US" sz="1800" dirty="0" err="1" smtClean="0">
                <a:latin typeface="Lucida Console" pitchFamily="49" charset="0"/>
              </a:rPr>
              <a:t>var</a:t>
            </a:r>
            <a:r>
              <a:rPr lang="en-US" sz="1800" dirty="0" smtClean="0">
                <a:latin typeface="Lucida Console" pitchFamily="49" charset="0"/>
              </a:rPr>
              <a:t> o2 = </a:t>
            </a:r>
            <a:r>
              <a:rPr lang="en-US" sz="1800" dirty="0" err="1" smtClean="0">
                <a:latin typeface="Lucida Console" pitchFamily="49" charset="0"/>
              </a:rPr>
              <a:t>JSON.parse</a:t>
            </a:r>
            <a:r>
              <a:rPr lang="en-US" sz="1800" dirty="0" smtClean="0">
                <a:latin typeface="Lucida Console" pitchFamily="49" charset="0"/>
              </a:rPr>
              <a:t>( text );</a:t>
            </a:r>
          </a:p>
          <a:p>
            <a:pPr marL="0" indent="0">
              <a:buNone/>
            </a:pPr>
            <a:r>
              <a:rPr lang="en-US" sz="1800" dirty="0">
                <a:latin typeface="Lucida Console" pitchFamily="49" charset="0"/>
              </a:rPr>
              <a:t>console.log( </a:t>
            </a:r>
            <a:r>
              <a:rPr lang="en-US" sz="1800" dirty="0" smtClean="0">
                <a:latin typeface="Lucida Console" pitchFamily="49" charset="0"/>
              </a:rPr>
              <a:t>text );</a:t>
            </a:r>
          </a:p>
          <a:p>
            <a:pPr marL="0" indent="0">
              <a:buNone/>
            </a:pPr>
            <a:r>
              <a:rPr lang="en-US" sz="1800" dirty="0" smtClean="0">
                <a:latin typeface="Lucida Console" pitchFamily="49" charset="0"/>
              </a:rPr>
              <a:t>console.log( o2 );</a:t>
            </a:r>
          </a:p>
        </p:txBody>
      </p:sp>
    </p:spTree>
    <p:extLst>
      <p:ext uri="{BB962C8B-B14F-4D97-AF65-F5344CB8AC3E}">
        <p14:creationId xmlns:p14="http://schemas.microsoft.com/office/powerpoint/2010/main" val="2549581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TotalTime>
  <Words>1033</Words>
  <Application>Microsoft Office PowerPoint</Application>
  <PresentationFormat>On-screen Show (4:3)</PresentationFormat>
  <Paragraphs>196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Dynamic Web Applications Lecture 3</vt:lpstr>
      <vt:lpstr>Topics</vt:lpstr>
      <vt:lpstr>Chapter 10</vt:lpstr>
      <vt:lpstr>Main goal</vt:lpstr>
      <vt:lpstr>WAMP  (a local server)</vt:lpstr>
      <vt:lpstr>A bit about AJAX and JSON…</vt:lpstr>
      <vt:lpstr>AJAX (and JSON)</vt:lpstr>
      <vt:lpstr>How does JSON work?</vt:lpstr>
      <vt:lpstr>…</vt:lpstr>
      <vt:lpstr>Back to the photos…</vt:lpstr>
      <vt:lpstr>Back to photos: show photo data</vt:lpstr>
      <vt:lpstr>Problem</vt:lpstr>
      <vt:lpstr>Second approach: event bubbling</vt:lpstr>
      <vt:lpstr>More problems</vt:lpstr>
      <vt:lpstr>Delegation methods</vt:lpstr>
      <vt:lpstr>To which element should we delegate event handling?</vt:lpstr>
      <vt:lpstr>Advantages of early delegation</vt:lpstr>
      <vt:lpstr>Custom events  page 274</vt:lpstr>
      <vt:lpstr>Infinite scrolling</vt:lpstr>
      <vt:lpstr>Task – custom event</vt:lpstr>
      <vt:lpstr>Events triggered too often...</vt:lpstr>
      <vt:lpstr>Event throttling</vt:lpstr>
      <vt:lpstr>Another way to throttle: polling</vt:lpstr>
      <vt:lpstr>Special events</vt:lpstr>
      <vt:lpstr>Exercise – event throttling</vt:lpstr>
      <vt:lpstr>Next week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dc:title>
  <dc:creator>Andrea</dc:creator>
  <cp:lastModifiedBy>andrea</cp:lastModifiedBy>
  <cp:revision>482</cp:revision>
  <dcterms:created xsi:type="dcterms:W3CDTF">2006-08-16T00:00:00Z</dcterms:created>
  <dcterms:modified xsi:type="dcterms:W3CDTF">2017-09-18T13:25:02Z</dcterms:modified>
</cp:coreProperties>
</file>