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1" r:id="rId7"/>
    <p:sldId id="260" r:id="rId8"/>
    <p:sldId id="266" r:id="rId9"/>
    <p:sldId id="263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660"/>
  </p:normalViewPr>
  <p:slideViewPr>
    <p:cSldViewPr>
      <p:cViewPr varScale="1">
        <p:scale>
          <a:sx n="82" d="100"/>
          <a:sy n="82" d="100"/>
        </p:scale>
        <p:origin x="-149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0E4CA-49CC-48F8-A596-C588462511D4}" type="datetimeFigureOut">
              <a:rPr lang="en-GB" smtClean="0"/>
              <a:t>04/04/2013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86004-E876-46EE-AF0A-36502FBA9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8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86004-E876-46EE-AF0A-36502FBA99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.com/u/1518199/1D%20games/index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786" y="2590800"/>
            <a:ext cx="7772400" cy="1470025"/>
          </a:xfrm>
        </p:spPr>
        <p:txBody>
          <a:bodyPr>
            <a:noAutofit/>
          </a:bodyPr>
          <a:lstStyle/>
          <a:p>
            <a:r>
              <a:rPr lang="da-DK" sz="4800" dirty="0" smtClean="0"/>
              <a:t>Social exploration of </a:t>
            </a:r>
            <a:br>
              <a:rPr lang="da-DK" sz="4800" dirty="0" smtClean="0"/>
            </a:br>
            <a:r>
              <a:rPr lang="da-DK" sz="4800" dirty="0" smtClean="0"/>
              <a:t>           games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Emanuela Marchetti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7725" y="196634"/>
            <a:ext cx="2895600" cy="1755322"/>
            <a:chOff x="390525" y="228600"/>
            <a:chExt cx="2895600" cy="1755322"/>
          </a:xfrm>
        </p:grpSpPr>
        <p:sp>
          <p:nvSpPr>
            <p:cNvPr id="13" name="Rounded Rectangle 12"/>
            <p:cNvSpPr/>
            <p:nvPr/>
          </p:nvSpPr>
          <p:spPr>
            <a:xfrm>
              <a:off x="390525" y="2286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28725" y="2313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47825" y="2313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86025" y="2286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905125" y="2313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9625" y="2313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228725" y="6912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47825" y="6912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066925" y="6885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05125" y="6912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09625" y="6912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90525" y="6912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66925" y="2286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86025" y="6885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90525" y="11457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228725" y="11484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647825" y="11484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86025" y="11484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9625" y="11484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05125" y="11457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90525" y="16002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28725" y="16029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647825" y="16029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905125" y="16029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09625" y="16029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066925" y="16002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1468" y="1602922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1003">
              <a:schemeClr val="lt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066925" y="1148444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333625" y="3569153"/>
            <a:ext cx="2057400" cy="393247"/>
            <a:chOff x="381000" y="2283278"/>
            <a:chExt cx="2057400" cy="393247"/>
          </a:xfrm>
        </p:grpSpPr>
        <p:sp>
          <p:nvSpPr>
            <p:cNvPr id="94" name="Rounded Rectangle 93"/>
            <p:cNvSpPr/>
            <p:nvPr/>
          </p:nvSpPr>
          <p:spPr>
            <a:xfrm>
              <a:off x="381000" y="2283278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219200" y="2286000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638300" y="2286000"/>
              <a:ext cx="381000" cy="381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D</a:t>
              </a:r>
              <a:endParaRPr lang="en-GB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057400" y="2295525"/>
              <a:ext cx="381000" cy="3810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800100" y="2286000"/>
              <a:ext cx="381000" cy="381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1</a:t>
              </a:r>
              <a:endParaRPr lang="en-GB" dirty="0"/>
            </a:p>
          </p:txBody>
        </p:sp>
      </p:grpSp>
      <p:pic>
        <p:nvPicPr>
          <p:cNvPr id="104" name="1D_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86400" y="838200"/>
            <a:ext cx="3062288" cy="472190"/>
          </a:xfrm>
          <a:prstGeom prst="rect">
            <a:avLst/>
          </a:prstGeom>
        </p:spPr>
      </p:pic>
      <p:sp>
        <p:nvSpPr>
          <p:cNvPr id="103" name="Down Arrow 102"/>
          <p:cNvSpPr/>
          <p:nvPr/>
        </p:nvSpPr>
        <p:spPr>
          <a:xfrm>
            <a:off x="5029200" y="375556"/>
            <a:ext cx="400050" cy="538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Down Arrow 105"/>
          <p:cNvSpPr/>
          <p:nvPr/>
        </p:nvSpPr>
        <p:spPr>
          <a:xfrm rot="10800000">
            <a:off x="5029200" y="1219201"/>
            <a:ext cx="400050" cy="538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Down Arrow 104"/>
          <p:cNvSpPr/>
          <p:nvPr/>
        </p:nvSpPr>
        <p:spPr>
          <a:xfrm rot="16200000">
            <a:off x="4376057" y="544978"/>
            <a:ext cx="506186" cy="1028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8530352" y="577634"/>
            <a:ext cx="403384" cy="993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Poke at the 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Posted about 1D games in 2 forums and FB</a:t>
            </a:r>
          </a:p>
          <a:p>
            <a:r>
              <a:rPr lang="da-DK" sz="2400" dirty="0" smtClean="0"/>
              <a:t>Reactions:</a:t>
            </a:r>
          </a:p>
          <a:p>
            <a:pPr lvl="1"/>
            <a:r>
              <a:rPr lang="da-DK" sz="2000" dirty="0" smtClean="0"/>
              <a:t>Resistance: ”Not really 1D”</a:t>
            </a:r>
          </a:p>
          <a:p>
            <a:pPr lvl="1"/>
            <a:r>
              <a:rPr lang="da-DK" sz="2000" dirty="0" smtClean="0"/>
              <a:t>Acceptance: </a:t>
            </a:r>
          </a:p>
          <a:p>
            <a:pPr lvl="2"/>
            <a:r>
              <a:rPr lang="da-DK" sz="1600" dirty="0"/>
              <a:t>g</a:t>
            </a:r>
            <a:r>
              <a:rPr lang="da-DK" sz="1600" dirty="0" smtClean="0"/>
              <a:t>eneral positive feedback</a:t>
            </a:r>
          </a:p>
          <a:p>
            <a:pPr lvl="2"/>
            <a:r>
              <a:rPr lang="da-DK" sz="1600" dirty="0" smtClean="0"/>
              <a:t>”shows graphics is not all in a game”</a:t>
            </a:r>
          </a:p>
          <a:p>
            <a:pPr lvl="2"/>
            <a:r>
              <a:rPr lang="da-DK" sz="1600" dirty="0"/>
              <a:t>w</a:t>
            </a:r>
            <a:r>
              <a:rPr lang="da-DK" sz="1600" dirty="0" smtClean="0"/>
              <a:t>ay to ”think outside the box”</a:t>
            </a:r>
          </a:p>
          <a:p>
            <a:pPr lvl="1"/>
            <a:r>
              <a:rPr lang="da-DK" sz="2000" dirty="0" smtClean="0"/>
              <a:t>Simpaty </a:t>
            </a:r>
          </a:p>
          <a:p>
            <a:pPr lvl="2"/>
            <a:r>
              <a:rPr lang="da-DK" sz="1600" dirty="0" smtClean="0"/>
              <a:t>”I did it too”</a:t>
            </a:r>
          </a:p>
          <a:p>
            <a:pPr lvl="2"/>
            <a:r>
              <a:rPr lang="da-DK" sz="1600" dirty="0" smtClean="0"/>
              <a:t>”I know some games that might be 1D”</a:t>
            </a:r>
          </a:p>
          <a:p>
            <a:pPr lvl="2"/>
            <a:r>
              <a:rPr lang="da-DK" sz="1600" dirty="0" smtClean="0"/>
              <a:t>”I want to try this 1D too!”</a:t>
            </a:r>
            <a:endParaRPr lang="en-GB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162800" y="-152400"/>
            <a:ext cx="1772875" cy="1916324"/>
            <a:chOff x="7294925" y="-316124"/>
            <a:chExt cx="1772875" cy="1916324"/>
          </a:xfrm>
        </p:grpSpPr>
        <p:pic>
          <p:nvPicPr>
            <p:cNvPr id="8194" name="Picture 2" descr="https://encrypted-tbn0.gstatic.com/images?q=tbn:ANd9GcTxkBQZiudb2c4QXQJXAj3tLChfoMzDZzIoSdcocHTkchy36nBNo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1741">
              <a:off x="6961885" y="16916"/>
              <a:ext cx="1371600" cy="705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https://encrypted-tbn0.gstatic.com/images?q=tbn:ANd9GcRmZLbMDYvDh8qSYxmbdZQGKgZ2fyt55NKgFEazrZE0rbZpfZtNo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647700"/>
              <a:ext cx="127635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093154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0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on game development from 1D </a:t>
            </a:r>
            <a:r>
              <a:rPr lang="en-US" dirty="0" smtClean="0"/>
              <a:t>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1D forces you to </a:t>
            </a:r>
            <a:r>
              <a:rPr lang="en-US" sz="2400" b="1" dirty="0"/>
              <a:t>think hard</a:t>
            </a:r>
            <a:r>
              <a:rPr lang="en-US" sz="2400" dirty="0"/>
              <a:t> about visuals as well as </a:t>
            </a:r>
            <a:r>
              <a:rPr lang="en-US" sz="2400" dirty="0" smtClean="0"/>
              <a:t>gameplay</a:t>
            </a:r>
            <a:endParaRPr lang="en-GB" sz="2400" dirty="0" smtClean="0"/>
          </a:p>
          <a:p>
            <a:r>
              <a:rPr lang="en-GB" sz="2400" dirty="0" smtClean="0"/>
              <a:t>Minimalistic </a:t>
            </a:r>
            <a:r>
              <a:rPr lang="en-GB" sz="2400" dirty="0"/>
              <a:t>approach </a:t>
            </a:r>
          </a:p>
          <a:p>
            <a:pPr lvl="1"/>
            <a:r>
              <a:rPr lang="en-GB" sz="2000" i="1" dirty="0" smtClean="0"/>
              <a:t>in-place</a:t>
            </a:r>
            <a:r>
              <a:rPr lang="en-GB" sz="2000" dirty="0" smtClean="0"/>
              <a:t> </a:t>
            </a:r>
            <a:r>
              <a:rPr lang="en-GB" sz="2000" dirty="0"/>
              <a:t>1D 1B B/W</a:t>
            </a:r>
          </a:p>
          <a:p>
            <a:pPr lvl="1"/>
            <a:r>
              <a:rPr lang="en-US" sz="2000" dirty="0"/>
              <a:t>nice and easy to visualized and </a:t>
            </a:r>
            <a:r>
              <a:rPr lang="en-US" sz="2000" dirty="0" smtClean="0"/>
              <a:t>design</a:t>
            </a:r>
          </a:p>
          <a:p>
            <a:pPr lvl="1"/>
            <a:r>
              <a:rPr lang="en-GB" sz="2000" dirty="0" smtClean="0"/>
              <a:t>related </a:t>
            </a:r>
            <a:r>
              <a:rPr lang="en-GB" sz="2000" dirty="0"/>
              <a:t>to </a:t>
            </a:r>
            <a:r>
              <a:rPr lang="en-GB" sz="2000" dirty="0" smtClean="0"/>
              <a:t>Turing Machines (state machines)</a:t>
            </a:r>
          </a:p>
          <a:p>
            <a:pPr lvl="1"/>
            <a:r>
              <a:rPr lang="en-US" sz="2000" dirty="0"/>
              <a:t>could be used for tangible </a:t>
            </a:r>
            <a:r>
              <a:rPr lang="en-US" sz="2000" dirty="0" smtClean="0"/>
              <a:t>games/learning</a:t>
            </a:r>
          </a:p>
          <a:p>
            <a:endParaRPr lang="en-US" sz="2400" dirty="0" smtClean="0"/>
          </a:p>
          <a:p>
            <a:r>
              <a:rPr lang="en-US" sz="2400" dirty="0" smtClean="0"/>
              <a:t>Explore </a:t>
            </a:r>
            <a:r>
              <a:rPr lang="en-US" sz="2400" dirty="0"/>
              <a:t>the space of all possible 1D 1B B/W games ... automatic generation of </a:t>
            </a:r>
            <a:r>
              <a:rPr lang="en-US" sz="2400" i="1" dirty="0"/>
              <a:t>playable</a:t>
            </a:r>
            <a:r>
              <a:rPr lang="en-US" sz="2400" dirty="0"/>
              <a:t> </a:t>
            </a:r>
            <a:r>
              <a:rPr lang="en-US" sz="2400" dirty="0" smtClean="0"/>
              <a:t>games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Arduino</a:t>
            </a:r>
            <a:r>
              <a:rPr lang="en-US" sz="2400" dirty="0" smtClean="0"/>
              <a:t> + RGB LEDs as HW</a:t>
            </a:r>
            <a:endParaRPr lang="en-US" sz="2400" dirty="0"/>
          </a:p>
          <a:p>
            <a:endParaRPr lang="en-US" sz="2400" dirty="0"/>
          </a:p>
          <a:p>
            <a:pPr lvl="1"/>
            <a:endParaRPr lang="en-GB" sz="2000" dirty="0"/>
          </a:p>
          <a:p>
            <a:endParaRPr lang="en-US" sz="2400" dirty="0"/>
          </a:p>
          <a:p>
            <a:endParaRPr lang="en-GB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05742"/>
            <a:ext cx="1673402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0" y="2438399"/>
            <a:ext cx="2752725" cy="360364"/>
            <a:chOff x="3810000" y="2438399"/>
            <a:chExt cx="2752725" cy="360364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38400"/>
              <a:ext cx="1152525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438399"/>
              <a:ext cx="1152525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>
              <a:stCxn id="9220" idx="3"/>
            </p:cNvCxnSpPr>
            <p:nvPr/>
          </p:nvCxnSpPr>
          <p:spPr>
            <a:xfrm flipV="1">
              <a:off x="4962525" y="2618580"/>
              <a:ext cx="447675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5715000" y="3352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-285750"/>
            <a:r>
              <a:rPr lang="en-US" sz="1800" dirty="0"/>
              <a:t>1D forces you to </a:t>
            </a:r>
            <a:r>
              <a:rPr lang="en-US" sz="1800" b="1" dirty="0"/>
              <a:t>think outside the </a:t>
            </a:r>
            <a:r>
              <a:rPr lang="en-US" sz="1800" b="1" dirty="0" smtClean="0"/>
              <a:t>box </a:t>
            </a:r>
            <a:r>
              <a:rPr lang="en-US" sz="1800" dirty="0" smtClean="0"/>
              <a:t>-&gt; restrictive yet creative</a:t>
            </a:r>
            <a:endParaRPr lang="en-US" sz="1800" dirty="0"/>
          </a:p>
          <a:p>
            <a:pPr lvl="1"/>
            <a:r>
              <a:rPr lang="en-US" sz="1400" dirty="0"/>
              <a:t>rapid prototyping works well with 1D games</a:t>
            </a:r>
          </a:p>
          <a:p>
            <a:pPr lvl="1"/>
            <a:r>
              <a:rPr lang="en-US" sz="1400" dirty="0" smtClean="0"/>
              <a:t>perhaps </a:t>
            </a:r>
            <a:r>
              <a:rPr lang="en-US" sz="1400" dirty="0"/>
              <a:t>we did not force this new game genre into being, but …</a:t>
            </a:r>
          </a:p>
          <a:p>
            <a:pPr indent="-285750"/>
            <a:endParaRPr lang="en-US" sz="1800" dirty="0"/>
          </a:p>
          <a:p>
            <a:pPr indent="-285750"/>
            <a:r>
              <a:rPr lang="en-US" sz="1800" dirty="0" smtClean="0"/>
              <a:t>Have </a:t>
            </a:r>
            <a:r>
              <a:rPr lang="en-US" sz="1800" dirty="0"/>
              <a:t>more people play and ask them feedback</a:t>
            </a:r>
          </a:p>
          <a:p>
            <a:pPr indent="-285750"/>
            <a:r>
              <a:rPr lang="en-US" sz="1800" b="1" dirty="0"/>
              <a:t>Simplify the coding </a:t>
            </a:r>
            <a:r>
              <a:rPr lang="en-US" sz="1800" b="1" dirty="0" smtClean="0"/>
              <a:t> </a:t>
            </a:r>
            <a:r>
              <a:rPr lang="en-US" sz="1800" dirty="0" smtClean="0"/>
              <a:t>-&gt; more </a:t>
            </a:r>
            <a:r>
              <a:rPr lang="en-US" sz="1800" dirty="0"/>
              <a:t>players should be able to make their own 1D game</a:t>
            </a:r>
          </a:p>
          <a:p>
            <a:pPr indent="-285750"/>
            <a:r>
              <a:rPr lang="en-US" sz="1800" dirty="0"/>
              <a:t>Create a physical platform (</a:t>
            </a:r>
            <a:r>
              <a:rPr lang="en-US" sz="1800" dirty="0" err="1"/>
              <a:t>arduino</a:t>
            </a:r>
            <a:r>
              <a:rPr lang="en-US" sz="1800" dirty="0"/>
              <a:t> + LEDs ?) to play with 1D games </a:t>
            </a:r>
            <a:r>
              <a:rPr lang="en-US" sz="1800" dirty="0" smtClean="0"/>
              <a:t>development</a:t>
            </a:r>
            <a:endParaRPr lang="en-US" sz="1800" dirty="0"/>
          </a:p>
          <a:p>
            <a:pPr indent="-285750"/>
            <a:r>
              <a:rPr lang="en-US" sz="1800" b="1" dirty="0" smtClean="0"/>
              <a:t>Explore </a:t>
            </a:r>
            <a:r>
              <a:rPr lang="en-US" sz="1800" b="1" dirty="0"/>
              <a:t>aesthetics </a:t>
            </a:r>
            <a:r>
              <a:rPr lang="en-US" sz="1800" dirty="0"/>
              <a:t>of 1D and create NEW 1D games, not replicas of existing games</a:t>
            </a:r>
          </a:p>
          <a:p>
            <a:pPr lvl="1"/>
            <a:r>
              <a:rPr lang="en-US" sz="1400" dirty="0"/>
              <a:t>i</a:t>
            </a:r>
            <a:r>
              <a:rPr lang="en-US" sz="1400" dirty="0" smtClean="0"/>
              <a:t>ncluding </a:t>
            </a:r>
            <a:r>
              <a:rPr lang="en-US" sz="1400" dirty="0"/>
              <a:t>tangible representations for visuals</a:t>
            </a:r>
          </a:p>
          <a:p>
            <a:pPr lvl="1"/>
            <a:r>
              <a:rPr lang="en-US" sz="1400" dirty="0"/>
              <a:t>1D games as deconstruction of game, animation and interaction </a:t>
            </a:r>
          </a:p>
          <a:p>
            <a:pPr lvl="1"/>
            <a:r>
              <a:rPr lang="en-US" sz="1400" dirty="0"/>
              <a:t>To teach/Learn something about HCI with 1D games</a:t>
            </a:r>
          </a:p>
          <a:p>
            <a:pPr indent="-285750"/>
            <a:r>
              <a:rPr lang="en-US" sz="1800" dirty="0"/>
              <a:t>Minimalistic approach: 1D 1B B/W games </a:t>
            </a:r>
          </a:p>
          <a:p>
            <a:pPr lvl="1"/>
            <a:r>
              <a:rPr lang="en-US" sz="1400" dirty="0"/>
              <a:t>simple, high contrast games </a:t>
            </a:r>
          </a:p>
          <a:p>
            <a:pPr lvl="1"/>
            <a:r>
              <a:rPr lang="en-US" sz="1400" dirty="0" smtClean="0"/>
              <a:t>explore </a:t>
            </a:r>
            <a:r>
              <a:rPr lang="en-US" sz="1400" dirty="0"/>
              <a:t>the </a:t>
            </a:r>
            <a:r>
              <a:rPr lang="en-US" sz="1400" dirty="0" smtClean="0"/>
              <a:t>space of these 1D games</a:t>
            </a:r>
            <a:endParaRPr lang="en-US" sz="1400" dirty="0"/>
          </a:p>
          <a:p>
            <a:pPr lvl="1"/>
            <a:r>
              <a:rPr lang="en-US" sz="1400" b="1" dirty="0"/>
              <a:t>automatic generation of playable games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29" y="4248150"/>
            <a:ext cx="1752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89" y="1676400"/>
            <a:ext cx="1680130" cy="10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5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Where do </a:t>
            </a:r>
            <a:r>
              <a:rPr lang="en-US" b="1" dirty="0" smtClean="0"/>
              <a:t>game genres </a:t>
            </a:r>
            <a:br>
              <a:rPr lang="en-US" b="1" dirty="0" smtClean="0"/>
            </a:br>
            <a:r>
              <a:rPr lang="en-US" dirty="0" smtClean="0"/>
              <a:t>come from</a:t>
            </a:r>
            <a:r>
              <a:rPr lang="da-DK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Is it possible to: </a:t>
            </a:r>
          </a:p>
          <a:p>
            <a:r>
              <a:rPr lang="da-DK" dirty="0" smtClean="0"/>
              <a:t>Witness the birth of a genre?</a:t>
            </a:r>
          </a:p>
          <a:p>
            <a:r>
              <a:rPr lang="da-DK" dirty="0" smtClean="0"/>
              <a:t>Help a genre to be born?</a:t>
            </a:r>
          </a:p>
          <a:p>
            <a:endParaRPr lang="da-DK" dirty="0"/>
          </a:p>
          <a:p>
            <a:r>
              <a:rPr lang="da-DK" dirty="0" smtClean="0"/>
              <a:t>Typical genres</a:t>
            </a:r>
          </a:p>
          <a:p>
            <a:r>
              <a:rPr lang="da-DK" dirty="0" smtClean="0"/>
              <a:t>complexity/fluidity of classification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1"/>
            <a:ext cx="2523190" cy="160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1D </a:t>
            </a:r>
            <a:r>
              <a:rPr lang="da-DK" dirty="0" smtClean="0"/>
              <a:t>games: a non-genre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endParaRPr lang="da-DK" sz="2400" dirty="0" smtClean="0"/>
          </a:p>
          <a:p>
            <a:pPr marL="0" indent="0">
              <a:buNone/>
            </a:pPr>
            <a:endParaRPr lang="da-DK" sz="2400" dirty="0" smtClean="0"/>
          </a:p>
          <a:p>
            <a:endParaRPr lang="da-DK" sz="2400" dirty="0" smtClean="0"/>
          </a:p>
          <a:p>
            <a:r>
              <a:rPr lang="da-DK" sz="2400" dirty="0" smtClean="0"/>
              <a:t>Games in 3D, 2D, ... </a:t>
            </a:r>
            <a:r>
              <a:rPr lang="da-DK" sz="2400" i="1" dirty="0" smtClean="0"/>
              <a:t>1D</a:t>
            </a:r>
            <a:r>
              <a:rPr lang="da-DK" sz="2400" dirty="0" smtClean="0"/>
              <a:t>?</a:t>
            </a:r>
            <a:endParaRPr lang="da-DK" sz="2400" dirty="0"/>
          </a:p>
          <a:p>
            <a:endParaRPr lang="da-DK" sz="2400" dirty="0" smtClean="0"/>
          </a:p>
          <a:p>
            <a:r>
              <a:rPr lang="da-DK" sz="2400" dirty="0" smtClean="0"/>
              <a:t>Tetris1D ... </a:t>
            </a:r>
            <a:r>
              <a:rPr lang="da-DK" sz="2400" dirty="0" smtClean="0">
                <a:sym typeface="Wingdings" pitchFamily="2" charset="2"/>
              </a:rPr>
              <a:t>O_o</a:t>
            </a:r>
          </a:p>
          <a:p>
            <a:pPr lvl="1"/>
            <a:r>
              <a:rPr lang="da-DK" sz="2000" dirty="0">
                <a:sym typeface="Wingdings" pitchFamily="2" charset="2"/>
              </a:rPr>
              <a:t>j</a:t>
            </a:r>
            <a:r>
              <a:rPr lang="da-DK" sz="2000" dirty="0" smtClean="0">
                <a:sym typeface="Wingdings" pitchFamily="2" charset="2"/>
              </a:rPr>
              <a:t>oke, not a real game</a:t>
            </a:r>
          </a:p>
          <a:p>
            <a:pPr lvl="1"/>
            <a:endParaRPr lang="da-DK" sz="2000" dirty="0">
              <a:sym typeface="Wingdings" pitchFamily="2" charset="2"/>
            </a:endParaRPr>
          </a:p>
          <a:p>
            <a:r>
              <a:rPr lang="da-DK" sz="2400" dirty="0" smtClean="0">
                <a:sym typeface="Wingdings" pitchFamily="2" charset="2"/>
              </a:rPr>
              <a:t>1D == silly idea</a:t>
            </a:r>
            <a:r>
              <a:rPr lang="da-DK" sz="2400" dirty="0">
                <a:sym typeface="Wingdings" pitchFamily="2" charset="2"/>
              </a:rPr>
              <a:t> </a:t>
            </a:r>
            <a:r>
              <a:rPr lang="da-DK" sz="2400" dirty="0" smtClean="0">
                <a:sym typeface="Wingdings" pitchFamily="2" charset="2"/>
              </a:rPr>
              <a:t>/ impossible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41508" y="1371600"/>
            <a:ext cx="7564292" cy="1529309"/>
            <a:chOff x="381000" y="2307091"/>
            <a:chExt cx="10448925" cy="2112509"/>
          </a:xfrm>
        </p:grpSpPr>
        <p:pic>
          <p:nvPicPr>
            <p:cNvPr id="3078" name="Picture 6" descr="https://encrypted-tbn0.gstatic.com/images?q=tbn:ANd9GcQ3JnDHNifyubWKhISuDJb531OWJVFBldH4HttB_u773zGtROe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2316304"/>
              <a:ext cx="2466975" cy="184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://www.doom3.fre3.com/images/Flash_Doom_2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368" y="2307091"/>
              <a:ext cx="2371725" cy="186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8458199" y="3210901"/>
              <a:ext cx="2371725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458200" y="3429000"/>
              <a:ext cx="2371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4486093" y="2743200"/>
              <a:ext cx="2371724" cy="1676400"/>
              <a:chOff x="4781368" y="2895600"/>
              <a:chExt cx="2371724" cy="1676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781368" y="4419600"/>
                <a:ext cx="23717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933768" y="2895600"/>
                <a:ext cx="0" cy="167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1000" y="2743200"/>
              <a:ext cx="2371725" cy="1676400"/>
              <a:chOff x="381000" y="2743200"/>
              <a:chExt cx="2371725" cy="16764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81000" y="4267200"/>
                <a:ext cx="23717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33400" y="2743200"/>
                <a:ext cx="0" cy="167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35428" y="3581400"/>
                <a:ext cx="10668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48" y="3855577"/>
            <a:ext cx="2738362" cy="216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025725" y="10571"/>
            <a:ext cx="1118275" cy="903829"/>
          </a:xfrm>
          <a:custGeom>
            <a:avLst/>
            <a:gdLst>
              <a:gd name="connsiteX0" fmla="*/ 0 w 1042075"/>
              <a:gd name="connsiteY0" fmla="*/ 0 h 400110"/>
              <a:gd name="connsiteX1" fmla="*/ 1042075 w 1042075"/>
              <a:gd name="connsiteY1" fmla="*/ 0 h 400110"/>
              <a:gd name="connsiteX2" fmla="*/ 1042075 w 1042075"/>
              <a:gd name="connsiteY2" fmla="*/ 400110 h 400110"/>
              <a:gd name="connsiteX3" fmla="*/ 0 w 1042075"/>
              <a:gd name="connsiteY3" fmla="*/ 400110 h 400110"/>
              <a:gd name="connsiteX4" fmla="*/ 0 w 1042075"/>
              <a:gd name="connsiteY4" fmla="*/ 0 h 400110"/>
              <a:gd name="connsiteX0" fmla="*/ 0 w 1052961"/>
              <a:gd name="connsiteY0" fmla="*/ 0 h 715796"/>
              <a:gd name="connsiteX1" fmla="*/ 1042075 w 1052961"/>
              <a:gd name="connsiteY1" fmla="*/ 0 h 715796"/>
              <a:gd name="connsiteX2" fmla="*/ 1052961 w 1052961"/>
              <a:gd name="connsiteY2" fmla="*/ 715796 h 715796"/>
              <a:gd name="connsiteX3" fmla="*/ 0 w 1052961"/>
              <a:gd name="connsiteY3" fmla="*/ 400110 h 715796"/>
              <a:gd name="connsiteX4" fmla="*/ 0 w 1052961"/>
              <a:gd name="connsiteY4" fmla="*/ 0 h 715796"/>
              <a:gd name="connsiteX0" fmla="*/ 0 w 1052961"/>
              <a:gd name="connsiteY0" fmla="*/ 0 h 715796"/>
              <a:gd name="connsiteX1" fmla="*/ 1042075 w 1052961"/>
              <a:gd name="connsiteY1" fmla="*/ 0 h 715796"/>
              <a:gd name="connsiteX2" fmla="*/ 1052961 w 1052961"/>
              <a:gd name="connsiteY2" fmla="*/ 715796 h 715796"/>
              <a:gd name="connsiteX3" fmla="*/ 43543 w 1052961"/>
              <a:gd name="connsiteY3" fmla="*/ 661368 h 715796"/>
              <a:gd name="connsiteX4" fmla="*/ 0 w 1052961"/>
              <a:gd name="connsiteY4" fmla="*/ 0 h 715796"/>
              <a:gd name="connsiteX0" fmla="*/ 0 w 1063847"/>
              <a:gd name="connsiteY0" fmla="*/ 21771 h 715796"/>
              <a:gd name="connsiteX1" fmla="*/ 1052961 w 1063847"/>
              <a:gd name="connsiteY1" fmla="*/ 0 h 715796"/>
              <a:gd name="connsiteX2" fmla="*/ 1063847 w 1063847"/>
              <a:gd name="connsiteY2" fmla="*/ 715796 h 715796"/>
              <a:gd name="connsiteX3" fmla="*/ 54429 w 1063847"/>
              <a:gd name="connsiteY3" fmla="*/ 661368 h 715796"/>
              <a:gd name="connsiteX4" fmla="*/ 0 w 1063847"/>
              <a:gd name="connsiteY4" fmla="*/ 21771 h 715796"/>
              <a:gd name="connsiteX0" fmla="*/ 10886 w 1009418"/>
              <a:gd name="connsiteY0" fmla="*/ 0 h 857311"/>
              <a:gd name="connsiteX1" fmla="*/ 998532 w 1009418"/>
              <a:gd name="connsiteY1" fmla="*/ 141515 h 857311"/>
              <a:gd name="connsiteX2" fmla="*/ 1009418 w 1009418"/>
              <a:gd name="connsiteY2" fmla="*/ 857311 h 857311"/>
              <a:gd name="connsiteX3" fmla="*/ 0 w 1009418"/>
              <a:gd name="connsiteY3" fmla="*/ 802883 h 857311"/>
              <a:gd name="connsiteX4" fmla="*/ 10886 w 1009418"/>
              <a:gd name="connsiteY4" fmla="*/ 0 h 857311"/>
              <a:gd name="connsiteX0" fmla="*/ 10886 w 1129161"/>
              <a:gd name="connsiteY0" fmla="*/ 0 h 857311"/>
              <a:gd name="connsiteX1" fmla="*/ 1129161 w 1129161"/>
              <a:gd name="connsiteY1" fmla="*/ 413658 h 857311"/>
              <a:gd name="connsiteX2" fmla="*/ 1009418 w 1129161"/>
              <a:gd name="connsiteY2" fmla="*/ 857311 h 857311"/>
              <a:gd name="connsiteX3" fmla="*/ 0 w 1129161"/>
              <a:gd name="connsiteY3" fmla="*/ 802883 h 857311"/>
              <a:gd name="connsiteX4" fmla="*/ 10886 w 1129161"/>
              <a:gd name="connsiteY4" fmla="*/ 0 h 857311"/>
              <a:gd name="connsiteX0" fmla="*/ 0 w 1118275"/>
              <a:gd name="connsiteY0" fmla="*/ 0 h 908352"/>
              <a:gd name="connsiteX1" fmla="*/ 1118275 w 1118275"/>
              <a:gd name="connsiteY1" fmla="*/ 413658 h 908352"/>
              <a:gd name="connsiteX2" fmla="*/ 998532 w 1118275"/>
              <a:gd name="connsiteY2" fmla="*/ 857311 h 908352"/>
              <a:gd name="connsiteX3" fmla="*/ 65314 w 1118275"/>
              <a:gd name="connsiteY3" fmla="*/ 908352 h 908352"/>
              <a:gd name="connsiteX4" fmla="*/ 0 w 1118275"/>
              <a:gd name="connsiteY4" fmla="*/ 0 h 908352"/>
              <a:gd name="connsiteX0" fmla="*/ 0 w 1118275"/>
              <a:gd name="connsiteY0" fmla="*/ 0 h 1094615"/>
              <a:gd name="connsiteX1" fmla="*/ 1118275 w 1118275"/>
              <a:gd name="connsiteY1" fmla="*/ 413658 h 1094615"/>
              <a:gd name="connsiteX2" fmla="*/ 878789 w 1118275"/>
              <a:gd name="connsiteY2" fmla="*/ 1094615 h 1094615"/>
              <a:gd name="connsiteX3" fmla="*/ 65314 w 1118275"/>
              <a:gd name="connsiteY3" fmla="*/ 908352 h 1094615"/>
              <a:gd name="connsiteX4" fmla="*/ 0 w 1118275"/>
              <a:gd name="connsiteY4" fmla="*/ 0 h 1094615"/>
              <a:gd name="connsiteX0" fmla="*/ 0 w 1118275"/>
              <a:gd name="connsiteY0" fmla="*/ 0 h 1211574"/>
              <a:gd name="connsiteX1" fmla="*/ 1118275 w 1118275"/>
              <a:gd name="connsiteY1" fmla="*/ 413658 h 1211574"/>
              <a:gd name="connsiteX2" fmla="*/ 878789 w 1118275"/>
              <a:gd name="connsiteY2" fmla="*/ 1094615 h 1211574"/>
              <a:gd name="connsiteX3" fmla="*/ 65314 w 1118275"/>
              <a:gd name="connsiteY3" fmla="*/ 1211574 h 1211574"/>
              <a:gd name="connsiteX4" fmla="*/ 0 w 1118275"/>
              <a:gd name="connsiteY4" fmla="*/ 0 h 1211574"/>
              <a:gd name="connsiteX0" fmla="*/ 0 w 1118275"/>
              <a:gd name="connsiteY0" fmla="*/ 0 h 1094615"/>
              <a:gd name="connsiteX1" fmla="*/ 1118275 w 1118275"/>
              <a:gd name="connsiteY1" fmla="*/ 413658 h 1094615"/>
              <a:gd name="connsiteX2" fmla="*/ 878789 w 1118275"/>
              <a:gd name="connsiteY2" fmla="*/ 1094615 h 1094615"/>
              <a:gd name="connsiteX3" fmla="*/ 21771 w 1118275"/>
              <a:gd name="connsiteY3" fmla="*/ 921536 h 1094615"/>
              <a:gd name="connsiteX4" fmla="*/ 0 w 1118275"/>
              <a:gd name="connsiteY4" fmla="*/ 0 h 109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275" h="1094615">
                <a:moveTo>
                  <a:pt x="0" y="0"/>
                </a:moveTo>
                <a:lnTo>
                  <a:pt x="1118275" y="413658"/>
                </a:lnTo>
                <a:lnTo>
                  <a:pt x="878789" y="1094615"/>
                </a:lnTo>
                <a:lnTo>
                  <a:pt x="21771" y="92153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da-DK" sz="2000" b="1" dirty="0" smtClean="0">
              <a:solidFill>
                <a:schemeClr val="bg1"/>
              </a:solidFill>
              <a:latin typeface="Consolas" pitchFamily="49" charset="0"/>
              <a:ea typeface="Arial Unicode MS" pitchFamily="34" charset="-128"/>
              <a:cs typeface="Consolas" pitchFamily="49" charset="0"/>
            </a:endParaRPr>
          </a:p>
          <a:p>
            <a:pPr algn="ctr"/>
            <a:r>
              <a:rPr lang="da-DK" sz="2000" b="1" dirty="0" smtClean="0">
                <a:solidFill>
                  <a:schemeClr val="bg1"/>
                </a:solidFill>
                <a:latin typeface="Consolas" pitchFamily="49" charset="0"/>
                <a:ea typeface="Arial Unicode MS" pitchFamily="34" charset="-128"/>
                <a:cs typeface="Consolas" pitchFamily="49" charset="0"/>
              </a:rPr>
              <a:t>GENRE</a:t>
            </a:r>
          </a:p>
        </p:txBody>
      </p:sp>
      <p:pic>
        <p:nvPicPr>
          <p:cNvPr id="3085" name="Picture 13" descr="https://encrypted-tbn2.gstatic.com/images?q=tbn:ANd9GcRP-8GE6ykkjK6Sb4CK2yjtWOa-M6bhiE5BBYi9q9s5WMEudGgE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5410200"/>
            <a:ext cx="1870642" cy="116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>
            <a:off x="3595036" y="4191000"/>
            <a:ext cx="2348564" cy="4572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17229" y="462485"/>
            <a:ext cx="707571" cy="26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" name="Rectangle 3072"/>
          <p:cNvSpPr/>
          <p:nvPr/>
        </p:nvSpPr>
        <p:spPr>
          <a:xfrm>
            <a:off x="2423348" y="59072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b="1" dirty="0">
                <a:sym typeface="Wingdings" pitchFamily="2" charset="2"/>
              </a:rPr>
              <a:t>netnography </a:t>
            </a:r>
            <a:endParaRPr lang="da-DK" b="1" dirty="0" smtClean="0">
              <a:sym typeface="Wingdings" pitchFamily="2" charset="2"/>
            </a:endParaRPr>
          </a:p>
          <a:p>
            <a:r>
              <a:rPr lang="da-DK" b="1" dirty="0">
                <a:sym typeface="Wingdings" pitchFamily="2" charset="2"/>
              </a:rPr>
              <a:t> </a:t>
            </a:r>
            <a:r>
              <a:rPr lang="da-DK" b="1" dirty="0" smtClean="0">
                <a:sym typeface="Wingdings" pitchFamily="2" charset="2"/>
              </a:rPr>
              <a:t>    </a:t>
            </a:r>
            <a:r>
              <a:rPr lang="da-DK" dirty="0" smtClean="0">
                <a:sym typeface="Wingdings" pitchFamily="2" charset="2"/>
              </a:rPr>
              <a:t>confirmed </a:t>
            </a:r>
            <a:r>
              <a:rPr lang="da-DK" dirty="0">
                <a:sym typeface="Wingdings" pitchFamily="2" charset="2"/>
              </a:rPr>
              <a:t>this!</a:t>
            </a:r>
          </a:p>
        </p:txBody>
      </p:sp>
      <p:sp>
        <p:nvSpPr>
          <p:cNvPr id="3077" name="TextBox 3076"/>
          <p:cNvSpPr txBox="1"/>
          <p:nvPr/>
        </p:nvSpPr>
        <p:spPr>
          <a:xfrm rot="1175011">
            <a:off x="7942185" y="147123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smtClean="0">
                <a:latin typeface="Arial" pitchFamily="34" charset="0"/>
                <a:cs typeface="Arial" pitchFamily="34" charset="0"/>
              </a:rPr>
              <a:t>???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Still... some 1D games do exist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Few, experimental</a:t>
            </a:r>
            <a:endParaRPr lang="en-GB" dirty="0"/>
          </a:p>
          <a:p>
            <a:r>
              <a:rPr lang="en-GB" b="1" dirty="0"/>
              <a:t>Z-</a:t>
            </a:r>
            <a:r>
              <a:rPr lang="en-GB" b="1" dirty="0" err="1"/>
              <a:t>rox</a:t>
            </a:r>
            <a:r>
              <a:rPr lang="en-GB" dirty="0"/>
              <a:t> </a:t>
            </a:r>
            <a:r>
              <a:rPr lang="en-GB" dirty="0" smtClean="0"/>
              <a:t>(at </a:t>
            </a:r>
            <a:r>
              <a:rPr lang="en-GB" dirty="0" err="1" smtClean="0"/>
              <a:t>Kongregate</a:t>
            </a:r>
            <a:r>
              <a:rPr lang="en-GB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b="1" dirty="0" smtClean="0"/>
              <a:t>1D </a:t>
            </a:r>
            <a:r>
              <a:rPr lang="en-GB" b="1" dirty="0"/>
              <a:t>bubble </a:t>
            </a:r>
            <a:r>
              <a:rPr lang="en-GB" dirty="0" smtClean="0"/>
              <a:t>-&gt; bubble </a:t>
            </a:r>
            <a:r>
              <a:rPr lang="en-GB" dirty="0" err="1" smtClean="0"/>
              <a:t>bubble</a:t>
            </a:r>
            <a:r>
              <a:rPr lang="en-GB" dirty="0" smtClean="0"/>
              <a:t> clone in 1D</a:t>
            </a:r>
            <a:endParaRPr lang="en-GB" dirty="0"/>
          </a:p>
          <a:p>
            <a:r>
              <a:rPr lang="en-US" dirty="0" smtClean="0"/>
              <a:t>Some </a:t>
            </a:r>
            <a:r>
              <a:rPr lang="en-US" dirty="0"/>
              <a:t>games </a:t>
            </a:r>
            <a:r>
              <a:rPr lang="en-US" i="1" dirty="0"/>
              <a:t>might be considered</a:t>
            </a:r>
            <a:r>
              <a:rPr lang="en-US" dirty="0"/>
              <a:t> </a:t>
            </a:r>
            <a:r>
              <a:rPr lang="en-US" dirty="0" smtClean="0"/>
              <a:t>1D, e.g. </a:t>
            </a:r>
            <a:r>
              <a:rPr lang="en-GB" b="1" dirty="0" smtClean="0"/>
              <a:t>CANABALT</a:t>
            </a:r>
          </a:p>
          <a:p>
            <a:pPr marL="0" indent="0">
              <a:buNone/>
            </a:pPr>
            <a:r>
              <a:rPr lang="da-DK" dirty="0" smtClean="0"/>
              <a:t>    (run+jump)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4953000" y="2133600"/>
            <a:ext cx="990600" cy="707886"/>
            <a:chOff x="4343400" y="1828800"/>
            <a:chExt cx="990600" cy="70788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43400" y="2182743"/>
              <a:ext cx="76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495800" y="1828800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4000" b="1" dirty="0" smtClean="0"/>
                <a:t>T</a:t>
              </a:r>
              <a:endParaRPr lang="en-GB" sz="40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334000" y="1905000"/>
              <a:ext cx="0" cy="631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67200" y="4551363"/>
            <a:ext cx="3128963" cy="1620837"/>
            <a:chOff x="2971800" y="5105400"/>
            <a:chExt cx="3128963" cy="162083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238" y="5105400"/>
              <a:ext cx="3057525" cy="162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971800" y="6172200"/>
              <a:ext cx="12954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05300" y="5562600"/>
              <a:ext cx="571500" cy="59871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876800" y="5562600"/>
              <a:ext cx="696686" cy="4572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61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1D Tetris more ... Tetris!?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Make a 1D tetris </a:t>
            </a:r>
            <a:r>
              <a:rPr lang="da-DK" b="1" dirty="0" smtClean="0"/>
              <a:t>more like</a:t>
            </a:r>
            <a:r>
              <a:rPr lang="da-DK" dirty="0" smtClean="0"/>
              <a:t> the real Tetris</a:t>
            </a:r>
          </a:p>
          <a:p>
            <a:r>
              <a:rPr lang="da-DK" dirty="0" smtClean="0"/>
              <a:t>How to define </a:t>
            </a:r>
            <a:r>
              <a:rPr lang="da-DK" b="1" dirty="0" smtClean="0"/>
              <a:t>1D </a:t>
            </a:r>
          </a:p>
          <a:p>
            <a:pPr lvl="1"/>
            <a:r>
              <a:rPr lang="da-DK" dirty="0" smtClean="0"/>
              <a:t>visualization </a:t>
            </a:r>
          </a:p>
          <a:p>
            <a:pPr lvl="1"/>
            <a:r>
              <a:rPr lang="da-DK" dirty="0" smtClean="0"/>
              <a:t>playability</a:t>
            </a:r>
          </a:p>
          <a:p>
            <a:r>
              <a:rPr lang="da-DK" dirty="0" smtClean="0"/>
              <a:t>How to define </a:t>
            </a:r>
            <a:r>
              <a:rPr lang="da-DK" b="1" dirty="0" smtClean="0"/>
              <a:t>LIKE </a:t>
            </a:r>
            <a:endParaRPr lang="da-DK" dirty="0" smtClean="0"/>
          </a:p>
          <a:p>
            <a:pPr lvl="1"/>
            <a:r>
              <a:rPr lang="da-DK" dirty="0" smtClean="0"/>
              <a:t>game identity</a:t>
            </a:r>
          </a:p>
          <a:p>
            <a:pPr lvl="1"/>
            <a:r>
              <a:rPr lang="da-DK" dirty="0" smtClean="0"/>
              <a:t>Obective, intra-subjective, subective</a:t>
            </a:r>
          </a:p>
        </p:txBody>
      </p:sp>
      <p:pic>
        <p:nvPicPr>
          <p:cNvPr id="4098" name="Picture 2" descr="https://encrypted-tbn2.gstatic.com/images?q=tbn:ANd9GcSsUIBN3ALHqCXe6AQcU_mBeX2PO3Tvo3Wpfli_OtI9yxIN8JN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1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3287"/>
            <a:ext cx="1146444" cy="90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2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a game in 1 dimension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93863"/>
            <a:ext cx="116998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line of pixels </a:t>
            </a:r>
            <a:r>
              <a:rPr lang="en-US" b="1" dirty="0"/>
              <a:t>(   or      ), still </a:t>
            </a:r>
            <a:r>
              <a:rPr lang="en-US" b="1" dirty="0">
                <a:solidFill>
                  <a:srgbClr val="00B050"/>
                </a:solidFill>
              </a:rPr>
              <a:t>playable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GB" dirty="0"/>
              <a:t>4 </a:t>
            </a:r>
            <a:r>
              <a:rPr lang="en-GB" dirty="0" smtClean="0"/>
              <a:t>possible visualizations</a:t>
            </a:r>
            <a:endParaRPr lang="en-GB" dirty="0"/>
          </a:p>
          <a:p>
            <a:pPr lvl="1"/>
            <a:r>
              <a:rPr lang="en-GB" dirty="0"/>
              <a:t>B/W</a:t>
            </a:r>
          </a:p>
          <a:p>
            <a:pPr lvl="1"/>
            <a:r>
              <a:rPr lang="en-GB" dirty="0" err="1"/>
              <a:t>Color</a:t>
            </a:r>
            <a:endParaRPr lang="en-GB" dirty="0"/>
          </a:p>
          <a:p>
            <a:pPr lvl="1"/>
            <a:r>
              <a:rPr lang="en-GB" dirty="0" smtClean="0"/>
              <a:t>“Rich”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Artistic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924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97237"/>
            <a:ext cx="3924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34200" y="3276600"/>
            <a:ext cx="21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</a:t>
            </a:r>
            <a:r>
              <a:rPr lang="da-DK" dirty="0" smtClean="0"/>
              <a:t>olor coding == </a:t>
            </a:r>
            <a:r>
              <a:rPr lang="da-DK" dirty="0"/>
              <a:t>icons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28194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 bit == 1 pixel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9243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73575"/>
            <a:ext cx="3259137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4" y="4842453"/>
            <a:ext cx="23749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8400" y="4473121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Or even: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34200" y="3810000"/>
            <a:ext cx="129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a</a:t>
            </a:r>
            <a:r>
              <a:rPr lang="da-DK" dirty="0" smtClean="0"/>
              <a:t>ctual icons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4714875"/>
            <a:ext cx="29606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Game Identity and </a:t>
            </a:r>
            <a:r>
              <a:rPr lang="en-GB" i="1" dirty="0" smtClean="0"/>
              <a:t>flattening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Flattening </a:t>
            </a:r>
            <a:r>
              <a:rPr lang="en-US" sz="2400" dirty="0"/>
              <a:t>is the operation that re-defines a 2D game as 1D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(consider Tetris</a:t>
            </a:r>
            <a:r>
              <a:rPr lang="en-GB" sz="2400" dirty="0" smtClean="0"/>
              <a:t>)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constitutes </a:t>
            </a:r>
            <a:r>
              <a:rPr lang="en-US" sz="2400" dirty="0"/>
              <a:t>the identity of a game?</a:t>
            </a:r>
          </a:p>
          <a:p>
            <a:pPr marL="0" indent="0">
              <a:buNone/>
            </a:pPr>
            <a:r>
              <a:rPr lang="en-US" sz="2400" dirty="0"/>
              <a:t>How will </a:t>
            </a:r>
            <a:r>
              <a:rPr lang="en-US" sz="2400" i="1" dirty="0"/>
              <a:t>loosing </a:t>
            </a:r>
            <a:r>
              <a:rPr lang="en-US" sz="2400" dirty="0"/>
              <a:t>1 dimension alter game dynamics?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DEMO: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2 possible </a:t>
            </a:r>
            <a:r>
              <a:rPr lang="en-US" sz="2400" i="1" dirty="0" err="1"/>
              <a:t>flattenings</a:t>
            </a:r>
            <a:r>
              <a:rPr lang="en-US" sz="2400" dirty="0"/>
              <a:t> for </a:t>
            </a:r>
            <a:r>
              <a:rPr lang="en-US" sz="2400" dirty="0" err="1" smtClean="0"/>
              <a:t>tetris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dl.dropbox.com/u/1518199/1D%20games/index.html</a:t>
            </a:r>
            <a:r>
              <a:rPr lang="en-US" sz="1400" dirty="0" smtClean="0"/>
              <a:t>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1"/>
            <a:ext cx="1679575" cy="165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2743200"/>
            <a:ext cx="838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Structuralist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1- consider the </a:t>
            </a:r>
            <a:r>
              <a:rPr lang="en-US" b="1" dirty="0" smtClean="0"/>
              <a:t>pieces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2- consider all possible </a:t>
            </a:r>
            <a:r>
              <a:rPr lang="en-US" b="1" dirty="0"/>
              <a:t>operations</a:t>
            </a:r>
            <a:r>
              <a:rPr lang="en-US" dirty="0"/>
              <a:t> </a:t>
            </a:r>
            <a:r>
              <a:rPr lang="en-US" dirty="0" smtClean="0"/>
              <a:t>on the pieces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find out typical </a:t>
            </a:r>
            <a:r>
              <a:rPr lang="en-US" b="1" dirty="0"/>
              <a:t>strategies/problems</a:t>
            </a:r>
            <a:r>
              <a:rPr lang="en-US" dirty="0"/>
              <a:t> when playing </a:t>
            </a:r>
            <a:r>
              <a:rPr lang="en-US" dirty="0" smtClean="0"/>
              <a:t>the game, </a:t>
            </a:r>
            <a:r>
              <a:rPr lang="en-US" dirty="0"/>
              <a:t>that emerge from 1 and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b="1" dirty="0" smtClean="0"/>
              <a:t>Then: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1- consider how </a:t>
            </a:r>
            <a:r>
              <a:rPr lang="en-US" b="1" dirty="0"/>
              <a:t>pieces</a:t>
            </a:r>
            <a:r>
              <a:rPr lang="en-US" dirty="0"/>
              <a:t> would be in </a:t>
            </a:r>
            <a:r>
              <a:rPr lang="en-US" b="1" dirty="0"/>
              <a:t>1D</a:t>
            </a:r>
          </a:p>
          <a:p>
            <a:pPr marL="0" indent="0">
              <a:buNone/>
            </a:pPr>
            <a:r>
              <a:rPr lang="en-US" dirty="0"/>
              <a:t>2- consider which </a:t>
            </a:r>
            <a:r>
              <a:rPr lang="en-US" b="1" dirty="0"/>
              <a:t>operations</a:t>
            </a:r>
            <a:r>
              <a:rPr lang="en-US" dirty="0"/>
              <a:t> can be defined on the 1D pieces, that </a:t>
            </a:r>
            <a:r>
              <a:rPr lang="en-US" i="1" dirty="0" smtClean="0"/>
              <a:t>remind of</a:t>
            </a:r>
            <a:r>
              <a:rPr lang="en-US" dirty="0" smtClean="0"/>
              <a:t> </a:t>
            </a:r>
            <a:r>
              <a:rPr lang="en-US" dirty="0"/>
              <a:t>the original </a:t>
            </a:r>
            <a:r>
              <a:rPr lang="en-US" dirty="0" smtClean="0"/>
              <a:t>operations. </a:t>
            </a:r>
            <a:r>
              <a:rPr lang="en-US" b="1" dirty="0" smtClean="0"/>
              <a:t>Strategies </a:t>
            </a:r>
            <a:r>
              <a:rPr lang="en-US" dirty="0" smtClean="0"/>
              <a:t>too.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what does emerge from 1 and 2? How does that relate to </a:t>
            </a:r>
            <a:r>
              <a:rPr lang="en-US" dirty="0" smtClean="0"/>
              <a:t>3?</a:t>
            </a:r>
          </a:p>
          <a:p>
            <a:endParaRPr lang="en-US" dirty="0" smtClean="0"/>
          </a:p>
          <a:p>
            <a:r>
              <a:rPr lang="en-US" dirty="0" smtClean="0"/>
              <a:t>Also found general mappings </a:t>
            </a:r>
            <a:r>
              <a:rPr lang="en-US" dirty="0"/>
              <a:t>from 2D to </a:t>
            </a:r>
            <a:r>
              <a:rPr lang="en-US" dirty="0" smtClean="0"/>
              <a:t>1D </a:t>
            </a:r>
          </a:p>
          <a:p>
            <a:pPr lvl="1"/>
            <a:r>
              <a:rPr lang="en-US" b="1" dirty="0" smtClean="0"/>
              <a:t>time</a:t>
            </a:r>
            <a:r>
              <a:rPr lang="en-US" dirty="0" smtClean="0"/>
              <a:t> VS </a:t>
            </a:r>
            <a:r>
              <a:rPr lang="en-US" b="1" dirty="0" smtClean="0"/>
              <a:t>space</a:t>
            </a:r>
          </a:p>
          <a:p>
            <a:r>
              <a:rPr lang="en-US" dirty="0" smtClean="0"/>
              <a:t>And explored 1½D games (</a:t>
            </a:r>
            <a:r>
              <a:rPr lang="en-US" i="1" dirty="0" smtClean="0"/>
              <a:t>soko1D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5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Experimental frenzy</a:t>
            </a:r>
            <a:br>
              <a:rPr lang="da-DK" dirty="0" smtClean="0"/>
            </a:br>
            <a:r>
              <a:rPr lang="da-DK" sz="2200" dirty="0" smtClean="0"/>
              <a:t>rapid prototyping in javascript</a:t>
            </a:r>
            <a:endParaRPr lang="en-GB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2517775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907"/>
            <a:ext cx="291623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64" y="1546224"/>
            <a:ext cx="30607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877014"/>
            <a:ext cx="33750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834265"/>
            <a:ext cx="1817687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581</Words>
  <Application>Microsoft Office PowerPoint</Application>
  <PresentationFormat>On-screen Show (4:3)</PresentationFormat>
  <Paragraphs>122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Social exploration of             games</vt:lpstr>
      <vt:lpstr>Where do game genres  come from?</vt:lpstr>
      <vt:lpstr>1D games: a non-genre</vt:lpstr>
      <vt:lpstr>Still... some 1D games do exist</vt:lpstr>
      <vt:lpstr>A 1D Tetris more ... Tetris!?</vt:lpstr>
      <vt:lpstr>What is a game in 1 dimension</vt:lpstr>
      <vt:lpstr>Game Identity and flattening</vt:lpstr>
      <vt:lpstr>Structuralist analysis</vt:lpstr>
      <vt:lpstr>Experimental frenzy rapid prototyping in javascript</vt:lpstr>
      <vt:lpstr>Poke at the net</vt:lpstr>
      <vt:lpstr>Lessons on game development from 1D games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games</dc:title>
  <dc:creator>Andrea</dc:creator>
  <cp:lastModifiedBy>a</cp:lastModifiedBy>
  <cp:revision>155</cp:revision>
  <dcterms:created xsi:type="dcterms:W3CDTF">2006-08-16T00:00:00Z</dcterms:created>
  <dcterms:modified xsi:type="dcterms:W3CDTF">2013-04-04T06:49:32Z</dcterms:modified>
</cp:coreProperties>
</file>