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75" r:id="rId8"/>
    <p:sldId id="266" r:id="rId9"/>
    <p:sldId id="265" r:id="rId10"/>
    <p:sldId id="267" r:id="rId11"/>
    <p:sldId id="268" r:id="rId12"/>
    <p:sldId id="271" r:id="rId13"/>
    <p:sldId id="277" r:id="rId14"/>
    <p:sldId id="260" r:id="rId15"/>
    <p:sldId id="280" r:id="rId16"/>
    <p:sldId id="281" r:id="rId17"/>
    <p:sldId id="278" r:id="rId18"/>
    <p:sldId id="279" r:id="rId19"/>
    <p:sldId id="28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API/Canvas_API/Tutorial/Drawing_sha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ecsoft/three-js-101-hello-world-part-1-443207b1ebe1" TargetMode="External"/><Relationship Id="rId2" Type="http://schemas.openxmlformats.org/officeDocument/2006/relationships/hyperlink" Target="http://davidscottlyons.com/threejs/presentations/frontporch14/#slide-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pi.jquery.com/anima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gyGoVrsBSz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ui.com/eas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Dynamic Web Applications</a:t>
            </a:r>
            <a:br>
              <a:rPr lang="da-DK" dirty="0"/>
            </a:br>
            <a:r>
              <a:rPr lang="da-DK" dirty="0"/>
              <a:t>Lecture </a:t>
            </a:r>
            <a:r>
              <a:rPr lang="da-DK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Deferred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81000" cy="4525963"/>
          </a:xfrm>
        </p:spPr>
        <p:txBody>
          <a:bodyPr>
            <a:normAutofit/>
          </a:bodyPr>
          <a:lstStyle/>
          <a:p>
            <a:r>
              <a:rPr lang="da-DK" sz="2400" dirty="0" smtClean="0"/>
              <a:t>A deferred object represents a process that takes time to complete, may even </a:t>
            </a:r>
            <a:r>
              <a:rPr lang="da-DK" sz="2400" b="1" dirty="0" smtClean="0"/>
              <a:t>not </a:t>
            </a:r>
            <a:r>
              <a:rPr lang="da-DK" sz="2400" dirty="0" smtClean="0"/>
              <a:t>finish </a:t>
            </a:r>
          </a:p>
          <a:p>
            <a:r>
              <a:rPr lang="da-DK" sz="2400" dirty="0" smtClean="0"/>
              <a:t>Creation: $.Deferred() </a:t>
            </a:r>
          </a:p>
          <a:p>
            <a:r>
              <a:rPr lang="en-US" sz="2400" dirty="0"/>
              <a:t>Every </a:t>
            </a:r>
            <a:r>
              <a:rPr lang="en-US" sz="2400" b="1" dirty="0" smtClean="0"/>
              <a:t>deferred object </a:t>
            </a:r>
            <a:r>
              <a:rPr lang="en-US" sz="2400" dirty="0" smtClean="0"/>
              <a:t>makes </a:t>
            </a:r>
            <a:r>
              <a:rPr lang="en-US" sz="2400" dirty="0"/>
              <a:t>a </a:t>
            </a:r>
            <a:r>
              <a:rPr lang="en-US" sz="2400" b="1" dirty="0"/>
              <a:t>promise </a:t>
            </a:r>
            <a:r>
              <a:rPr lang="en-US" sz="2400" dirty="0"/>
              <a:t>to provide data to other </a:t>
            </a:r>
            <a:r>
              <a:rPr lang="en-US" sz="2400" dirty="0" smtClean="0"/>
              <a:t>code -&gt; </a:t>
            </a:r>
            <a:r>
              <a:rPr lang="da-DK" sz="2400" i="1" dirty="0" smtClean="0"/>
              <a:t>.promise()</a:t>
            </a:r>
            <a:r>
              <a:rPr lang="da-DK" sz="2400" dirty="0" smtClean="0"/>
              <a:t> is represented by </a:t>
            </a:r>
            <a:r>
              <a:rPr lang="da-DK" sz="2400" b="1" i="1" dirty="0" smtClean="0"/>
              <a:t>an object with 3 handlers</a:t>
            </a:r>
            <a:r>
              <a:rPr lang="da-DK" sz="2400" dirty="0" smtClean="0"/>
              <a:t>:</a:t>
            </a:r>
          </a:p>
          <a:p>
            <a:pPr lvl="1"/>
            <a:r>
              <a:rPr lang="da-DK" sz="2000" dirty="0" smtClean="0"/>
              <a:t>.done()</a:t>
            </a:r>
          </a:p>
          <a:p>
            <a:pPr lvl="1"/>
            <a:r>
              <a:rPr lang="da-DK" sz="2000" dirty="0" smtClean="0"/>
              <a:t>.fail()</a:t>
            </a:r>
          </a:p>
          <a:p>
            <a:pPr lvl="1"/>
            <a:r>
              <a:rPr lang="da-DK" sz="2000" dirty="0" smtClean="0"/>
              <a:t>.always()</a:t>
            </a:r>
          </a:p>
          <a:p>
            <a:pPr marL="457200" lvl="1" indent="0">
              <a:buNone/>
            </a:pPr>
            <a:r>
              <a:rPr lang="da-DK" sz="2000" dirty="0" smtClean="0"/>
              <a:t>They work a bit like .bind() </a:t>
            </a:r>
            <a:r>
              <a:rPr lang="en-GB" sz="2000" dirty="0" err="1"/>
              <a:t>callbacks</a:t>
            </a:r>
            <a:r>
              <a:rPr lang="da-DK" sz="2000" dirty="0" smtClean="0"/>
              <a:t>, </a:t>
            </a:r>
            <a:r>
              <a:rPr lang="da-DK" sz="2000" b="1" dirty="0" smtClean="0"/>
              <a:t>BUT </a:t>
            </a:r>
            <a:r>
              <a:rPr lang="da-DK" sz="2000" dirty="0" smtClean="0"/>
              <a:t>are </a:t>
            </a:r>
            <a:r>
              <a:rPr lang="da-DK" sz="2000" b="1" dirty="0" smtClean="0"/>
              <a:t>called only once, </a:t>
            </a:r>
            <a:r>
              <a:rPr lang="da-DK" sz="2000" dirty="0" smtClean="0"/>
              <a:t>when the deferred object is </a:t>
            </a:r>
            <a:r>
              <a:rPr lang="en-GB" sz="2000" b="1" dirty="0" smtClean="0"/>
              <a:t>resolved </a:t>
            </a:r>
            <a:r>
              <a:rPr lang="en-GB" sz="2000" dirty="0" smtClean="0"/>
              <a:t>or </a:t>
            </a:r>
            <a:r>
              <a:rPr lang="en-GB" sz="2000" b="1" dirty="0" smtClean="0"/>
              <a:t>rejected</a:t>
            </a:r>
            <a:endParaRPr lang="en-GB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71" y="2362200"/>
            <a:ext cx="1284029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24400" y="3243262"/>
            <a:ext cx="106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Every </a:t>
            </a:r>
            <a:r>
              <a:rPr lang="en-US" sz="2400" b="1" dirty="0" err="1"/>
              <a:t>jQuery</a:t>
            </a:r>
            <a:r>
              <a:rPr lang="en-US" sz="2400" b="1" dirty="0"/>
              <a:t> collection </a:t>
            </a:r>
            <a:r>
              <a:rPr lang="en-US" sz="2400" dirty="0"/>
              <a:t>has a set of </a:t>
            </a:r>
            <a:r>
              <a:rPr lang="en-US" sz="2400" b="1" dirty="0"/>
              <a:t>deferred objects </a:t>
            </a:r>
            <a:r>
              <a:rPr lang="en-US" sz="2400" dirty="0"/>
              <a:t>associated with </a:t>
            </a:r>
            <a:r>
              <a:rPr lang="en-US" sz="2400" dirty="0" smtClean="0"/>
              <a:t>it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hey track the </a:t>
            </a:r>
            <a:r>
              <a:rPr lang="en-US" sz="2000" dirty="0"/>
              <a:t>status of queued operations </a:t>
            </a:r>
            <a:r>
              <a:rPr lang="en-US" sz="2000" dirty="0" smtClean="0"/>
              <a:t>on the elements in </a:t>
            </a:r>
            <a:r>
              <a:rPr lang="en-US" sz="2000" dirty="0"/>
              <a:t>the </a:t>
            </a:r>
            <a:r>
              <a:rPr lang="en-US" sz="2000" dirty="0" smtClean="0"/>
              <a:t>collection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use a</a:t>
            </a:r>
            <a:r>
              <a:rPr lang="en-US" sz="2000" dirty="0" smtClean="0"/>
              <a:t> </a:t>
            </a:r>
            <a:r>
              <a:rPr lang="en-US" sz="2000" b="1" dirty="0"/>
              <a:t>promise </a:t>
            </a:r>
            <a:r>
              <a:rPr lang="en-US" sz="2000" dirty="0"/>
              <a:t>to take action </a:t>
            </a:r>
            <a:r>
              <a:rPr lang="en-US" sz="2000" dirty="0" smtClean="0"/>
              <a:t>after completion </a:t>
            </a:r>
            <a:r>
              <a:rPr lang="en-US" sz="2000" dirty="0"/>
              <a:t>of all </a:t>
            </a:r>
            <a:r>
              <a:rPr lang="en-US" sz="2000" dirty="0" smtClean="0"/>
              <a:t>animations</a:t>
            </a:r>
            <a:endParaRPr lang="da-DK" sz="2000" dirty="0" smtClean="0">
              <a:solidFill>
                <a:srgbClr val="00B050"/>
              </a:solidFill>
            </a:endParaRPr>
          </a:p>
          <a:p>
            <a:r>
              <a:rPr lang="da-DK" sz="2400" dirty="0" smtClean="0">
                <a:solidFill>
                  <a:srgbClr val="00B050"/>
                </a:solidFill>
              </a:rPr>
              <a:t>Listing 11.9 + listing 11.10 </a:t>
            </a:r>
            <a:r>
              <a:rPr lang="da-DK" sz="2400" dirty="0" smtClean="0"/>
              <a:t/>
            </a:r>
            <a:br>
              <a:rPr lang="da-DK" sz="2400" dirty="0" smtClean="0"/>
            </a:br>
            <a:r>
              <a:rPr lang="da-DK" sz="2400" dirty="0" smtClean="0"/>
              <a:t>	            ==&gt; $.extend() is used to </a:t>
            </a:r>
            <a:r>
              <a:rPr lang="da-DK" sz="2400" b="1" dirty="0" smtClean="0"/>
              <a:t>merge objects</a:t>
            </a:r>
          </a:p>
          <a:p>
            <a:r>
              <a:rPr lang="da-DK" sz="2400" b="1" dirty="0" smtClean="0"/>
              <a:t>Queuing</a:t>
            </a:r>
            <a:r>
              <a:rPr lang="da-DK" sz="2400" dirty="0" smtClean="0"/>
              <a:t> animations</a:t>
            </a:r>
          </a:p>
          <a:p>
            <a:endParaRPr lang="da-DK" sz="2400" dirty="0"/>
          </a:p>
          <a:p>
            <a:endParaRPr lang="da-DK" sz="2400" dirty="0" smtClean="0"/>
          </a:p>
          <a:p>
            <a:endParaRPr lang="da-DK" sz="2400" dirty="0"/>
          </a:p>
          <a:p>
            <a:endParaRPr lang="da-DK" sz="2400" dirty="0" smtClean="0"/>
          </a:p>
          <a:p>
            <a:pPr marL="0" indent="0">
              <a:buNone/>
            </a:pPr>
            <a:endParaRPr lang="da-DK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491346" y="3842656"/>
            <a:ext cx="2647950" cy="533400"/>
            <a:chOff x="1924050" y="2057400"/>
            <a:chExt cx="2647950" cy="5334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67000" y="2057400"/>
              <a:ext cx="1905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924050" y="2057400"/>
              <a:ext cx="742950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38200" y="4648200"/>
            <a:ext cx="6076950" cy="2057400"/>
            <a:chOff x="838200" y="2819400"/>
            <a:chExt cx="6076950" cy="20574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819400"/>
              <a:ext cx="4933950" cy="205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838200" y="3810000"/>
              <a:ext cx="14097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66800" y="4152900"/>
              <a:ext cx="11811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 flipV="1">
            <a:off x="3048000" y="4572000"/>
            <a:ext cx="4876800" cy="2286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8600" y="4375273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</a:t>
            </a:r>
            <a:r>
              <a:rPr lang="da-DK" dirty="0" smtClean="0"/>
              <a:t> new </a:t>
            </a:r>
            <a:r>
              <a:rPr lang="da-DK" b="1" dirty="0" smtClean="0"/>
              <a:t>div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89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>
                <a:solidFill>
                  <a:schemeClr val="tx2"/>
                </a:solidFill>
              </a:rPr>
              <a:t>how </a:t>
            </a:r>
            <a:r>
              <a:rPr lang="da-DK" sz="2400" dirty="0">
                <a:solidFill>
                  <a:schemeClr val="tx2"/>
                </a:solidFill>
              </a:rPr>
              <a:t>to know when </a:t>
            </a:r>
            <a:r>
              <a:rPr lang="da-DK" sz="2400" b="1" dirty="0">
                <a:solidFill>
                  <a:schemeClr val="tx2"/>
                </a:solidFill>
              </a:rPr>
              <a:t>all animations </a:t>
            </a:r>
            <a:r>
              <a:rPr lang="da-DK" sz="2400" dirty="0">
                <a:solidFill>
                  <a:schemeClr val="tx2"/>
                </a:solidFill>
              </a:rPr>
              <a:t>are done</a:t>
            </a:r>
            <a:r>
              <a:rPr lang="da-DK" sz="2400" dirty="0" smtClean="0">
                <a:solidFill>
                  <a:schemeClr val="tx2"/>
                </a:solidFill>
              </a:rPr>
              <a:t>?</a:t>
            </a:r>
          </a:p>
          <a:p>
            <a:endParaRPr lang="da-DK" sz="2400" dirty="0"/>
          </a:p>
          <a:p>
            <a:r>
              <a:rPr lang="da-DK" sz="2400" b="1" dirty="0" smtClean="0"/>
              <a:t>Solution: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/>
              <a:t>get the </a:t>
            </a:r>
            <a:r>
              <a:rPr lang="da-DK" sz="2000" b="1" dirty="0" smtClean="0"/>
              <a:t>promise</a:t>
            </a:r>
            <a:r>
              <a:rPr lang="da-DK" sz="2000" dirty="0" smtClean="0"/>
              <a:t> from the </a:t>
            </a:r>
            <a:r>
              <a:rPr lang="da-DK" sz="2000" b="1" dirty="0" smtClean="0"/>
              <a:t>.each() 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 smtClean="0"/>
              <a:t>then use the </a:t>
            </a:r>
            <a:r>
              <a:rPr lang="da-DK" sz="2000" b="1" dirty="0" smtClean="0"/>
              <a:t>.done()</a:t>
            </a:r>
            <a:r>
              <a:rPr lang="da-DK" sz="2000" dirty="0" smtClean="0"/>
              <a:t> to set a handler </a:t>
            </a:r>
            <a:r>
              <a:rPr lang="da-DK" sz="2000" b="1" dirty="0" smtClean="0"/>
              <a:t>showBio</a:t>
            </a:r>
            <a:r>
              <a:rPr lang="da-DK" sz="2000" b="1" i="1" dirty="0" smtClean="0"/>
              <a:t> </a:t>
            </a:r>
            <a:r>
              <a:rPr lang="da-DK" sz="2000" dirty="0" smtClean="0"/>
              <a:t>at end of all animations </a:t>
            </a:r>
          </a:p>
          <a:p>
            <a:pPr marL="57150" indent="0">
              <a:buNone/>
            </a:pPr>
            <a:r>
              <a:rPr lang="da-DK" sz="2400" dirty="0"/>
              <a:t> </a:t>
            </a:r>
            <a:r>
              <a:rPr lang="da-DK" sz="2400" dirty="0" smtClean="0"/>
              <a:t>  </a:t>
            </a:r>
            <a:r>
              <a:rPr lang="da-DK" sz="2400" dirty="0" err="1" smtClean="0"/>
              <a:t>basically</a:t>
            </a:r>
            <a:r>
              <a:rPr lang="da-DK" sz="2400" dirty="0" smtClean="0"/>
              <a:t> showBio is called when the </a:t>
            </a:r>
            <a:r>
              <a:rPr lang="da-DK" sz="2400" dirty="0" err="1" smtClean="0"/>
              <a:t>entire</a:t>
            </a:r>
            <a:r>
              <a:rPr lang="da-DK" sz="2400" dirty="0" smtClean="0"/>
              <a:t> </a:t>
            </a:r>
            <a:r>
              <a:rPr lang="da-DK" sz="2400" b="1" dirty="0" smtClean="0"/>
              <a:t>animation </a:t>
            </a:r>
            <a:r>
              <a:rPr lang="da-DK" sz="2400" b="1" dirty="0" err="1" smtClean="0"/>
              <a:t>queue</a:t>
            </a:r>
            <a:r>
              <a:rPr lang="da-DK" sz="2400" b="1" dirty="0" smtClean="0"/>
              <a:t/>
            </a:r>
            <a:br>
              <a:rPr lang="da-DK" sz="2400" b="1" dirty="0" smtClean="0"/>
            </a:br>
            <a:r>
              <a:rPr lang="da-DK" sz="2400" b="1" dirty="0" smtClean="0"/>
              <a:t>   </a:t>
            </a:r>
            <a:r>
              <a:rPr lang="da-DK" sz="2400" dirty="0" smtClean="0"/>
              <a:t>has finished!</a:t>
            </a:r>
            <a:endParaRPr lang="da-DK" sz="2400" b="1" dirty="0" smtClean="0"/>
          </a:p>
          <a:p>
            <a:r>
              <a:rPr lang="en-GB" sz="2400" dirty="0" smtClean="0"/>
              <a:t>See </a:t>
            </a:r>
            <a:r>
              <a:rPr lang="en-GB" sz="2400" i="1" dirty="0" smtClean="0">
                <a:solidFill>
                  <a:srgbClr val="00B050"/>
                </a:solidFill>
              </a:rPr>
              <a:t>listing 11.11 </a:t>
            </a:r>
            <a:r>
              <a:rPr lang="en-GB" sz="2400" dirty="0" smtClean="0"/>
              <a:t>-&gt; notice: </a:t>
            </a:r>
            <a:br>
              <a:rPr lang="en-GB" sz="2400" dirty="0" smtClean="0"/>
            </a:br>
            <a:r>
              <a:rPr lang="en-GB" sz="2400" dirty="0" smtClean="0"/>
              <a:t>		active members get deactivated and </a:t>
            </a:r>
            <a:r>
              <a:rPr lang="en-GB" sz="2400" b="1" dirty="0"/>
              <a:t>.</a:t>
            </a:r>
            <a:r>
              <a:rPr lang="en-GB" sz="2400" b="1" dirty="0" err="1"/>
              <a:t>fadeOut</a:t>
            </a:r>
            <a:r>
              <a:rPr lang="en-GB" sz="2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17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/>
        </p:nvSpPr>
        <p:spPr>
          <a:xfrm>
            <a:off x="2819400" y="609600"/>
            <a:ext cx="3429000" cy="52026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smtClean="0"/>
              <a:t>And now:</a:t>
            </a:r>
          </a:p>
          <a:p>
            <a:pPr algn="ctr"/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 smtClean="0"/>
              <a:t>procedural animation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687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Bodoni MT Black" pitchFamily="18" charset="0"/>
              </a:rPr>
              <a:t>Procedural </a:t>
            </a:r>
            <a:r>
              <a:rPr lang="da-DK" dirty="0" smtClean="0">
                <a:latin typeface="Bodoni MT Black" pitchFamily="18" charset="0"/>
              </a:rPr>
              <a:t>animation</a:t>
            </a:r>
            <a:endParaRPr lang="en-GB" sz="2700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sz="2800" dirty="0" smtClean="0"/>
              <a:t>A particle system -&gt; </a:t>
            </a:r>
            <a:r>
              <a:rPr lang="en-US" sz="2800" dirty="0" smtClean="0"/>
              <a:t>can </a:t>
            </a:r>
            <a:r>
              <a:rPr lang="en-US" sz="2800" dirty="0"/>
              <a:t>be used for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</a:t>
            </a:r>
            <a:r>
              <a:rPr lang="en-US" sz="2800" dirty="0"/>
              <a:t>as well</a:t>
            </a:r>
            <a:endParaRPr lang="da-DK" sz="2800" dirty="0" smtClean="0"/>
          </a:p>
          <a:p>
            <a:r>
              <a:rPr lang="da-DK" sz="2800" dirty="0" smtClean="0"/>
              <a:t>1 Dimensional Games -&gt; procedural </a:t>
            </a:r>
            <a:r>
              <a:rPr lang="da-DK" sz="2800" dirty="0" err="1" smtClean="0"/>
              <a:t>generated</a:t>
            </a:r>
            <a:r>
              <a:rPr lang="da-DK" sz="2800" dirty="0" smtClean="0"/>
              <a:t> </a:t>
            </a:r>
            <a:r>
              <a:rPr lang="da-DK" sz="2800" dirty="0" err="1" smtClean="0"/>
              <a:t>graphics</a:t>
            </a:r>
            <a:endParaRPr lang="da-DK" sz="2800" dirty="0" smtClean="0"/>
          </a:p>
          <a:p>
            <a:endParaRPr lang="da-DK" sz="2800" dirty="0"/>
          </a:p>
          <a:p>
            <a:r>
              <a:rPr lang="da-DK" sz="2800" dirty="0" err="1"/>
              <a:t>Linear</a:t>
            </a:r>
            <a:r>
              <a:rPr lang="da-DK" sz="2800" dirty="0"/>
              <a:t> interpolation</a:t>
            </a:r>
          </a:p>
          <a:p>
            <a:pPr lvl="1"/>
            <a:r>
              <a:rPr lang="da-DK" sz="2400" dirty="0" err="1"/>
              <a:t>numbers</a:t>
            </a:r>
            <a:r>
              <a:rPr lang="da-DK" sz="2400" dirty="0"/>
              <a:t> and </a:t>
            </a:r>
            <a:r>
              <a:rPr lang="da-DK" sz="2400" dirty="0" err="1" smtClean="0"/>
              <a:t>movement</a:t>
            </a:r>
            <a:r>
              <a:rPr lang="da-DK" sz="2400" dirty="0" smtClean="0"/>
              <a:t>:</a:t>
            </a:r>
          </a:p>
          <a:p>
            <a:pPr marL="914400" lvl="2" indent="0">
              <a:buNone/>
            </a:pPr>
            <a:r>
              <a:rPr lang="da-DK" sz="2000" dirty="0" err="1" smtClean="0"/>
              <a:t>synch</a:t>
            </a:r>
            <a:r>
              <a:rPr lang="da-DK" sz="2000" dirty="0" smtClean="0"/>
              <a:t> VS </a:t>
            </a:r>
            <a:r>
              <a:rPr lang="da-DK" sz="2000" dirty="0" err="1" smtClean="0"/>
              <a:t>asynch</a:t>
            </a:r>
            <a:r>
              <a:rPr lang="da-DK" sz="2000" dirty="0" smtClean="0"/>
              <a:t> </a:t>
            </a:r>
            <a:r>
              <a:rPr lang="da-DK" sz="2000" dirty="0" err="1" smtClean="0"/>
              <a:t>programming</a:t>
            </a:r>
            <a:r>
              <a:rPr lang="da-DK" sz="2000" dirty="0" smtClean="0"/>
              <a:t> -&gt; </a:t>
            </a:r>
            <a:r>
              <a:rPr lang="da-DK" sz="2000" b="1" i="1" dirty="0"/>
              <a:t>for-loop</a:t>
            </a:r>
            <a:r>
              <a:rPr lang="da-DK" sz="2000" i="1" dirty="0"/>
              <a:t> VS </a:t>
            </a:r>
            <a:r>
              <a:rPr lang="da-DK" sz="2000" b="1" i="1" dirty="0" err="1"/>
              <a:t>setTimeout</a:t>
            </a:r>
            <a:endParaRPr lang="da-DK" sz="2000" b="1" i="1" dirty="0"/>
          </a:p>
          <a:p>
            <a:pPr lvl="1"/>
            <a:r>
              <a:rPr lang="da-DK" sz="2400" dirty="0"/>
              <a:t>simple and in 2D</a:t>
            </a:r>
          </a:p>
          <a:p>
            <a:pPr marL="0" indent="0">
              <a:buNone/>
            </a:pPr>
            <a:endParaRPr lang="da-DK" sz="2800" dirty="0" smtClean="0"/>
          </a:p>
          <a:p>
            <a:r>
              <a:rPr lang="da-DK" sz="2800" i="1" dirty="0"/>
              <a:t>Spectacular animation with </a:t>
            </a:r>
            <a:r>
              <a:rPr lang="da-DK" sz="2800" b="1" i="1" dirty="0"/>
              <a:t>Paper.js </a:t>
            </a:r>
            <a:r>
              <a:rPr lang="da-DK" sz="2800" i="1" dirty="0">
                <a:hlinkClick r:id="rId2"/>
              </a:rPr>
              <a:t>http://paperjs.org</a:t>
            </a:r>
            <a:r>
              <a:rPr lang="da-DK" sz="2800" i="1" dirty="0" smtClean="0">
                <a:hlinkClick r:id="rId2"/>
              </a:rPr>
              <a:t>/</a:t>
            </a:r>
            <a:r>
              <a:rPr lang="da-DK" sz="2800" i="1" dirty="0" smtClean="0"/>
              <a:t>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86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Exercise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Look </a:t>
            </a:r>
            <a:r>
              <a:rPr lang="da-DK" sz="2800" dirty="0" err="1" smtClean="0">
                <a:solidFill>
                  <a:srgbClr val="FF0000"/>
                </a:solidFill>
              </a:rPr>
              <a:t>into</a:t>
            </a:r>
            <a:r>
              <a:rPr lang="da-DK" sz="2800" dirty="0" smtClean="0">
                <a:solidFill>
                  <a:srgbClr val="FF0000"/>
                </a:solidFill>
              </a:rPr>
              <a:t> the 1D game:</a:t>
            </a:r>
          </a:p>
          <a:p>
            <a:pPr marL="457200" lvl="1" indent="0">
              <a:buNone/>
            </a:pPr>
            <a:r>
              <a:rPr lang="da-DK" sz="2400" dirty="0" err="1" smtClean="0">
                <a:solidFill>
                  <a:schemeClr val="accent1"/>
                </a:solidFill>
              </a:rPr>
              <a:t>code</a:t>
            </a:r>
            <a:r>
              <a:rPr lang="da-DK" sz="2400" dirty="0" smtClean="0">
                <a:solidFill>
                  <a:schemeClr val="accent1"/>
                </a:solidFill>
              </a:rPr>
              <a:t>\</a:t>
            </a:r>
            <a:r>
              <a:rPr lang="da-DK" sz="2400" dirty="0" err="1" smtClean="0">
                <a:solidFill>
                  <a:schemeClr val="accent1"/>
                </a:solidFill>
              </a:rPr>
              <a:t>procedural</a:t>
            </a:r>
            <a:r>
              <a:rPr lang="da-DK" sz="2400" dirty="0" smtClean="0">
                <a:solidFill>
                  <a:schemeClr val="accent1"/>
                </a:solidFill>
              </a:rPr>
              <a:t> </a:t>
            </a:r>
            <a:r>
              <a:rPr lang="da-DK" sz="2400" dirty="0">
                <a:solidFill>
                  <a:schemeClr val="accent1"/>
                </a:solidFill>
              </a:rPr>
              <a:t>animation\2_ </a:t>
            </a:r>
            <a:r>
              <a:rPr lang="da-DK" sz="2400" dirty="0" err="1" smtClean="0">
                <a:solidFill>
                  <a:schemeClr val="accent1"/>
                </a:solidFill>
              </a:rPr>
              <a:t>one</a:t>
            </a:r>
            <a:r>
              <a:rPr lang="da-DK" sz="2400" dirty="0" smtClean="0">
                <a:solidFill>
                  <a:schemeClr val="accent1"/>
                </a:solidFill>
              </a:rPr>
              <a:t>-dimensional games\rogue1D_pure1D\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Understand </a:t>
            </a:r>
            <a:r>
              <a:rPr lang="da-DK" sz="2800" dirty="0" err="1" smtClean="0">
                <a:solidFill>
                  <a:srgbClr val="FF0000"/>
                </a:solidFill>
              </a:rPr>
              <a:t>how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b="1" dirty="0" err="1" smtClean="0">
                <a:solidFill>
                  <a:srgbClr val="FF0000"/>
                </a:solidFill>
              </a:rPr>
              <a:t>rooms</a:t>
            </a:r>
            <a:r>
              <a:rPr lang="da-DK" sz="2800" b="1" dirty="0" smtClean="0">
                <a:solidFill>
                  <a:srgbClr val="FF0000"/>
                </a:solidFill>
              </a:rPr>
              <a:t> </a:t>
            </a:r>
            <a:r>
              <a:rPr lang="da-DK" sz="2800" dirty="0" smtClean="0">
                <a:solidFill>
                  <a:srgbClr val="FF0000"/>
                </a:solidFill>
              </a:rPr>
              <a:t>and </a:t>
            </a:r>
            <a:r>
              <a:rPr lang="da-DK" sz="2800" b="1" dirty="0" err="1" smtClean="0">
                <a:solidFill>
                  <a:srgbClr val="FF0000"/>
                </a:solidFill>
              </a:rPr>
              <a:t>doors</a:t>
            </a:r>
            <a:r>
              <a:rPr lang="da-DK" sz="2800" b="1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are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created</a:t>
            </a:r>
            <a:r>
              <a:rPr lang="da-DK" sz="2800" dirty="0" smtClean="0">
                <a:solidFill>
                  <a:srgbClr val="FF0000"/>
                </a:solidFill>
              </a:rPr>
              <a:t> and </a:t>
            </a:r>
            <a:r>
              <a:rPr lang="da-DK" sz="2800" dirty="0" err="1" smtClean="0">
                <a:solidFill>
                  <a:srgbClr val="FF0000"/>
                </a:solidFill>
              </a:rPr>
              <a:t>added</a:t>
            </a:r>
            <a:r>
              <a:rPr lang="da-DK" sz="2800" dirty="0" smtClean="0">
                <a:solidFill>
                  <a:srgbClr val="FF0000"/>
                </a:solidFill>
              </a:rPr>
              <a:t> to the game</a:t>
            </a:r>
          </a:p>
        </p:txBody>
      </p:sp>
      <p:sp>
        <p:nvSpPr>
          <p:cNvPr id="4" name="Down Arrow 3"/>
          <p:cNvSpPr/>
          <p:nvPr/>
        </p:nvSpPr>
        <p:spPr>
          <a:xfrm>
            <a:off x="4238625" y="4343400"/>
            <a:ext cx="685800" cy="1676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1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Change the </a:t>
            </a:r>
            <a:r>
              <a:rPr lang="da-DK" sz="2800" dirty="0" err="1" smtClean="0">
                <a:solidFill>
                  <a:srgbClr val="FF0000"/>
                </a:solidFill>
              </a:rPr>
              <a:t>code</a:t>
            </a:r>
            <a:r>
              <a:rPr lang="da-DK" sz="2800" dirty="0" smtClean="0">
                <a:solidFill>
                  <a:srgbClr val="FF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400" dirty="0" err="1">
                <a:solidFill>
                  <a:srgbClr val="FF0000"/>
                </a:solidFill>
              </a:rPr>
              <a:t>m</a:t>
            </a:r>
            <a:r>
              <a:rPr lang="da-DK" sz="2400" dirty="0" err="1" smtClean="0">
                <a:solidFill>
                  <a:srgbClr val="FF0000"/>
                </a:solidFill>
              </a:rPr>
              <a:t>odify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rooms</a:t>
            </a:r>
            <a:r>
              <a:rPr lang="da-DK" sz="2400" dirty="0" smtClean="0">
                <a:solidFill>
                  <a:srgbClr val="FF0000"/>
                </a:solidFill>
              </a:rPr>
              <a:t> and </a:t>
            </a:r>
            <a:r>
              <a:rPr lang="da-DK" sz="2400" dirty="0" err="1" smtClean="0">
                <a:solidFill>
                  <a:srgbClr val="FF0000"/>
                </a:solidFill>
              </a:rPr>
              <a:t>doors</a:t>
            </a:r>
            <a:r>
              <a:rPr lang="da-DK" sz="2400" dirty="0" smtClean="0">
                <a:solidFill>
                  <a:srgbClr val="FF0000"/>
                </a:solidFill>
              </a:rPr>
              <a:t> to </a:t>
            </a:r>
            <a:r>
              <a:rPr lang="da-DK" sz="2400" dirty="0" err="1" smtClean="0">
                <a:solidFill>
                  <a:srgbClr val="FF0000"/>
                </a:solidFill>
              </a:rPr>
              <a:t>create</a:t>
            </a:r>
            <a:r>
              <a:rPr lang="da-DK" sz="2400" dirty="0" smtClean="0">
                <a:solidFill>
                  <a:srgbClr val="FF0000"/>
                </a:solidFill>
              </a:rPr>
              <a:t> a more </a:t>
            </a:r>
            <a:r>
              <a:rPr lang="da-DK" sz="2400" dirty="0" err="1" smtClean="0">
                <a:solidFill>
                  <a:srgbClr val="FF0000"/>
                </a:solidFill>
              </a:rPr>
              <a:t>complex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maze</a:t>
            </a:r>
            <a:endParaRPr lang="da-DK" sz="24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a-DK" sz="2400" dirty="0">
                <a:solidFill>
                  <a:srgbClr val="FF0000"/>
                </a:solidFill>
              </a:rPr>
              <a:t>Change the </a:t>
            </a:r>
            <a:r>
              <a:rPr lang="da-DK" sz="2400" b="1" dirty="0" err="1" smtClean="0">
                <a:solidFill>
                  <a:srgbClr val="FF0000"/>
                </a:solidFill>
              </a:rPr>
              <a:t>draw</a:t>
            </a:r>
            <a:r>
              <a:rPr lang="da-DK" sz="2400" b="1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function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</a:rPr>
              <a:t>of the </a:t>
            </a:r>
            <a:r>
              <a:rPr lang="da-DK" sz="2400" b="1" dirty="0" err="1" smtClean="0">
                <a:solidFill>
                  <a:srgbClr val="FF0000"/>
                </a:solidFill>
              </a:rPr>
              <a:t>Room</a:t>
            </a:r>
            <a:r>
              <a:rPr lang="da-DK" sz="2400" dirty="0" smtClean="0">
                <a:solidFill>
                  <a:srgbClr val="FF0000"/>
                </a:solidFill>
              </a:rPr>
              <a:t> ”</a:t>
            </a:r>
            <a:r>
              <a:rPr lang="da-DK" sz="2400" dirty="0" err="1" smtClean="0">
                <a:solidFill>
                  <a:srgbClr val="FF0000"/>
                </a:solidFill>
              </a:rPr>
              <a:t>class</a:t>
            </a:r>
            <a:r>
              <a:rPr lang="da-DK" sz="2400" dirty="0" smtClean="0">
                <a:solidFill>
                  <a:srgbClr val="FF0000"/>
                </a:solidFill>
              </a:rPr>
              <a:t>” so </a:t>
            </a:r>
            <a:r>
              <a:rPr lang="da-DK" sz="2400" dirty="0" err="1" smtClean="0">
                <a:solidFill>
                  <a:srgbClr val="FF0000"/>
                </a:solidFill>
              </a:rPr>
              <a:t>that</a:t>
            </a:r>
            <a:r>
              <a:rPr lang="da-DK" sz="2400" dirty="0" smtClean="0">
                <a:solidFill>
                  <a:srgbClr val="FF0000"/>
                </a:solidFill>
              </a:rPr>
              <a:t> it </a:t>
            </a:r>
            <a:r>
              <a:rPr lang="da-DK" sz="2400" dirty="0" err="1" smtClean="0">
                <a:solidFill>
                  <a:srgbClr val="FF0000"/>
                </a:solidFill>
              </a:rPr>
              <a:t>draws</a:t>
            </a:r>
            <a:r>
              <a:rPr lang="da-DK" sz="2400" dirty="0" smtClean="0">
                <a:solidFill>
                  <a:srgbClr val="FF0000"/>
                </a:solidFill>
              </a:rPr>
              <a:t> the </a:t>
            </a:r>
            <a:r>
              <a:rPr lang="da-DK" sz="2400" dirty="0" err="1" smtClean="0">
                <a:solidFill>
                  <a:srgbClr val="FF0000"/>
                </a:solidFill>
              </a:rPr>
              <a:t>boxes</a:t>
            </a:r>
            <a:r>
              <a:rPr lang="da-DK" sz="2400" dirty="0" smtClean="0">
                <a:solidFill>
                  <a:srgbClr val="FF0000"/>
                </a:solidFill>
              </a:rPr>
              <a:t> more </a:t>
            </a:r>
            <a:r>
              <a:rPr lang="da-DK" sz="2400" b="1" dirty="0" err="1" smtClean="0">
                <a:solidFill>
                  <a:srgbClr val="FF0000"/>
                </a:solidFill>
              </a:rPr>
              <a:t>rounded</a:t>
            </a:r>
            <a:r>
              <a:rPr lang="da-DK" sz="2400" dirty="0" smtClean="0">
                <a:solidFill>
                  <a:srgbClr val="FF0000"/>
                </a:solidFill>
              </a:rPr>
              <a:t>.</a:t>
            </a:r>
            <a:br>
              <a:rPr lang="da-DK" sz="2400" dirty="0" smtClean="0">
                <a:solidFill>
                  <a:srgbClr val="FF0000"/>
                </a:solidFill>
              </a:rPr>
            </a:br>
            <a:r>
              <a:rPr lang="da-DK" sz="2400" dirty="0" smtClean="0">
                <a:solidFill>
                  <a:srgbClr val="FF0000"/>
                </a:solidFill>
              </a:rPr>
              <a:t>(</a:t>
            </a:r>
            <a:r>
              <a:rPr lang="da-DK" sz="2400" dirty="0" err="1" smtClean="0">
                <a:solidFill>
                  <a:srgbClr val="FF0000"/>
                </a:solidFill>
              </a:rPr>
              <a:t>consider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this</a:t>
            </a:r>
            <a:r>
              <a:rPr lang="da-DK" sz="2400" dirty="0" smtClean="0">
                <a:solidFill>
                  <a:srgbClr val="FF0000"/>
                </a:solidFill>
              </a:rPr>
              <a:t> for </a:t>
            </a:r>
            <a:r>
              <a:rPr lang="da-DK" sz="2400" dirty="0" err="1" smtClean="0">
                <a:solidFill>
                  <a:srgbClr val="FF0000"/>
                </a:solidFill>
              </a:rPr>
              <a:t>your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rounded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rectangles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da-DK" sz="2400" dirty="0" smtClean="0">
                <a:solidFill>
                  <a:srgbClr val="FF0000"/>
                </a:solidFill>
                <a:hlinkClick r:id="rId2"/>
              </a:rPr>
              <a:t>developer.mozilla.org/en-US/docs/Web/API/Canvas_API/Tutorial/Drawing_shapes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</a:rPr>
              <a:t>at the </a:t>
            </a:r>
            <a:r>
              <a:rPr lang="da-DK" sz="2400" dirty="0" err="1">
                <a:solidFill>
                  <a:srgbClr val="FF0000"/>
                </a:solidFill>
              </a:rPr>
              <a:t>section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”</a:t>
            </a:r>
            <a:r>
              <a:rPr lang="da-DK" sz="2400" dirty="0" err="1" smtClean="0">
                <a:solidFill>
                  <a:srgbClr val="FF0000"/>
                </a:solidFill>
              </a:rPr>
              <a:t>Making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combinations</a:t>
            </a:r>
            <a:r>
              <a:rPr lang="da-DK" sz="2400" dirty="0">
                <a:solidFill>
                  <a:srgbClr val="FF0000"/>
                </a:solidFill>
              </a:rPr>
              <a:t>”)</a:t>
            </a:r>
            <a:endParaRPr lang="da-DK" sz="24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a-DK" sz="2400" dirty="0" smtClean="0">
                <a:solidFill>
                  <a:srgbClr val="FF0000"/>
                </a:solidFill>
              </a:rPr>
              <a:t>Make the </a:t>
            </a:r>
            <a:r>
              <a:rPr lang="da-DK" sz="2400" dirty="0" err="1" smtClean="0">
                <a:solidFill>
                  <a:srgbClr val="FF0000"/>
                </a:solidFill>
              </a:rPr>
              <a:t>blocks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larger</a:t>
            </a:r>
            <a:r>
              <a:rPr lang="da-DK" sz="2400" dirty="0" smtClean="0">
                <a:solidFill>
                  <a:srgbClr val="FF0000"/>
                </a:solidFill>
              </a:rPr>
              <a:t> (</a:t>
            </a:r>
            <a:r>
              <a:rPr lang="da-DK" sz="2400" dirty="0" err="1" smtClean="0">
                <a:solidFill>
                  <a:srgbClr val="FF0000"/>
                </a:solidFill>
              </a:rPr>
              <a:t>changing</a:t>
            </a:r>
            <a:r>
              <a:rPr lang="da-DK" sz="2400" dirty="0">
                <a:solidFill>
                  <a:srgbClr val="FF0000"/>
                </a:solidFill>
              </a:rPr>
              <a:t> the </a:t>
            </a:r>
            <a:r>
              <a:rPr lang="da-DK" sz="2400" dirty="0" smtClean="0">
                <a:solidFill>
                  <a:srgbClr val="FF0000"/>
                </a:solidFill>
              </a:rPr>
              <a:t>BLOCK_SIZE variable) and </a:t>
            </a:r>
            <a:r>
              <a:rPr lang="da-DK" sz="2400" b="1" dirty="0" err="1" smtClean="0">
                <a:solidFill>
                  <a:srgbClr val="FF0000"/>
                </a:solidFill>
              </a:rPr>
              <a:t>kawaii</a:t>
            </a:r>
            <a:r>
              <a:rPr lang="da-DK" sz="2400" b="1" dirty="0" smtClean="0">
                <a:solidFill>
                  <a:srgbClr val="FF0000"/>
                </a:solidFill>
              </a:rPr>
              <a:t> </a:t>
            </a:r>
            <a:r>
              <a:rPr lang="da-DK" sz="2400" b="1" dirty="0" err="1" smtClean="0">
                <a:solidFill>
                  <a:srgbClr val="FF0000"/>
                </a:solidFill>
              </a:rPr>
              <a:t>eyes</a:t>
            </a:r>
            <a:r>
              <a:rPr lang="da-DK" sz="2400" dirty="0" smtClean="0">
                <a:solidFill>
                  <a:srgbClr val="FF0000"/>
                </a:solidFill>
              </a:rPr>
              <a:t> to </a:t>
            </a:r>
            <a:r>
              <a:rPr lang="da-DK" sz="2400" dirty="0" err="1" smtClean="0">
                <a:solidFill>
                  <a:srgbClr val="FF0000"/>
                </a:solidFill>
              </a:rPr>
              <a:t>your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boxes</a:t>
            </a:r>
            <a:r>
              <a:rPr lang="da-DK" sz="2400" dirty="0" smtClean="0">
                <a:solidFill>
                  <a:srgbClr val="FF0000"/>
                </a:solidFill>
              </a:rPr>
              <a:t>! </a:t>
            </a:r>
            <a:r>
              <a:rPr lang="da-DK" sz="2400" dirty="0" err="1" smtClean="0">
                <a:solidFill>
                  <a:srgbClr val="FF0000"/>
                </a:solidFill>
              </a:rPr>
              <a:t>Consider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i="1" dirty="0" err="1" smtClean="0">
                <a:solidFill>
                  <a:srgbClr val="FF0000"/>
                </a:solidFill>
              </a:rPr>
              <a:t>randomizing</a:t>
            </a:r>
            <a:r>
              <a:rPr lang="da-DK" sz="2400" dirty="0" smtClean="0">
                <a:solidFill>
                  <a:srgbClr val="FF0000"/>
                </a:solidFill>
              </a:rPr>
              <a:t> the </a:t>
            </a:r>
            <a:r>
              <a:rPr lang="da-DK" sz="2400" dirty="0" err="1" smtClean="0">
                <a:solidFill>
                  <a:srgbClr val="FF0000"/>
                </a:solidFill>
              </a:rPr>
              <a:t>eyes</a:t>
            </a:r>
            <a:r>
              <a:rPr lang="da-DK" sz="2400" dirty="0" smtClean="0">
                <a:solidFill>
                  <a:srgbClr val="FF0000"/>
                </a:solidFill>
              </a:rPr>
              <a:t> for </a:t>
            </a:r>
            <a:r>
              <a:rPr lang="da-DK" sz="2400" dirty="0" err="1" smtClean="0">
                <a:solidFill>
                  <a:srgbClr val="FF0000"/>
                </a:solidFill>
              </a:rPr>
              <a:t>each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block</a:t>
            </a:r>
            <a:r>
              <a:rPr lang="da-DK" sz="2400" dirty="0" smtClean="0">
                <a:solidFill>
                  <a:srgbClr val="FF0000"/>
                </a:solidFill>
              </a:rPr>
              <a:t>…</a:t>
            </a:r>
            <a:br>
              <a:rPr lang="da-DK" sz="2400" dirty="0" smtClean="0">
                <a:solidFill>
                  <a:srgbClr val="FF0000"/>
                </a:solidFill>
              </a:rPr>
            </a:br>
            <a:r>
              <a:rPr lang="da-DK" sz="2400" dirty="0" smtClean="0">
                <a:solidFill>
                  <a:srgbClr val="FF0000"/>
                </a:solidFill>
              </a:rPr>
              <a:t>(</a:t>
            </a:r>
            <a:r>
              <a:rPr lang="da-DK" sz="2400" dirty="0" err="1" smtClean="0">
                <a:solidFill>
                  <a:srgbClr val="FF0000"/>
                </a:solidFill>
              </a:rPr>
              <a:t>see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da-DK" sz="2400" dirty="0" smtClean="0">
                <a:solidFill>
                  <a:srgbClr val="FF0000"/>
                </a:solidFill>
                <a:hlinkClick r:id="rId2"/>
              </a:rPr>
              <a:t>developer.mozilla.org/en-US/docs/Web/API/Canvas_API/Tutorial/Drawing_shapes</a:t>
            </a:r>
            <a:r>
              <a:rPr lang="da-DK" sz="2400" dirty="0" smtClean="0">
                <a:solidFill>
                  <a:srgbClr val="FF0000"/>
                </a:solidFill>
              </a:rPr>
              <a:t> at the </a:t>
            </a:r>
            <a:r>
              <a:rPr lang="da-DK" sz="2400" dirty="0" err="1" smtClean="0">
                <a:solidFill>
                  <a:srgbClr val="FF0000"/>
                </a:solidFill>
              </a:rPr>
              <a:t>section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”</a:t>
            </a:r>
            <a:r>
              <a:rPr lang="da-DK" sz="2400" dirty="0" err="1" smtClean="0">
                <a:solidFill>
                  <a:srgbClr val="FF0000"/>
                </a:solidFill>
              </a:rPr>
              <a:t>Moving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</a:rPr>
              <a:t>the </a:t>
            </a:r>
            <a:r>
              <a:rPr lang="da-DK" sz="2400" dirty="0" smtClean="0">
                <a:solidFill>
                  <a:srgbClr val="FF0000"/>
                </a:solidFill>
              </a:rPr>
              <a:t>pen”)</a:t>
            </a:r>
            <a:br>
              <a:rPr lang="da-DK" sz="2400" dirty="0" smtClean="0">
                <a:solidFill>
                  <a:srgbClr val="FF0000"/>
                </a:solidFill>
              </a:rPr>
            </a:br>
            <a:endParaRPr lang="da-DK" sz="24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24511"/>
            <a:ext cx="2333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467600" y="1752600"/>
            <a:ext cx="1514475" cy="352425"/>
            <a:chOff x="7567612" y="1752600"/>
            <a:chExt cx="1514475" cy="3524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612" y="1752600"/>
              <a:ext cx="5048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437" y="1752600"/>
              <a:ext cx="5048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262" y="1752600"/>
              <a:ext cx="5048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304800" y="5624511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20 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0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/>
        </p:nvSpPr>
        <p:spPr>
          <a:xfrm>
            <a:off x="2819400" y="609600"/>
            <a:ext cx="3429000" cy="52026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smtClean="0"/>
              <a:t>And now:</a:t>
            </a:r>
          </a:p>
          <a:p>
            <a:pPr algn="ctr"/>
            <a:r>
              <a:rPr lang="da-DK" sz="2800" b="1" dirty="0" smtClean="0"/>
              <a:t/>
            </a:r>
            <a:br>
              <a:rPr lang="da-DK" sz="2800" b="1" dirty="0" smtClean="0"/>
            </a:br>
            <a:r>
              <a:rPr lang="da-DK" sz="2800" b="1" dirty="0" smtClean="0"/>
              <a:t>three.js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184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3D… </a:t>
            </a:r>
            <a:r>
              <a:rPr lang="en-US" dirty="0" err="1" smtClean="0"/>
              <a:t>ehm</a:t>
            </a:r>
            <a:r>
              <a:rPr lang="en-US" dirty="0" smtClean="0"/>
              <a:t>… </a:t>
            </a:r>
            <a:r>
              <a:rPr lang="en-US" b="1" dirty="0" smtClean="0"/>
              <a:t>three</a:t>
            </a:r>
            <a:r>
              <a:rPr lang="en-US" dirty="0" smtClean="0"/>
              <a:t>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Intro:</a:t>
            </a:r>
          </a:p>
          <a:p>
            <a:pPr lvl="1"/>
            <a:r>
              <a:rPr lang="en-US" sz="2000" dirty="0" smtClean="0"/>
              <a:t>(longer)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://davidscottlyons.com/threejs/presentations/frontporch14/#</a:t>
            </a:r>
            <a:r>
              <a:rPr lang="en-US" sz="2000" dirty="0" smtClean="0">
                <a:hlinkClick r:id="rId2"/>
              </a:rPr>
              <a:t>slide-0</a:t>
            </a:r>
            <a:endParaRPr lang="en-US" sz="2000" dirty="0" smtClean="0"/>
          </a:p>
          <a:p>
            <a:pPr lvl="1"/>
            <a:r>
              <a:rPr lang="en-US" sz="2000" dirty="0" smtClean="0"/>
              <a:t>(short)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://medium.com/@</a:t>
            </a:r>
            <a:r>
              <a:rPr lang="en-US" sz="2000" dirty="0" smtClean="0">
                <a:hlinkClick r:id="rId3"/>
              </a:rPr>
              <a:t>necsoft/three-js-101-hello-world-part-1-443207b1ebe1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examples: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folder </a:t>
            </a:r>
            <a:r>
              <a:rPr lang="en-US" sz="2000" b="1" dirty="0" smtClean="0">
                <a:solidFill>
                  <a:srgbClr val="00B050"/>
                </a:solidFill>
              </a:rPr>
              <a:t>code\</a:t>
            </a:r>
            <a:r>
              <a:rPr lang="en-US" sz="2000" b="1" dirty="0" err="1" smtClean="0">
                <a:solidFill>
                  <a:srgbClr val="00B050"/>
                </a:solidFill>
              </a:rPr>
              <a:t>threejs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test01</a:t>
            </a:r>
            <a:r>
              <a:rPr lang="en-US" sz="2000" dirty="0" smtClean="0"/>
              <a:t> -&gt; basic </a:t>
            </a:r>
            <a:r>
              <a:rPr lang="en-US" sz="2000" dirty="0" smtClean="0"/>
              <a:t>example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test01_1_manyObjects</a:t>
            </a:r>
            <a:r>
              <a:rPr lang="en-US" sz="2000" dirty="0"/>
              <a:t> </a:t>
            </a:r>
            <a:r>
              <a:rPr lang="en-US" sz="2000" dirty="0" smtClean="0"/>
              <a:t>-&gt; click event + 3 cubes (with and without grouping)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test01_2a_manyObjectsRotation</a:t>
            </a:r>
            <a:r>
              <a:rPr lang="en-US" sz="2000" dirty="0" smtClean="0"/>
              <a:t> -&gt; </a:t>
            </a:r>
            <a:r>
              <a:rPr lang="en-US" sz="2000" dirty="0"/>
              <a:t>click event + 3 cubes </a:t>
            </a:r>
            <a:r>
              <a:rPr lang="en-US" sz="2000" dirty="0" smtClean="0"/>
              <a:t>using </a:t>
            </a:r>
            <a:r>
              <a:rPr lang="en-US" sz="2000" dirty="0"/>
              <a:t>a </a:t>
            </a:r>
            <a:r>
              <a:rPr lang="en-US" sz="2000" dirty="0" smtClean="0"/>
              <a:t>group </a:t>
            </a:r>
            <a:r>
              <a:rPr lang="en-US" sz="2000" dirty="0"/>
              <a:t>+ rotation via </a:t>
            </a:r>
            <a:r>
              <a:rPr lang="en-US" sz="2000" b="1" dirty="0" smtClean="0"/>
              <a:t>animate()</a:t>
            </a:r>
            <a:r>
              <a:rPr lang="en-US" sz="2000" dirty="0" smtClean="0"/>
              <a:t> method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test01_2b_manyObjectsRotation</a:t>
            </a:r>
            <a:r>
              <a:rPr lang="en-US" sz="2000" dirty="0" smtClean="0"/>
              <a:t> </a:t>
            </a:r>
            <a:r>
              <a:rPr lang="en-US" sz="2000" dirty="0"/>
              <a:t>-&gt; click event + 3 cubes </a:t>
            </a:r>
            <a:r>
              <a:rPr lang="en-US" sz="2000" dirty="0" smtClean="0"/>
              <a:t>(no groups, but mesh </a:t>
            </a:r>
            <a:r>
              <a:rPr lang="en-US" sz="2000" dirty="0"/>
              <a:t>can be parent of other meshes) + </a:t>
            </a:r>
            <a:r>
              <a:rPr lang="en-US" sz="2000" dirty="0" smtClean="0"/>
              <a:t>rotation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1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ore examples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test01_3_simpleRotation </a:t>
            </a:r>
            <a:r>
              <a:rPr lang="en-US" sz="2000" dirty="0"/>
              <a:t>-&gt; 1 cube with rotation (</a:t>
            </a:r>
            <a:r>
              <a:rPr lang="en-US" sz="2000" b="1" dirty="0"/>
              <a:t>animate </a:t>
            </a:r>
            <a:r>
              <a:rPr lang="en-US" sz="2000" dirty="0"/>
              <a:t>method)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test02_changeCamera </a:t>
            </a:r>
            <a:r>
              <a:rPr lang="en-US" sz="2000" dirty="0" smtClean="0"/>
              <a:t>-&gt; use 2 range inputs to change camera parameters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test03_lights </a:t>
            </a:r>
            <a:r>
              <a:rPr lang="en-US" sz="2000" dirty="0"/>
              <a:t>-&gt; </a:t>
            </a:r>
            <a:r>
              <a:rPr lang="en-US" sz="2000" b="1" dirty="0" err="1" smtClean="0"/>
              <a:t>AmbientLight</a:t>
            </a:r>
            <a:r>
              <a:rPr lang="en-US" sz="2000" dirty="0"/>
              <a:t> and </a:t>
            </a:r>
            <a:r>
              <a:rPr lang="en-US" sz="2000" b="1" dirty="0" err="1" smtClean="0"/>
              <a:t>DirectionalLight</a:t>
            </a:r>
            <a:endParaRPr lang="en-US" sz="2000" b="1" dirty="0" smtClean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test04_orbitingControls </a:t>
            </a:r>
            <a:r>
              <a:rPr lang="en-US" sz="2000" dirty="0"/>
              <a:t>-&gt; </a:t>
            </a:r>
            <a:r>
              <a:rPr lang="en-US" sz="2000" b="1" dirty="0" smtClean="0"/>
              <a:t>move around </a:t>
            </a:r>
            <a:r>
              <a:rPr lang="en-US" sz="2000" dirty="0" smtClean="0"/>
              <a:t>with the mouse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</a:t>
            </a:r>
            <a:r>
              <a:rPr lang="en-US" sz="2000" dirty="0" smtClean="0">
                <a:solidFill>
                  <a:srgbClr val="00B050"/>
                </a:solidFill>
              </a:rPr>
              <a:t>est05 </a:t>
            </a:r>
            <a:r>
              <a:rPr lang="en-US" sz="2000" dirty="0" smtClean="0"/>
              <a:t>-&gt; </a:t>
            </a:r>
            <a:r>
              <a:rPr lang="en-US" sz="2000" b="1" dirty="0" smtClean="0"/>
              <a:t>sphere </a:t>
            </a:r>
            <a:r>
              <a:rPr lang="en-US" sz="2000" dirty="0" smtClean="0"/>
              <a:t>with image as </a:t>
            </a:r>
            <a:r>
              <a:rPr lang="en-US" sz="2000" b="1" dirty="0" smtClean="0"/>
              <a:t>texture </a:t>
            </a:r>
            <a:r>
              <a:rPr lang="en-US" sz="2000" dirty="0"/>
              <a:t>(*)</a:t>
            </a:r>
            <a:endParaRPr lang="en-US" sz="2000" b="1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test06-generation </a:t>
            </a:r>
            <a:r>
              <a:rPr lang="en-US" sz="2000" dirty="0" smtClean="0"/>
              <a:t>-&gt; </a:t>
            </a:r>
            <a:r>
              <a:rPr lang="en-US" sz="2000" b="1" dirty="0" smtClean="0"/>
              <a:t>create </a:t>
            </a:r>
            <a:r>
              <a:rPr lang="en-US" sz="2000" dirty="0" smtClean="0"/>
              <a:t>a tree (+ VR example!)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test07_loading_models </a:t>
            </a:r>
            <a:r>
              <a:rPr lang="en-US" sz="2000" dirty="0" smtClean="0"/>
              <a:t>-&gt; </a:t>
            </a:r>
            <a:r>
              <a:rPr lang="en-US" sz="2000" b="1" dirty="0" smtClean="0"/>
              <a:t>load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file (*)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1800" i="1" dirty="0" smtClean="0"/>
              <a:t>(*) require </a:t>
            </a:r>
            <a:r>
              <a:rPr lang="en-US" sz="1800" i="1" dirty="0" err="1" smtClean="0"/>
              <a:t>localhost</a:t>
            </a:r>
            <a:r>
              <a:rPr lang="en-US" sz="1800" i="1" dirty="0" smtClean="0"/>
              <a:t> to run</a:t>
            </a:r>
            <a:endParaRPr lang="en-US" sz="1800" i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jQuery book -&gt; chpt 11</a:t>
            </a:r>
          </a:p>
          <a:p>
            <a:pPr lvl="1"/>
            <a:r>
              <a:rPr lang="en-US" dirty="0" smtClean="0"/>
              <a:t>animations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deferred objects</a:t>
            </a:r>
          </a:p>
          <a:p>
            <a:pPr lvl="1"/>
            <a:r>
              <a:rPr lang="en-US" dirty="0" smtClean="0"/>
              <a:t>promises</a:t>
            </a:r>
            <a:endParaRPr lang="en-US" dirty="0"/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smtClean="0"/>
              <a:t>Procedural animation:</a:t>
            </a:r>
          </a:p>
          <a:p>
            <a:pPr lvl="1"/>
            <a:r>
              <a:rPr lang="da-DK" dirty="0" smtClean="0"/>
              <a:t>Particles</a:t>
            </a:r>
          </a:p>
          <a:p>
            <a:pPr lvl="1"/>
            <a:r>
              <a:rPr lang="da-DK" dirty="0" smtClean="0"/>
              <a:t>One-dimensional games</a:t>
            </a:r>
          </a:p>
          <a:p>
            <a:pPr lvl="1"/>
            <a:endParaRPr lang="da-DK" dirty="0"/>
          </a:p>
          <a:p>
            <a:r>
              <a:rPr lang="en-US" dirty="0"/>
              <a:t>short intro to Three.js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100" dirty="0" smtClean="0"/>
              <a:t>(</a:t>
            </a:r>
            <a:r>
              <a:rPr lang="en-US" sz="2100" dirty="0"/>
              <a:t>to support the course </a:t>
            </a:r>
            <a:r>
              <a:rPr lang="en-US" sz="2100" dirty="0" smtClean="0"/>
              <a:t>in </a:t>
            </a:r>
            <a:r>
              <a:rPr lang="en-US" sz="2100" i="1" dirty="0" smtClean="0"/>
              <a:t>“</a:t>
            </a:r>
            <a:r>
              <a:rPr lang="en-US" sz="2100" i="1" dirty="0"/>
              <a:t>Design of interactive systems for learning</a:t>
            </a:r>
            <a:r>
              <a:rPr lang="en-US" sz="2100" i="1" dirty="0" smtClean="0"/>
              <a:t>”</a:t>
            </a:r>
            <a:r>
              <a:rPr lang="en-US" sz="2100" dirty="0" smtClean="0"/>
              <a:t>)</a:t>
            </a:r>
            <a:endParaRPr lang="en-US" sz="2800" dirty="0"/>
          </a:p>
          <a:p>
            <a:pPr lvl="1"/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3733800"/>
            <a:ext cx="3886199" cy="2657051"/>
            <a:chOff x="5181600" y="3733800"/>
            <a:chExt cx="3886199" cy="265705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74" y="5105400"/>
              <a:ext cx="1114425" cy="128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5181600" y="3733800"/>
              <a:ext cx="3708400" cy="1104900"/>
              <a:chOff x="5181600" y="3733800"/>
              <a:chExt cx="3708400" cy="1104900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810000"/>
                <a:ext cx="1295400" cy="97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3733800"/>
                <a:ext cx="2260600" cy="11049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6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00B050"/>
                </a:solidFill>
              </a:rPr>
              <a:t>Next time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>
                <a:solidFill>
                  <a:srgbClr val="00B050"/>
                </a:solidFill>
              </a:rPr>
              <a:t>We will go thru chapters </a:t>
            </a:r>
            <a:r>
              <a:rPr lang="da-DK" sz="2400" dirty="0">
                <a:solidFill>
                  <a:srgbClr val="00B050"/>
                </a:solidFill>
              </a:rPr>
              <a:t>12 and 13 of the </a:t>
            </a:r>
            <a:r>
              <a:rPr lang="da-DK" sz="2400" b="1" dirty="0">
                <a:solidFill>
                  <a:srgbClr val="00B050"/>
                </a:solidFill>
              </a:rPr>
              <a:t>jQuery </a:t>
            </a:r>
            <a:r>
              <a:rPr lang="da-DK" sz="2400" b="1" dirty="0" smtClean="0">
                <a:solidFill>
                  <a:srgbClr val="00B050"/>
                </a:solidFill>
              </a:rPr>
              <a:t>book</a:t>
            </a:r>
          </a:p>
          <a:p>
            <a:r>
              <a:rPr lang="da-DK" sz="2400" dirty="0" smtClean="0">
                <a:solidFill>
                  <a:srgbClr val="00B050"/>
                </a:solidFill>
              </a:rPr>
              <a:t>You can start reading both chapters</a:t>
            </a:r>
          </a:p>
          <a:p>
            <a:r>
              <a:rPr lang="da-DK" sz="2400" dirty="0" smtClean="0">
                <a:solidFill>
                  <a:srgbClr val="00B050"/>
                </a:solidFill>
              </a:rPr>
              <a:t>Main topics:</a:t>
            </a:r>
          </a:p>
          <a:p>
            <a:pPr lvl="1"/>
            <a:r>
              <a:rPr lang="en-GB" sz="2000" dirty="0" smtClean="0"/>
              <a:t>Advanced </a:t>
            </a:r>
            <a:r>
              <a:rPr lang="en-GB" sz="2000" dirty="0"/>
              <a:t>DOM </a:t>
            </a:r>
            <a:r>
              <a:rPr lang="en-GB" sz="2000" dirty="0" smtClean="0"/>
              <a:t>Manipulation, optimization</a:t>
            </a:r>
            <a:endParaRPr lang="da-DK" sz="2000" dirty="0"/>
          </a:p>
          <a:p>
            <a:pPr lvl="1"/>
            <a:r>
              <a:rPr lang="da-DK" sz="2000" dirty="0" smtClean="0"/>
              <a:t>Advanced Ajax</a:t>
            </a:r>
            <a:endParaRPr lang="da-DK" sz="2000" dirty="0"/>
          </a:p>
          <a:p>
            <a:pPr lvl="1"/>
            <a:r>
              <a:rPr lang="da-DK" sz="2000" dirty="0" smtClean="0"/>
              <a:t>AJAX </a:t>
            </a:r>
            <a:r>
              <a:rPr lang="da-DK" sz="2000" dirty="0"/>
              <a:t>&amp; deferred objects -&gt; </a:t>
            </a:r>
            <a:r>
              <a:rPr lang="da-DK" sz="2000" b="1" dirty="0"/>
              <a:t>promise</a:t>
            </a:r>
            <a:r>
              <a:rPr lang="da-DK" sz="2000" dirty="0"/>
              <a:t>s</a:t>
            </a:r>
          </a:p>
          <a:p>
            <a:pPr lvl="1"/>
            <a:r>
              <a:rPr lang="da-DK" sz="2000" dirty="0"/>
              <a:t>Ways to keep network trafic minimal -&gt; caching and trhottling</a:t>
            </a:r>
            <a:endParaRPr lang="en-GB" sz="2000" dirty="0"/>
          </a:p>
          <a:p>
            <a:pPr lvl="1"/>
            <a:r>
              <a:rPr lang="da-DK" sz="2000" dirty="0" smtClean="0"/>
              <a:t>… and </a:t>
            </a:r>
            <a:r>
              <a:rPr lang="da-DK" sz="2000" dirty="0" err="1" smtClean="0"/>
              <a:t>some</a:t>
            </a:r>
            <a:r>
              <a:rPr lang="da-DK" sz="2000" dirty="0"/>
              <a:t> </a:t>
            </a:r>
            <a:r>
              <a:rPr lang="da-DK" sz="2000" dirty="0" smtClean="0"/>
              <a:t>more </a:t>
            </a:r>
            <a:r>
              <a:rPr lang="da-DK" sz="2000" dirty="0" err="1" smtClean="0"/>
              <a:t>stuff</a:t>
            </a:r>
            <a:r>
              <a:rPr lang="da-DK" sz="2000" dirty="0" smtClean="0"/>
              <a:t> </a:t>
            </a:r>
            <a:r>
              <a:rPr lang="da-DK" sz="2000" dirty="0" err="1" smtClean="0"/>
              <a:t>about</a:t>
            </a:r>
            <a:r>
              <a:rPr lang="da-DK" sz="2000" dirty="0"/>
              <a:t> </a:t>
            </a:r>
            <a:r>
              <a:rPr lang="da-DK" sz="2000" dirty="0" smtClean="0"/>
              <a:t>animation </a:t>
            </a:r>
            <a:r>
              <a:rPr lang="da-DK" sz="2000" dirty="0"/>
              <a:t>of DOM elements</a:t>
            </a:r>
            <a:endParaRPr lang="en-GB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</a:t>
            </a:r>
            <a:r>
              <a:rPr lang="da-DK" dirty="0" err="1" smtClean="0"/>
              <a:t>Query</a:t>
            </a:r>
            <a:r>
              <a:rPr lang="da-DK" dirty="0" smtClean="0"/>
              <a:t> </a:t>
            </a:r>
            <a:r>
              <a:rPr lang="da-DK" dirty="0" err="1" smtClean="0"/>
              <a:t>effects</a:t>
            </a:r>
            <a:r>
              <a:rPr lang="da-DK" dirty="0" smtClean="0"/>
              <a:t> </a:t>
            </a:r>
            <a:r>
              <a:rPr lang="da-DK" dirty="0" err="1" smtClean="0"/>
              <a:t>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Allows:</a:t>
            </a:r>
          </a:p>
          <a:p>
            <a:r>
              <a:rPr lang="da-DK" dirty="0" smtClean="0"/>
              <a:t>monitor ”state” of an animation</a:t>
            </a:r>
          </a:p>
          <a:p>
            <a:r>
              <a:rPr lang="da-DK" dirty="0" smtClean="0"/>
              <a:t>pause/re-start animations</a:t>
            </a:r>
          </a:p>
          <a:p>
            <a:r>
              <a:rPr lang="da-DK" dirty="0" smtClean="0"/>
              <a:t>fine-tune progress of effects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u="sng" dirty="0" smtClean="0"/>
              <a:t>On mouse over</a:t>
            </a:r>
            <a:r>
              <a:rPr lang="da-DK" dirty="0" smtClean="0"/>
              <a:t> animation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Check code page 289</a:t>
            </a:r>
          </a:p>
          <a:p>
            <a:r>
              <a:rPr lang="da-DK" sz="2400" dirty="0" smtClean="0"/>
              <a:t>Listing 11.1</a:t>
            </a:r>
          </a:p>
          <a:p>
            <a:r>
              <a:rPr lang="da-DK" sz="1800" dirty="0">
                <a:solidFill>
                  <a:srgbClr val="00B050"/>
                </a:solidFill>
                <a:latin typeface="Lucida Console" pitchFamily="49" charset="0"/>
              </a:rPr>
              <a:t>x</a:t>
            </a:r>
            <a:r>
              <a:rPr lang="da-DK" sz="1800" dirty="0" smtClean="0">
                <a:solidFill>
                  <a:srgbClr val="00B050"/>
                </a:solidFill>
                <a:latin typeface="Lucida Console" pitchFamily="49" charset="0"/>
              </a:rPr>
              <a:t> = (a==b)?1:2     </a:t>
            </a:r>
            <a:r>
              <a:rPr lang="da-DK" sz="2400" b="1" dirty="0" smtClean="0"/>
              <a:t>the same as:</a:t>
            </a:r>
            <a:br>
              <a:rPr lang="da-DK" sz="2400" b="1" dirty="0" smtClean="0"/>
            </a:br>
            <a:r>
              <a:rPr lang="da-DK" sz="1800" i="1" dirty="0" smtClean="0">
                <a:solidFill>
                  <a:srgbClr val="0070C0"/>
                </a:solidFill>
                <a:latin typeface="Lucida Console" pitchFamily="49" charset="0"/>
              </a:rPr>
              <a:t>if (a==b) x = 1;</a:t>
            </a:r>
            <a:br>
              <a:rPr lang="da-DK" sz="1800" i="1" dirty="0" smtClean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da-DK" sz="1800" i="1" dirty="0" smtClean="0">
                <a:solidFill>
                  <a:srgbClr val="0070C0"/>
                </a:solidFill>
                <a:latin typeface="Lucida Console" pitchFamily="49" charset="0"/>
              </a:rPr>
              <a:t>else      x = 2;</a:t>
            </a:r>
          </a:p>
          <a:p>
            <a:endParaRPr lang="da-DK" sz="18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da-DK" sz="1800" dirty="0" smtClean="0"/>
              <a:t>.animate() </a:t>
            </a:r>
            <a:r>
              <a:rPr lang="da-DK" sz="1800" dirty="0"/>
              <a:t>jQuery method -&gt; </a:t>
            </a:r>
            <a:r>
              <a:rPr lang="da-DK" sz="1800" dirty="0">
                <a:hlinkClick r:id="rId2"/>
              </a:rPr>
              <a:t>http://api.jquery.com/animate</a:t>
            </a:r>
            <a:r>
              <a:rPr lang="da-DK" sz="1800" dirty="0" smtClean="0">
                <a:hlinkClick r:id="rId2"/>
              </a:rPr>
              <a:t>/</a:t>
            </a:r>
            <a:r>
              <a:rPr lang="da-DK" sz="1800" dirty="0" smtClean="0"/>
              <a:t> </a:t>
            </a:r>
            <a:br>
              <a:rPr lang="da-DK" sz="1800" dirty="0" smtClean="0"/>
            </a:br>
            <a:r>
              <a:rPr lang="en-US" sz="1800" b="1" dirty="0" smtClean="0"/>
              <a:t>DEF: </a:t>
            </a:r>
            <a:r>
              <a:rPr lang="en-US" sz="1800" i="1" dirty="0" smtClean="0"/>
              <a:t>Perform </a:t>
            </a:r>
            <a:r>
              <a:rPr lang="en-US" sz="1800" i="1" dirty="0"/>
              <a:t>a custom animation of a set of CSS properties</a:t>
            </a:r>
            <a:r>
              <a:rPr lang="en-US" sz="1800" i="1" dirty="0" smtClean="0"/>
              <a:t>.</a:t>
            </a:r>
          </a:p>
          <a:p>
            <a:r>
              <a:rPr lang="en-US" sz="1800" dirty="0" smtClean="0"/>
              <a:t>It uses (linear) interpolation between 2 values (as start and an end value) of one or more </a:t>
            </a:r>
            <a:r>
              <a:rPr lang="en-US" sz="1800" dirty="0" err="1" smtClean="0"/>
              <a:t>css</a:t>
            </a:r>
            <a:r>
              <a:rPr lang="en-US" sz="1800" dirty="0" smtClean="0"/>
              <a:t> properties -&gt; </a:t>
            </a:r>
            <a:r>
              <a:rPr lang="en-US" sz="1800" dirty="0" smtClean="0">
                <a:solidFill>
                  <a:srgbClr val="00B050"/>
                </a:solidFill>
              </a:rPr>
              <a:t>more about </a:t>
            </a:r>
            <a:r>
              <a:rPr lang="en-US" sz="1800" b="1" dirty="0" smtClean="0">
                <a:solidFill>
                  <a:srgbClr val="00B050"/>
                </a:solidFill>
              </a:rPr>
              <a:t>linear interpolation</a:t>
            </a:r>
            <a:r>
              <a:rPr lang="en-US" sz="1800" dirty="0" smtClean="0">
                <a:solidFill>
                  <a:srgbClr val="00B050"/>
                </a:solidFill>
              </a:rPr>
              <a:t> later</a:t>
            </a:r>
          </a:p>
          <a:p>
            <a:endParaRPr lang="en-US" sz="1800" dirty="0"/>
          </a:p>
          <a:p>
            <a:r>
              <a:rPr lang="da-DK" sz="1800" b="1" dirty="0" smtClean="0"/>
              <a:t>Problem: </a:t>
            </a:r>
            <a:r>
              <a:rPr lang="da-DK" sz="1800" dirty="0" smtClean="0"/>
              <a:t>animation are queued, so when many ”mouse enter” + ”mouse exit” =&gt; long sequence in the queue, takes time to finish </a:t>
            </a:r>
            <a:r>
              <a:rPr lang="da-DK" sz="1800" dirty="0" smtClean="0">
                <a:sym typeface="Wingdings" pitchFamily="2" charset="2"/>
              </a:rPr>
              <a:t></a:t>
            </a:r>
            <a:endParaRPr lang="en-GB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066800"/>
            <a:ext cx="1017659" cy="2219325"/>
            <a:chOff x="8001000" y="1066800"/>
            <a:chExt cx="1017659" cy="2219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66800"/>
              <a:ext cx="9810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8947099" y="1066800"/>
              <a:ext cx="71560" cy="2209800"/>
            </a:xfrm>
            <a:custGeom>
              <a:avLst/>
              <a:gdLst>
                <a:gd name="connsiteX0" fmla="*/ 131588 w 143121"/>
                <a:gd name="connsiteY0" fmla="*/ 0 h 2329543"/>
                <a:gd name="connsiteX1" fmla="*/ 33616 w 143121"/>
                <a:gd name="connsiteY1" fmla="*/ 87086 h 2329543"/>
                <a:gd name="connsiteX2" fmla="*/ 88045 w 143121"/>
                <a:gd name="connsiteY2" fmla="*/ 261257 h 2329543"/>
                <a:gd name="connsiteX3" fmla="*/ 66273 w 143121"/>
                <a:gd name="connsiteY3" fmla="*/ 478972 h 2329543"/>
                <a:gd name="connsiteX4" fmla="*/ 120702 w 143121"/>
                <a:gd name="connsiteY4" fmla="*/ 674914 h 2329543"/>
                <a:gd name="connsiteX5" fmla="*/ 66273 w 143121"/>
                <a:gd name="connsiteY5" fmla="*/ 925286 h 2329543"/>
                <a:gd name="connsiteX6" fmla="*/ 98931 w 143121"/>
                <a:gd name="connsiteY6" fmla="*/ 1164772 h 2329543"/>
                <a:gd name="connsiteX7" fmla="*/ 55388 w 143121"/>
                <a:gd name="connsiteY7" fmla="*/ 1338943 h 2329543"/>
                <a:gd name="connsiteX8" fmla="*/ 142473 w 143121"/>
                <a:gd name="connsiteY8" fmla="*/ 1676400 h 2329543"/>
                <a:gd name="connsiteX9" fmla="*/ 959 w 143121"/>
                <a:gd name="connsiteY9" fmla="*/ 1774372 h 2329543"/>
                <a:gd name="connsiteX10" fmla="*/ 77159 w 143121"/>
                <a:gd name="connsiteY10" fmla="*/ 2046514 h 2329543"/>
                <a:gd name="connsiteX11" fmla="*/ 11845 w 143121"/>
                <a:gd name="connsiteY11" fmla="*/ 2220686 h 2329543"/>
                <a:gd name="connsiteX12" fmla="*/ 55388 w 143121"/>
                <a:gd name="connsiteY12" fmla="*/ 2329543 h 232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121" h="2329543">
                  <a:moveTo>
                    <a:pt x="131588" y="0"/>
                  </a:moveTo>
                  <a:cubicBezTo>
                    <a:pt x="86230" y="21771"/>
                    <a:pt x="40873" y="43543"/>
                    <a:pt x="33616" y="87086"/>
                  </a:cubicBezTo>
                  <a:cubicBezTo>
                    <a:pt x="26359" y="130629"/>
                    <a:pt x="82602" y="195943"/>
                    <a:pt x="88045" y="261257"/>
                  </a:cubicBezTo>
                  <a:cubicBezTo>
                    <a:pt x="93488" y="326571"/>
                    <a:pt x="60830" y="410029"/>
                    <a:pt x="66273" y="478972"/>
                  </a:cubicBezTo>
                  <a:cubicBezTo>
                    <a:pt x="71716" y="547915"/>
                    <a:pt x="120702" y="600528"/>
                    <a:pt x="120702" y="674914"/>
                  </a:cubicBezTo>
                  <a:cubicBezTo>
                    <a:pt x="120702" y="749300"/>
                    <a:pt x="69901" y="843643"/>
                    <a:pt x="66273" y="925286"/>
                  </a:cubicBezTo>
                  <a:cubicBezTo>
                    <a:pt x="62644" y="1006929"/>
                    <a:pt x="100745" y="1095829"/>
                    <a:pt x="98931" y="1164772"/>
                  </a:cubicBezTo>
                  <a:cubicBezTo>
                    <a:pt x="97117" y="1233715"/>
                    <a:pt x="48131" y="1253672"/>
                    <a:pt x="55388" y="1338943"/>
                  </a:cubicBezTo>
                  <a:cubicBezTo>
                    <a:pt x="62645" y="1424214"/>
                    <a:pt x="151544" y="1603829"/>
                    <a:pt x="142473" y="1676400"/>
                  </a:cubicBezTo>
                  <a:cubicBezTo>
                    <a:pt x="133402" y="1748971"/>
                    <a:pt x="11845" y="1712687"/>
                    <a:pt x="959" y="1774372"/>
                  </a:cubicBezTo>
                  <a:cubicBezTo>
                    <a:pt x="-9927" y="1836057"/>
                    <a:pt x="75345" y="1972128"/>
                    <a:pt x="77159" y="2046514"/>
                  </a:cubicBezTo>
                  <a:cubicBezTo>
                    <a:pt x="78973" y="2120900"/>
                    <a:pt x="15473" y="2173515"/>
                    <a:pt x="11845" y="2220686"/>
                  </a:cubicBezTo>
                  <a:cubicBezTo>
                    <a:pt x="8217" y="2267857"/>
                    <a:pt x="31802" y="2298700"/>
                    <a:pt x="55388" y="232954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ight Arrow 5"/>
          <p:cNvSpPr/>
          <p:nvPr/>
        </p:nvSpPr>
        <p:spPr>
          <a:xfrm>
            <a:off x="3657600" y="1676400"/>
            <a:ext cx="434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200400" y="5943600"/>
            <a:ext cx="1295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</a:t>
            </a:r>
            <a:r>
              <a:rPr lang="en-GB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/>
              <a:t>Solution: </a:t>
            </a:r>
            <a:r>
              <a:rPr lang="da-DK" sz="2400" dirty="0" smtClean="0">
                <a:solidFill>
                  <a:srgbClr val="0070C0"/>
                </a:solidFill>
              </a:rPr>
              <a:t>listing 11.2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animation queue: $.</a:t>
            </a:r>
            <a:r>
              <a:rPr lang="en-GB" sz="2400" dirty="0" err="1" smtClean="0"/>
              <a:t>fx</a:t>
            </a:r>
            <a:endParaRPr lang="en-GB" sz="2400" dirty="0" smtClean="0"/>
          </a:p>
          <a:p>
            <a:r>
              <a:rPr lang="da-DK" sz="2400" dirty="0" smtClean="0"/>
              <a:t>This solution is a bit like event throttling -&gt; </a:t>
            </a:r>
            <a:br>
              <a:rPr lang="da-DK" sz="2400" dirty="0" smtClean="0"/>
            </a:br>
            <a:r>
              <a:rPr lang="da-DK" sz="2400" dirty="0" smtClean="0"/>
              <a:t>	instead of </a:t>
            </a:r>
            <a:r>
              <a:rPr lang="da-DK" sz="2400" b="1" i="1" dirty="0" smtClean="0"/>
              <a:t>time </a:t>
            </a:r>
            <a:r>
              <a:rPr lang="da-DK" sz="2400" dirty="0" smtClean="0"/>
              <a:t>here we use </a:t>
            </a:r>
            <a:br>
              <a:rPr lang="da-DK" sz="2400" dirty="0" smtClean="0"/>
            </a:br>
            <a:r>
              <a:rPr lang="da-DK" sz="2400" dirty="0" smtClean="0"/>
              <a:t> 	   </a:t>
            </a:r>
            <a:r>
              <a:rPr lang="da-DK" sz="2400" b="1" i="1" dirty="0" smtClean="0"/>
              <a:t>state of &lt;div&gt;</a:t>
            </a:r>
            <a:r>
              <a:rPr lang="da-DK" sz="2400" b="1" dirty="0" smtClean="0"/>
              <a:t> </a:t>
            </a:r>
            <a:r>
              <a:rPr lang="da-DK" sz="2400" dirty="0" smtClean="0"/>
              <a:t>to </a:t>
            </a:r>
            <a:r>
              <a:rPr lang="da-DK" sz="2400" b="1" dirty="0" smtClean="0"/>
              <a:t>skip</a:t>
            </a:r>
            <a:r>
              <a:rPr lang="da-DK" sz="2400" dirty="0" smtClean="0"/>
              <a:t> events over</a:t>
            </a:r>
          </a:p>
          <a:p>
            <a:r>
              <a:rPr lang="da-DK" sz="2400" dirty="0" smtClean="0"/>
              <a:t>For that use: </a:t>
            </a:r>
            <a:r>
              <a:rPr lang="en-GB" sz="2400" b="1" i="1" dirty="0" smtClean="0"/>
              <a:t>:</a:t>
            </a:r>
            <a:r>
              <a:rPr lang="en-GB" sz="2400" b="1" i="1" dirty="0"/>
              <a:t>animated </a:t>
            </a:r>
            <a:r>
              <a:rPr lang="en-GB" sz="2400" dirty="0" smtClean="0"/>
              <a:t>pseudo-class</a:t>
            </a:r>
          </a:p>
          <a:p>
            <a:r>
              <a:rPr lang="da-DK" sz="2400" dirty="0" smtClean="0"/>
              <a:t>This </a:t>
            </a:r>
            <a:r>
              <a:rPr lang="en-GB" sz="2400" dirty="0" smtClean="0"/>
              <a:t>avoids </a:t>
            </a:r>
            <a:r>
              <a:rPr lang="en-GB" sz="2400" i="1" dirty="0" smtClean="0"/>
              <a:t>runaway animations </a:t>
            </a:r>
            <a:r>
              <a:rPr lang="en-GB" sz="2400" dirty="0" smtClean="0"/>
              <a:t>… but…</a:t>
            </a:r>
          </a:p>
          <a:p>
            <a:r>
              <a:rPr lang="da-DK" sz="2400" b="1" dirty="0" smtClean="0"/>
              <a:t>Problem:</a:t>
            </a:r>
          </a:p>
          <a:p>
            <a:pPr lvl="1"/>
            <a:r>
              <a:rPr lang="da-DK" sz="2000" dirty="0" smtClean="0"/>
              <a:t>Still 1 animation must complete before another can start</a:t>
            </a:r>
          </a:p>
          <a:p>
            <a:pPr lvl="1"/>
            <a:r>
              <a:rPr lang="da-DK" sz="2000" u="sng" dirty="0" smtClean="0"/>
              <a:t>Solution:</a:t>
            </a:r>
            <a:r>
              <a:rPr lang="da-DK" sz="2000" dirty="0" smtClean="0"/>
              <a:t> </a:t>
            </a:r>
            <a:r>
              <a:rPr lang="da-DK" sz="2000" b="1" dirty="0" smtClean="0"/>
              <a:t>force </a:t>
            </a:r>
            <a:r>
              <a:rPr lang="da-DK" sz="2000" dirty="0" smtClean="0"/>
              <a:t>termination with .stop</a:t>
            </a:r>
            <a:r>
              <a:rPr lang="da-DK" sz="2000" dirty="0"/>
              <a:t>() ... </a:t>
            </a:r>
            <a:r>
              <a:rPr lang="da-DK" sz="2000" dirty="0">
                <a:solidFill>
                  <a:srgbClr val="00B050"/>
                </a:solidFill>
              </a:rPr>
              <a:t>listing </a:t>
            </a:r>
            <a:r>
              <a:rPr lang="da-DK" sz="2000" dirty="0" smtClean="0">
                <a:solidFill>
                  <a:srgbClr val="00B050"/>
                </a:solidFill>
              </a:rPr>
              <a:t>11.3</a:t>
            </a:r>
            <a:endParaRPr lang="da-DK" sz="2000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93146"/>
            <a:ext cx="1295400" cy="192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352800" y="5638800"/>
            <a:ext cx="4191000" cy="990600"/>
            <a:chOff x="3352800" y="5334000"/>
            <a:chExt cx="4191000" cy="990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52800" y="5334000"/>
              <a:ext cx="1066800" cy="990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19600" y="5754135"/>
              <a:ext cx="3124200" cy="5704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9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Stop!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.stop() is </a:t>
            </a:r>
            <a:r>
              <a:rPr lang="da-DK" sz="2400" b="1" dirty="0" smtClean="0"/>
              <a:t>drastic</a:t>
            </a:r>
            <a:r>
              <a:rPr lang="da-DK" sz="2400" dirty="0" smtClean="0"/>
              <a:t>! </a:t>
            </a:r>
          </a:p>
          <a:p>
            <a:r>
              <a:rPr lang="da-DK" sz="2400" dirty="0"/>
              <a:t>s</a:t>
            </a:r>
            <a:r>
              <a:rPr lang="da-DK" sz="2400" dirty="0" smtClean="0"/>
              <a:t>ome animations like slideDown() can be disrupted by stopping them in the middle of </a:t>
            </a:r>
            <a:r>
              <a:rPr lang="da-DK" sz="2400" dirty="0"/>
              <a:t>the animation </a:t>
            </a:r>
            <a:r>
              <a:rPr lang="da-DK" sz="1600" dirty="0"/>
              <a:t>[http://api.jquery.com/slidedown</a:t>
            </a:r>
            <a:r>
              <a:rPr lang="da-DK" sz="1600" dirty="0" smtClean="0"/>
              <a:t>/ ]</a:t>
            </a:r>
          </a:p>
          <a:p>
            <a:r>
              <a:rPr lang="da-DK" sz="2400" dirty="0" smtClean="0"/>
              <a:t>Better solution:</a:t>
            </a:r>
          </a:p>
          <a:p>
            <a:pPr lvl="1"/>
            <a:r>
              <a:rPr lang="da-DK" sz="2000" dirty="0" smtClean="0"/>
              <a:t>.stop(true) -&gt; ”go to end” parameter</a:t>
            </a:r>
          </a:p>
          <a:p>
            <a:pPr lvl="1"/>
            <a:r>
              <a:rPr lang="da-DK" sz="2000" dirty="0"/>
              <a:t>b</a:t>
            </a:r>
            <a:r>
              <a:rPr lang="da-DK" sz="2000" dirty="0" smtClean="0"/>
              <a:t>ut it can still result in </a:t>
            </a:r>
            <a:r>
              <a:rPr lang="da-DK" sz="2000" b="1" dirty="0" smtClean="0"/>
              <a:t>jerky </a:t>
            </a:r>
            <a:r>
              <a:rPr lang="da-DK" sz="2000" dirty="0" smtClean="0"/>
              <a:t>animations </a:t>
            </a:r>
            <a:r>
              <a:rPr lang="da-DK" sz="2000" dirty="0" smtClean="0">
                <a:sym typeface="Wingdings" pitchFamily="2" charset="2"/>
              </a:rPr>
              <a:t></a:t>
            </a:r>
          </a:p>
          <a:p>
            <a:pPr lvl="1"/>
            <a:endParaRPr lang="da-DK" sz="2000" dirty="0">
              <a:sym typeface="Wingdings" pitchFamily="2" charset="2"/>
            </a:endParaRPr>
          </a:p>
          <a:p>
            <a:r>
              <a:rPr lang="da-DK" sz="2400" dirty="0" smtClean="0">
                <a:sym typeface="Wingdings" pitchFamily="2" charset="2"/>
              </a:rPr>
              <a:t>Better have </a:t>
            </a:r>
            <a:r>
              <a:rPr lang="da-DK" sz="2400" b="1" i="1" dirty="0" smtClean="0">
                <a:sym typeface="Wingdings" pitchFamily="2" charset="2"/>
              </a:rPr>
              <a:t>full control </a:t>
            </a:r>
            <a:r>
              <a:rPr lang="da-DK" sz="2400" dirty="0" smtClean="0">
                <a:sym typeface="Wingdings" pitchFamily="2" charset="2"/>
              </a:rPr>
              <a:t>over state at which animation stops:</a:t>
            </a:r>
            <a:br>
              <a:rPr lang="da-DK" sz="2400" dirty="0" smtClean="0">
                <a:sym typeface="Wingdings" pitchFamily="2" charset="2"/>
              </a:rPr>
            </a:br>
            <a:r>
              <a:rPr lang="da-DK" sz="2400" i="1" dirty="0" smtClean="0">
                <a:sym typeface="Wingdings" pitchFamily="2" charset="2"/>
              </a:rPr>
              <a:t>e.g. </a:t>
            </a:r>
            <a:r>
              <a:rPr lang="en-US" sz="2400" i="1" dirty="0" smtClean="0"/>
              <a:t>store </a:t>
            </a:r>
            <a:r>
              <a:rPr lang="en-US" sz="2400" i="1" dirty="0"/>
              <a:t>the final value in a variable and animate to it explicitly using .animate()</a:t>
            </a:r>
            <a:endParaRPr lang="en-GB" sz="2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2514600" cy="130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903"/>
            <a:ext cx="885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2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>
                <a:solidFill>
                  <a:srgbClr val="FF0000"/>
                </a:solidFill>
              </a:rPr>
              <a:t>Exercise: </a:t>
            </a:r>
            <a:r>
              <a:rPr lang="da-DK" sz="2400" b="1" dirty="0" smtClean="0">
                <a:solidFill>
                  <a:srgbClr val="7030A0"/>
                </a:solidFill>
              </a:rPr>
              <a:t>jQueryAnimation</a:t>
            </a:r>
            <a:endParaRPr lang="da-DK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Look in folder </a:t>
            </a:r>
            <a:r>
              <a:rPr lang="da-DK" sz="2400" dirty="0" smtClean="0">
                <a:solidFill>
                  <a:schemeClr val="tx2"/>
                </a:solidFill>
              </a:rPr>
              <a:t>code\exercise_jQueryAnimation</a:t>
            </a:r>
          </a:p>
          <a:p>
            <a:pPr lvl="1"/>
            <a:r>
              <a:rPr lang="da-DK" sz="2000" dirty="0" smtClean="0"/>
              <a:t>start </a:t>
            </a:r>
            <a:r>
              <a:rPr lang="da-DK" sz="2000" dirty="0"/>
              <a:t>from the example </a:t>
            </a:r>
            <a:r>
              <a:rPr lang="da-DK" sz="2000" dirty="0">
                <a:solidFill>
                  <a:schemeClr val="tx2"/>
                </a:solidFill>
              </a:rPr>
              <a:t>animation3.html</a:t>
            </a:r>
            <a:endParaRPr lang="da-DK" sz="2000" dirty="0" smtClean="0">
              <a:solidFill>
                <a:schemeClr val="tx2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the </a:t>
            </a:r>
            <a:r>
              <a:rPr lang="da-DK" b="1" dirty="0" smtClean="0">
                <a:solidFill>
                  <a:srgbClr val="FF0000"/>
                </a:solidFill>
              </a:rPr>
              <a:t>video</a:t>
            </a:r>
            <a:r>
              <a:rPr lang="da-DK" dirty="0" smtClean="0">
                <a:solidFill>
                  <a:srgbClr val="FF0000"/>
                </a:solidFill>
              </a:rPr>
              <a:t> shows what you should do:</a:t>
            </a:r>
          </a:p>
          <a:p>
            <a:pPr lvl="1"/>
            <a:r>
              <a:rPr lang="da-DK" b="1" dirty="0">
                <a:solidFill>
                  <a:srgbClr val="FF0000"/>
                </a:solidFill>
              </a:rPr>
              <a:t>m</a:t>
            </a:r>
            <a:r>
              <a:rPr lang="da-DK" b="1" dirty="0" smtClean="0">
                <a:solidFill>
                  <a:srgbClr val="FF0000"/>
                </a:solidFill>
              </a:rPr>
              <a:t>ake 6 DIVs</a:t>
            </a:r>
            <a:r>
              <a:rPr lang="da-DK" dirty="0" smtClean="0">
                <a:solidFill>
                  <a:srgbClr val="FF0000"/>
                </a:solidFill>
              </a:rPr>
              <a:t>, use jQuery to place them (with .css() and using ”top” and ”left” properties </a:t>
            </a:r>
            <a:r>
              <a:rPr lang="da-DK" dirty="0">
                <a:solidFill>
                  <a:srgbClr val="FF0000"/>
                </a:solidFill>
              </a:rPr>
              <a:t>to place </a:t>
            </a:r>
            <a:r>
              <a:rPr lang="da-DK" dirty="0" smtClean="0">
                <a:solidFill>
                  <a:srgbClr val="FF0000"/>
                </a:solidFill>
              </a:rPr>
              <a:t>them on the page, and eventually:  </a:t>
            </a:r>
            <a:r>
              <a:rPr lang="da-DK" i="1" dirty="0" smtClean="0">
                <a:solidFill>
                  <a:srgbClr val="FF0000"/>
                </a:solidFill>
              </a:rPr>
              <a:t>position</a:t>
            </a:r>
            <a:r>
              <a:rPr lang="da-DK" i="1" dirty="0">
                <a:solidFill>
                  <a:srgbClr val="FF0000"/>
                </a:solidFill>
              </a:rPr>
              <a:t>: </a:t>
            </a:r>
            <a:r>
              <a:rPr lang="da-DK" i="1" dirty="0" smtClean="0">
                <a:solidFill>
                  <a:srgbClr val="FF0000"/>
                </a:solidFill>
              </a:rPr>
              <a:t>'absolute' 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a</a:t>
            </a:r>
            <a:r>
              <a:rPr lang="da-DK" dirty="0" smtClean="0">
                <a:solidFill>
                  <a:srgbClr val="FF0000"/>
                </a:solidFill>
              </a:rPr>
              <a:t>ttach </a:t>
            </a:r>
            <a:r>
              <a:rPr lang="da-DK" b="1" dirty="0" smtClean="0">
                <a:solidFill>
                  <a:srgbClr val="FF0000"/>
                </a:solidFill>
              </a:rPr>
              <a:t>onclick</a:t>
            </a:r>
            <a:r>
              <a:rPr lang="da-DK" dirty="0" smtClean="0">
                <a:solidFill>
                  <a:srgbClr val="FF0000"/>
                </a:solidFill>
              </a:rPr>
              <a:t> even handler </a:t>
            </a:r>
            <a:r>
              <a:rPr lang="da-DK" dirty="0">
                <a:solidFill>
                  <a:srgbClr val="FF0000"/>
                </a:solidFill>
              </a:rPr>
              <a:t>to your DIVs, and using </a:t>
            </a:r>
            <a:r>
              <a:rPr lang="da-DK" b="1" dirty="0">
                <a:solidFill>
                  <a:srgbClr val="FF0000"/>
                </a:solidFill>
              </a:rPr>
              <a:t>animation chaining</a:t>
            </a:r>
            <a:r>
              <a:rPr lang="da-DK" dirty="0">
                <a:solidFill>
                  <a:srgbClr val="FF0000"/>
                </a:solidFill>
              </a:rPr>
              <a:t>, make them do </a:t>
            </a:r>
            <a:r>
              <a:rPr lang="da-DK" dirty="0" smtClean="0">
                <a:solidFill>
                  <a:srgbClr val="FF0000"/>
                </a:solidFill>
              </a:rPr>
              <a:t>like you see in the video</a:t>
            </a:r>
            <a:endParaRPr lang="da-DK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"/>
            <a:ext cx="2624330" cy="1402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/>
          <p:cNvSpPr/>
          <p:nvPr/>
        </p:nvSpPr>
        <p:spPr>
          <a:xfrm>
            <a:off x="7848600" y="5638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15 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i="1" dirty="0" smtClean="0">
                <a:solidFill>
                  <a:srgbClr val="00B050"/>
                </a:solidFill>
              </a:rPr>
              <a:t>(back to the </a:t>
            </a:r>
            <a:r>
              <a:rPr lang="da-DK" sz="3100" b="1" i="1" dirty="0" err="1" smtClean="0">
                <a:solidFill>
                  <a:srgbClr val="00B050"/>
                </a:solidFill>
              </a:rPr>
              <a:t>Executive</a:t>
            </a:r>
            <a:r>
              <a:rPr lang="da-DK" sz="3100" b="1" i="1" dirty="0" smtClean="0">
                <a:solidFill>
                  <a:srgbClr val="00B050"/>
                </a:solidFill>
              </a:rPr>
              <a:t> Board</a:t>
            </a:r>
            <a:r>
              <a:rPr lang="en-GB" sz="3100" i="1" dirty="0">
                <a:solidFill>
                  <a:srgbClr val="00B050"/>
                </a:solidFill>
              </a:rPr>
              <a:t> </a:t>
            </a:r>
            <a:r>
              <a:rPr lang="en-GB" sz="3100" i="1" dirty="0" smtClean="0">
                <a:solidFill>
                  <a:srgbClr val="00B050"/>
                </a:solidFill>
              </a:rPr>
              <a:t>example)</a:t>
            </a:r>
            <a:br>
              <a:rPr lang="en-GB" sz="3100" i="1" dirty="0" smtClean="0">
                <a:solidFill>
                  <a:srgbClr val="00B050"/>
                </a:solidFill>
              </a:rPr>
            </a:br>
            <a:r>
              <a:rPr lang="en-GB" dirty="0" smtClean="0"/>
              <a:t>Global </a:t>
            </a:r>
            <a:r>
              <a:rPr lang="en-GB" dirty="0"/>
              <a:t>effect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can access </a:t>
            </a:r>
            <a:r>
              <a:rPr lang="da-DK" sz="2000" dirty="0"/>
              <a:t>t</a:t>
            </a:r>
            <a:r>
              <a:rPr lang="da-DK" sz="2000" dirty="0" smtClean="0"/>
              <a:t>he </a:t>
            </a:r>
            <a:r>
              <a:rPr lang="en-GB" sz="2000" dirty="0"/>
              <a:t>$.</a:t>
            </a:r>
            <a:r>
              <a:rPr lang="en-GB" sz="2000" dirty="0" err="1"/>
              <a:t>fx</a:t>
            </a:r>
            <a:r>
              <a:rPr lang="en-GB" sz="2000" dirty="0"/>
              <a:t> </a:t>
            </a:r>
            <a:r>
              <a:rPr lang="en-GB" sz="2000" dirty="0" smtClean="0"/>
              <a:t>object to change at once how </a:t>
            </a:r>
            <a:r>
              <a:rPr lang="en-GB" sz="2000" b="1" dirty="0" smtClean="0"/>
              <a:t>all </a:t>
            </a:r>
            <a:r>
              <a:rPr lang="en-GB" sz="2000" dirty="0" smtClean="0"/>
              <a:t>animations work, </a:t>
            </a:r>
            <a:r>
              <a:rPr lang="en-GB" sz="2000" b="1" dirty="0" smtClean="0"/>
              <a:t>globally</a:t>
            </a:r>
          </a:p>
          <a:p>
            <a:r>
              <a:rPr lang="da-DK" sz="2000" dirty="0" smtClean="0"/>
              <a:t>For example we can </a:t>
            </a:r>
            <a:r>
              <a:rPr lang="da-DK" sz="2000" u="sng" dirty="0" smtClean="0"/>
              <a:t>disable all effects</a:t>
            </a:r>
            <a:r>
              <a:rPr lang="da-DK" sz="2000" dirty="0" smtClean="0"/>
              <a:t> -&gt; </a:t>
            </a:r>
            <a:r>
              <a:rPr lang="en-GB" sz="2000" dirty="0">
                <a:solidFill>
                  <a:srgbClr val="00B050"/>
                </a:solidFill>
              </a:rPr>
              <a:t>l</a:t>
            </a:r>
            <a:r>
              <a:rPr lang="en-GB" sz="2000" dirty="0" smtClean="0">
                <a:solidFill>
                  <a:srgbClr val="00B050"/>
                </a:solidFill>
              </a:rPr>
              <a:t>isting 11.4</a:t>
            </a:r>
          </a:p>
          <a:p>
            <a:pPr marL="0" indent="0">
              <a:buNone/>
            </a:pPr>
            <a:r>
              <a:rPr lang="en-GB" sz="2000" dirty="0" smtClean="0"/>
              <a:t>                  $.</a:t>
            </a:r>
            <a:r>
              <a:rPr lang="en-GB" sz="2000" dirty="0" err="1" smtClean="0"/>
              <a:t>fx.off</a:t>
            </a:r>
            <a:r>
              <a:rPr lang="en-GB" sz="2000" dirty="0" smtClean="0"/>
              <a:t> = true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da-DK" sz="2000" dirty="0" smtClean="0"/>
              <a:t>Or we can </a:t>
            </a:r>
            <a:r>
              <a:rPr lang="da-DK" sz="2000" b="1" dirty="0" smtClean="0"/>
              <a:t>fine-tune</a:t>
            </a:r>
            <a:r>
              <a:rPr lang="da-DK" sz="2000" dirty="0" smtClean="0"/>
              <a:t> animation ”</a:t>
            </a:r>
            <a:r>
              <a:rPr lang="da-DK" sz="2000" b="1" dirty="0" smtClean="0"/>
              <a:t>smoothness</a:t>
            </a:r>
            <a:r>
              <a:rPr lang="da-DK" sz="2000" dirty="0" smtClean="0"/>
              <a:t>” =&gt; </a:t>
            </a:r>
            <a:r>
              <a:rPr lang="en-GB" sz="2000" i="1" dirty="0"/>
              <a:t>interval </a:t>
            </a:r>
            <a:r>
              <a:rPr lang="en-GB" sz="2000" dirty="0" smtClean="0"/>
              <a:t>property (FPS)</a:t>
            </a: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   -&gt; </a:t>
            </a:r>
            <a:r>
              <a:rPr lang="da-DK" sz="2000" dirty="0"/>
              <a:t>see </a:t>
            </a:r>
            <a:r>
              <a:rPr lang="da-DK" sz="2000" dirty="0" smtClean="0"/>
              <a:t>what small puppets and strobo-lights can achieve! (</a:t>
            </a:r>
            <a:r>
              <a:rPr lang="da-DK" sz="2000" b="1" dirty="0" smtClean="0"/>
              <a:t>Studio Ghibli</a:t>
            </a:r>
            <a:r>
              <a:rPr lang="da-DK" sz="2000" dirty="0" smtClean="0"/>
              <a:t>)  </a:t>
            </a:r>
            <a:br>
              <a:rPr lang="da-DK" sz="2000" dirty="0" smtClean="0"/>
            </a:br>
            <a:r>
              <a:rPr lang="da-DK" sz="2000" dirty="0" smtClean="0"/>
              <a:t>        </a:t>
            </a:r>
            <a:r>
              <a:rPr lang="da-DK" sz="2000" dirty="0" smtClean="0">
                <a:hlinkClick r:id="rId2"/>
              </a:rPr>
              <a:t>h</a:t>
            </a:r>
            <a:r>
              <a:rPr lang="da-DK" sz="2000" dirty="0">
                <a:hlinkClick r:id="rId2"/>
              </a:rPr>
              <a:t>ttps://www.youtube.com/watch?v=gyGoVrsBSz0</a:t>
            </a:r>
            <a:r>
              <a:rPr lang="da-DK" sz="2000" dirty="0"/>
              <a:t> </a:t>
            </a:r>
          </a:p>
          <a:p>
            <a:pPr marL="0" indent="0">
              <a:buNone/>
            </a:pPr>
            <a:endParaRPr lang="da-DK" sz="2000" dirty="0" smtClean="0"/>
          </a:p>
          <a:p>
            <a:r>
              <a:rPr lang="da-DK" sz="2000" dirty="0" smtClean="0"/>
              <a:t>Or </a:t>
            </a:r>
            <a:r>
              <a:rPr lang="da-DK" sz="2000" b="1" dirty="0" smtClean="0"/>
              <a:t>control effects duration</a:t>
            </a:r>
            <a:r>
              <a:rPr lang="da-DK" sz="2000" dirty="0" smtClean="0"/>
              <a:t>: </a:t>
            </a:r>
            <a:r>
              <a:rPr lang="en-US" sz="2000" dirty="0" smtClean="0"/>
              <a:t>property </a:t>
            </a:r>
            <a:r>
              <a:rPr lang="en-US" sz="2000" i="1" u="sng" dirty="0" smtClean="0"/>
              <a:t>speeds</a:t>
            </a:r>
            <a:r>
              <a:rPr lang="en-US" sz="2000" i="1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the $.</a:t>
            </a:r>
            <a:r>
              <a:rPr lang="en-US" sz="2000" dirty="0" err="1"/>
              <a:t>fx</a:t>
            </a:r>
            <a:r>
              <a:rPr lang="en-US" sz="2000" dirty="0"/>
              <a:t> </a:t>
            </a:r>
            <a:r>
              <a:rPr lang="en-US" sz="2000" dirty="0" smtClean="0"/>
              <a:t>object</a:t>
            </a:r>
          </a:p>
          <a:p>
            <a:pPr lvl="1"/>
            <a:r>
              <a:rPr lang="da-DK" sz="1600" dirty="0"/>
              <a:t>Add custom speeds: </a:t>
            </a:r>
            <a:r>
              <a:rPr lang="da-DK" sz="1600" i="1" dirty="0"/>
              <a:t>$.fx.speeds.crawl = </a:t>
            </a:r>
            <a:r>
              <a:rPr lang="da-DK" sz="1600" i="1" dirty="0" smtClean="0"/>
              <a:t>1200</a:t>
            </a:r>
          </a:p>
          <a:p>
            <a:pPr lvl="1"/>
            <a:r>
              <a:rPr lang="da-DK" sz="1600" dirty="0" smtClean="0"/>
              <a:t>And use them: </a:t>
            </a:r>
            <a:r>
              <a:rPr lang="da-DK" sz="1600" i="1" dirty="0" smtClean="0"/>
              <a:t>$(</a:t>
            </a:r>
            <a:r>
              <a:rPr lang="da-DK" sz="1600" i="1" dirty="0"/>
              <a:t>someElement).animate({width: '300px'}, 'crawl</a:t>
            </a:r>
            <a:r>
              <a:rPr lang="da-DK" sz="1600" i="1" dirty="0" smtClean="0"/>
              <a:t>');</a:t>
            </a:r>
          </a:p>
          <a:p>
            <a:r>
              <a:rPr lang="en-GB" sz="2000" dirty="0" smtClean="0"/>
              <a:t>“unfolding” effect -&gt; </a:t>
            </a:r>
            <a:r>
              <a:rPr lang="en-GB" sz="2000" dirty="0" smtClean="0">
                <a:solidFill>
                  <a:srgbClr val="00B050"/>
                </a:solidFill>
              </a:rPr>
              <a:t>Listing 11.6 + 11.7</a:t>
            </a:r>
            <a:endParaRPr lang="da-DK" sz="2000" i="1" dirty="0" smtClean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981200" cy="140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105400" y="5105400"/>
            <a:ext cx="20574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Easing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jQuery has only 2 easings: </a:t>
            </a:r>
            <a:r>
              <a:rPr lang="en-GB" sz="2400" b="1" dirty="0" smtClean="0"/>
              <a:t>linear</a:t>
            </a:r>
            <a:r>
              <a:rPr lang="en-GB" sz="2400" dirty="0" smtClean="0"/>
              <a:t> and </a:t>
            </a:r>
            <a:r>
              <a:rPr lang="en-GB" sz="2400" b="1" dirty="0" smtClean="0"/>
              <a:t>swing</a:t>
            </a:r>
          </a:p>
          <a:p>
            <a:r>
              <a:rPr lang="da-DK" sz="2400" dirty="0" smtClean="0"/>
              <a:t>... </a:t>
            </a:r>
            <a:r>
              <a:rPr lang="da-DK" sz="2400" dirty="0"/>
              <a:t>b</a:t>
            </a:r>
            <a:r>
              <a:rPr lang="da-DK" sz="2400" dirty="0" smtClean="0"/>
              <a:t>ut </a:t>
            </a:r>
            <a:r>
              <a:rPr lang="da-DK" sz="2400" b="1" dirty="0" smtClean="0"/>
              <a:t>jQueryUI </a:t>
            </a:r>
            <a:r>
              <a:rPr lang="en-GB" sz="2400" b="1" dirty="0" smtClean="0"/>
              <a:t>plug-in </a:t>
            </a:r>
            <a:r>
              <a:rPr lang="en-GB" sz="2400" dirty="0" smtClean="0"/>
              <a:t>adds more!</a:t>
            </a:r>
          </a:p>
          <a:p>
            <a:endParaRPr lang="da-DK" sz="2400" dirty="0" smtClean="0"/>
          </a:p>
          <a:p>
            <a:r>
              <a:rPr lang="da-DK" sz="2400" dirty="0" smtClean="0"/>
              <a:t>jQueryUI extra easing modes:</a:t>
            </a:r>
          </a:p>
          <a:p>
            <a:pPr lvl="1"/>
            <a:r>
              <a:rPr lang="da-DK" sz="2000" dirty="0"/>
              <a:t>See the demo here </a:t>
            </a:r>
            <a:r>
              <a:rPr lang="da-DK" sz="2000" dirty="0">
                <a:hlinkClick r:id="rId2"/>
              </a:rPr>
              <a:t>http://api.jqueryui.com/easings</a:t>
            </a:r>
            <a:r>
              <a:rPr lang="da-DK" sz="2000" dirty="0" smtClean="0">
                <a:hlinkClick r:id="rId2"/>
              </a:rPr>
              <a:t>/</a:t>
            </a:r>
            <a:r>
              <a:rPr lang="da-DK" sz="2000" dirty="0" smtClean="0"/>
              <a:t> </a:t>
            </a:r>
          </a:p>
          <a:p>
            <a:pPr lvl="1"/>
            <a:r>
              <a:rPr lang="da-DK" sz="2000" dirty="0" smtClean="0"/>
              <a:t>Def: </a:t>
            </a:r>
            <a:r>
              <a:rPr lang="da-DK" sz="2000" i="1" dirty="0" smtClean="0"/>
              <a:t>”</a:t>
            </a:r>
            <a:r>
              <a:rPr lang="en-US" sz="2000" b="1" i="1" dirty="0" smtClean="0"/>
              <a:t>Easing</a:t>
            </a:r>
            <a:r>
              <a:rPr lang="en-US" sz="2000" i="1" dirty="0" smtClean="0"/>
              <a:t> </a:t>
            </a:r>
            <a:r>
              <a:rPr lang="en-US" sz="2000" i="1" dirty="0"/>
              <a:t>functions specify the speed at which an animation progresses at different points within the animation</a:t>
            </a:r>
            <a:r>
              <a:rPr lang="en-US" sz="2000" i="1" dirty="0" smtClean="0"/>
              <a:t>.”</a:t>
            </a:r>
          </a:p>
          <a:p>
            <a:pPr lvl="1"/>
            <a:endParaRPr lang="en-US" sz="2000" i="1" dirty="0"/>
          </a:p>
          <a:p>
            <a:r>
              <a:rPr lang="en-US" sz="2800" dirty="0" smtClean="0"/>
              <a:t>See </a:t>
            </a:r>
            <a:r>
              <a:rPr lang="en-GB" sz="2800" i="1" dirty="0">
                <a:solidFill>
                  <a:srgbClr val="00B050"/>
                </a:solidFill>
              </a:rPr>
              <a:t>l</a:t>
            </a:r>
            <a:r>
              <a:rPr lang="en-GB" sz="2800" i="1" dirty="0" smtClean="0">
                <a:solidFill>
                  <a:srgbClr val="00B050"/>
                </a:solidFill>
              </a:rPr>
              <a:t>isting 11.8 </a:t>
            </a:r>
            <a:r>
              <a:rPr lang="en-GB" sz="2800" i="1" dirty="0" smtClean="0"/>
              <a:t>-&gt; </a:t>
            </a:r>
            <a:r>
              <a:rPr lang="en-GB" sz="2800" b="1" dirty="0" err="1"/>
              <a:t>specialEasing</a:t>
            </a:r>
            <a:r>
              <a:rPr lang="en-GB" sz="2800" b="1" dirty="0"/>
              <a:t> </a:t>
            </a:r>
            <a:r>
              <a:rPr lang="en-GB" sz="2800" dirty="0" smtClean="0"/>
              <a:t>option</a:t>
            </a:r>
          </a:p>
          <a:p>
            <a:r>
              <a:rPr lang="da-DK" sz="2800" b="1" dirty="0" smtClean="0"/>
              <a:t>What is missing? </a:t>
            </a:r>
            <a:r>
              <a:rPr lang="da-DK" sz="2800" dirty="0" smtClean="0"/>
              <a:t>-&gt; </a:t>
            </a:r>
            <a:r>
              <a:rPr lang="en-US" sz="2800" dirty="0" smtClean="0"/>
              <a:t>member's biography …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273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799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Dynamic Web Applications Lecture 4</vt:lpstr>
      <vt:lpstr>Topics</vt:lpstr>
      <vt:lpstr>jQuery effects library</vt:lpstr>
      <vt:lpstr>On mouse over animation</vt:lpstr>
      <vt:lpstr>Animation state</vt:lpstr>
      <vt:lpstr>Stop!</vt:lpstr>
      <vt:lpstr>Exercise: jQueryAnimation</vt:lpstr>
      <vt:lpstr>(back to the Executive Board example) Global effect properties</vt:lpstr>
      <vt:lpstr>Easing</vt:lpstr>
      <vt:lpstr>Deferred objects</vt:lpstr>
      <vt:lpstr>Animation promises</vt:lpstr>
      <vt:lpstr>Problem</vt:lpstr>
      <vt:lpstr>PowerPoint Presentation</vt:lpstr>
      <vt:lpstr>Procedural animation</vt:lpstr>
      <vt:lpstr>Exercise</vt:lpstr>
      <vt:lpstr>PowerPoint Presentation</vt:lpstr>
      <vt:lpstr>PowerPoint Presentation</vt:lpstr>
      <vt:lpstr>3D… ehm… three.js</vt:lpstr>
      <vt:lpstr>…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280</cp:revision>
  <dcterms:created xsi:type="dcterms:W3CDTF">2006-08-16T00:00:00Z</dcterms:created>
  <dcterms:modified xsi:type="dcterms:W3CDTF">2017-09-19T12:57:51Z</dcterms:modified>
</cp:coreProperties>
</file>