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58" r:id="rId5"/>
    <p:sldId id="261" r:id="rId6"/>
    <p:sldId id="262" r:id="rId7"/>
    <p:sldId id="264" r:id="rId8"/>
    <p:sldId id="263" r:id="rId9"/>
    <p:sldId id="266" r:id="rId10"/>
    <p:sldId id="265" r:id="rId11"/>
    <p:sldId id="267" r:id="rId12"/>
    <p:sldId id="279" r:id="rId13"/>
    <p:sldId id="268" r:id="rId14"/>
    <p:sldId id="270" r:id="rId15"/>
    <p:sldId id="272" r:id="rId16"/>
    <p:sldId id="271" r:id="rId17"/>
    <p:sldId id="259" r:id="rId18"/>
    <p:sldId id="280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32" autoAdjust="0"/>
  </p:normalViewPr>
  <p:slideViewPr>
    <p:cSldViewPr>
      <p:cViewPr varScale="1">
        <p:scale>
          <a:sx n="65" d="100"/>
          <a:sy n="65" d="100"/>
        </p:scale>
        <p:origin x="-9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9069F-F9D9-490D-BD1D-B3D30109C906}" type="datetimeFigureOut">
              <a:rPr lang="en-GB" smtClean="0"/>
              <a:t>26/09/2017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BF67D-DED9-4160-A926-FEDF1801D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33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i="1" dirty="0" smtClean="0"/>
              <a:t>progressive enhancement</a:t>
            </a:r>
            <a:r>
              <a:rPr lang="da-DK" sz="1200" i="1" baseline="0" dirty="0" smtClean="0"/>
              <a:t> -&gt;</a:t>
            </a:r>
            <a:r>
              <a:rPr lang="da-DK" sz="1200" i="1" dirty="0" smtClean="0"/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page works perfectly well without any JavaScript at all, as the links for server-side sorting are still present.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JavaScript is available, however, we hijack the page request and allow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occur without a full page load.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BF67D-DED9-4160-A926-FEDF1801D9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9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</a:p>
          <a:p>
            <a:r>
              <a:rPr lang="en-US" dirty="0" smtClean="0"/>
              <a:t>	code\12_2[data- attributes] 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BF67D-DED9-4160-A926-FEDF1801D9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2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r>
              <a:rPr lang="en-US" baseline="0" dirty="0" smtClean="0"/>
              <a:t> searching for user:</a:t>
            </a:r>
          </a:p>
          <a:p>
            <a:r>
              <a:rPr lang="en-US" dirty="0" smtClean="0"/>
              <a:t>Andrea270872</a:t>
            </a:r>
          </a:p>
          <a:p>
            <a:r>
              <a:rPr lang="en-US" dirty="0" smtClean="0"/>
              <a:t>;)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BF67D-DED9-4160-A926-FEDF1801D94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84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Listing 13.5 -&gt; see:</a:t>
            </a:r>
          </a:p>
          <a:p>
            <a:r>
              <a:rPr lang="en-GB" b="1" dirty="0" smtClean="0"/>
              <a:t>	$</a:t>
            </a:r>
            <a:r>
              <a:rPr lang="en-GB" b="1" dirty="0" err="1" smtClean="0"/>
              <a:t>ajaxForm.bind</a:t>
            </a:r>
            <a:r>
              <a:rPr lang="en-GB" b="1" dirty="0" smtClean="0"/>
              <a:t>('submit', function(event) { …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BF67D-DED9-4160-A926-FEDF1801D94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1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understandingprogressiveenhanceme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origin_resource_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SON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global_data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scriptkit.com/javatutors/arraysort.s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att_global_data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Dynamic Web Applications</a:t>
            </a:r>
            <a:br>
              <a:rPr lang="da-DK" dirty="0"/>
            </a:br>
            <a:r>
              <a:rPr lang="da-DK" dirty="0"/>
              <a:t>Lecture </a:t>
            </a:r>
            <a:r>
              <a:rPr lang="da-DK" dirty="0" smtClean="0"/>
              <a:t>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2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[C] Sorting with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 sz="2400" dirty="0" smtClean="0"/>
              <a:t>Get table contents via JSON from server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400" u="sng" dirty="0" smtClean="0"/>
              <a:t>Prepare </a:t>
            </a:r>
            <a:r>
              <a:rPr lang="da-DK" sz="2400" dirty="0" smtClean="0"/>
              <a:t>rows data, using JSON objects</a:t>
            </a:r>
          </a:p>
          <a:p>
            <a:pPr lvl="1"/>
            <a:r>
              <a:rPr lang="da-DK" sz="2000" dirty="0" smtClean="0">
                <a:solidFill>
                  <a:srgbClr val="00B050"/>
                </a:solidFill>
              </a:rPr>
              <a:t>Listing 12.10 + </a:t>
            </a:r>
            <a:r>
              <a:rPr lang="da-DK" sz="2000" dirty="0">
                <a:solidFill>
                  <a:srgbClr val="00B050"/>
                </a:solidFill>
              </a:rPr>
              <a:t>12.11 </a:t>
            </a:r>
            <a:r>
              <a:rPr lang="da-DK" sz="2000" dirty="0" smtClean="0">
                <a:solidFill>
                  <a:srgbClr val="00B050"/>
                </a:solidFill>
              </a:rPr>
              <a:t> </a:t>
            </a:r>
            <a:r>
              <a:rPr lang="da-DK" sz="2000" dirty="0" smtClean="0"/>
              <a:t>-&gt; </a:t>
            </a:r>
            <a:r>
              <a:rPr lang="da-DK" sz="2000" b="1" dirty="0" smtClean="0"/>
              <a:t>$.</a:t>
            </a:r>
            <a:r>
              <a:rPr lang="da-DK" sz="2000" b="1" dirty="0"/>
              <a:t>getJSON(</a:t>
            </a:r>
            <a:r>
              <a:rPr lang="da-DK" sz="2000" b="1" dirty="0" smtClean="0"/>
              <a:t>'books.json', ... ) </a:t>
            </a:r>
            <a:r>
              <a:rPr lang="da-DK" sz="2000" dirty="0" smtClean="0"/>
              <a:t>-&gt; </a:t>
            </a:r>
            <a:r>
              <a:rPr lang="da-DK" sz="2000" dirty="0" smtClean="0">
                <a:solidFill>
                  <a:srgbClr val="0070C0"/>
                </a:solidFill>
              </a:rPr>
              <a:t>WAMP SERVER 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800" dirty="0" smtClean="0"/>
              <a:t>Then: </a:t>
            </a:r>
          </a:p>
          <a:p>
            <a:pPr lvl="1"/>
            <a:r>
              <a:rPr lang="da-DK" sz="2400" dirty="0" smtClean="0"/>
              <a:t>Modify headers as links</a:t>
            </a:r>
          </a:p>
          <a:p>
            <a:pPr lvl="1"/>
            <a:r>
              <a:rPr lang="da-DK" sz="2400" dirty="0" smtClean="0"/>
              <a:t>Write sorting function</a:t>
            </a:r>
          </a:p>
          <a:p>
            <a:pPr lvl="1"/>
            <a:r>
              <a:rPr lang="da-DK" sz="2400" dirty="0" smtClean="0"/>
              <a:t>see result in:</a:t>
            </a:r>
            <a:r>
              <a:rPr lang="da-DK" sz="2400" dirty="0" smtClean="0">
                <a:solidFill>
                  <a:srgbClr val="00B050"/>
                </a:solidFill>
              </a:rPr>
              <a:t> Listing 12.12</a:t>
            </a:r>
          </a:p>
          <a:p>
            <a:r>
              <a:rPr lang="da-DK" sz="2800" b="1" dirty="0" smtClean="0">
                <a:solidFill>
                  <a:schemeClr val="accent6">
                    <a:lumMod val="75000"/>
                  </a:schemeClr>
                </a:solidFill>
              </a:rPr>
              <a:t>Problem:</a:t>
            </a:r>
            <a:r>
              <a:rPr lang="da-DK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2800" u="sng" dirty="0" smtClean="0">
                <a:solidFill>
                  <a:schemeClr val="accent6">
                    <a:lumMod val="75000"/>
                  </a:schemeClr>
                </a:solidFill>
              </a:rPr>
              <a:t>buildRows</a:t>
            </a:r>
            <a:r>
              <a:rPr lang="da-DK" sz="2800" dirty="0" smtClean="0">
                <a:solidFill>
                  <a:schemeClr val="accent6">
                    <a:lumMod val="75000"/>
                  </a:schemeClr>
                </a:solidFill>
              </a:rPr>
              <a:t> function creates new DOM nodes, not just move them around </a:t>
            </a:r>
            <a:r>
              <a:rPr lang="da-DK" sz="2800" dirty="0" smtClean="0"/>
              <a:t>-&gt; </a:t>
            </a:r>
            <a:r>
              <a:rPr lang="da-DK" sz="2800" b="1" dirty="0" smtClean="0"/>
              <a:t>slower</a:t>
            </a:r>
            <a:r>
              <a:rPr lang="da-DK" sz="2800" dirty="0" smtClean="0"/>
              <a:t> </a:t>
            </a:r>
            <a:r>
              <a:rPr lang="da-DK" sz="2800" dirty="0" smtClean="0">
                <a:sym typeface="Wingdings" pitchFamily="2" charset="2"/>
              </a:rPr>
              <a:t>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045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800" dirty="0" smtClean="0">
                <a:solidFill>
                  <a:schemeClr val="bg1">
                    <a:lumMod val="50000"/>
                  </a:schemeClr>
                </a:solidFill>
              </a:rPr>
              <a:t>jQuery hooks </a:t>
            </a:r>
          </a:p>
          <a:p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Shorthand </a:t>
            </a: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element-creation </a:t>
            </a:r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</a:rPr>
              <a:t>syntax:</a:t>
            </a:r>
            <a:r>
              <a:rPr lang="da-DK" sz="2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da-DK" sz="2400" dirty="0" smtClean="0">
                <a:solidFill>
                  <a:schemeClr val="bg1">
                    <a:lumMod val="50000"/>
                  </a:schemeClr>
                </a:solidFill>
              </a:rPr>
              <a:t>create a new CSS attribute -&gt; </a:t>
            </a:r>
            <a:r>
              <a:rPr lang="da-DK" sz="2400" i="1" dirty="0" smtClean="0">
                <a:solidFill>
                  <a:schemeClr val="bg1">
                    <a:lumMod val="50000"/>
                  </a:schemeClr>
                </a:solidFill>
              </a:rPr>
              <a:t>colorglow</a:t>
            </a:r>
          </a:p>
          <a:p>
            <a:r>
              <a:rPr lang="da-DK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Read/discuss code 12.14</a:t>
            </a:r>
          </a:p>
          <a:p>
            <a:endParaRPr lang="da-DK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Hooks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</a:rPr>
              <a:t>are arrays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in the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namespace with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names such as $.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cssHooks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 and $.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</a:rPr>
              <a:t>attrHooks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And: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Hooks are objects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with a get and a set method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Use them: 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extend $.</a:t>
            </a:r>
            <a:r>
              <a:rPr lang="en-GB" sz="2800" dirty="0" err="1" smtClean="0">
                <a:solidFill>
                  <a:schemeClr val="bg1">
                    <a:lumMod val="50000"/>
                  </a:schemeClr>
                </a:solidFill>
              </a:rPr>
              <a:t>cssHooks</a:t>
            </a:r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 to add support for an invented a CSS property </a:t>
            </a:r>
            <a:r>
              <a:rPr lang="en-GB" sz="2800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da-DK" sz="2800" i="1" dirty="0" smtClean="0">
                <a:solidFill>
                  <a:schemeClr val="bg1">
                    <a:lumMod val="50000"/>
                  </a:schemeClr>
                </a:solidFill>
              </a:rPr>
              <a:t>colorglow”</a:t>
            </a:r>
            <a:endParaRPr lang="en-GB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Attribute hooks </a:t>
            </a:r>
            <a:r>
              <a:rPr lang="da-DK" sz="2700" dirty="0" smtClean="0"/>
              <a:t>page </a:t>
            </a:r>
            <a:r>
              <a:rPr lang="en-GB" sz="2700" dirty="0" smtClean="0"/>
              <a:t>325-239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b="1" dirty="0" smtClean="0">
                <a:solidFill>
                  <a:srgbClr val="FF0000"/>
                </a:solidFill>
              </a:rPr>
              <a:t>(self-read)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259959" y="109019"/>
            <a:ext cx="8579241" cy="6563762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da-DK" dirty="0"/>
              <a:t>Chpt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Chpt 13 -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>
                <a:solidFill>
                  <a:schemeClr val="tx2"/>
                </a:solidFill>
              </a:rPr>
              <a:t>Principle: </a:t>
            </a:r>
            <a:r>
              <a:rPr lang="da-DK" sz="2800" b="1" dirty="0" smtClean="0"/>
              <a:t>progressive enhancement</a:t>
            </a:r>
          </a:p>
          <a:p>
            <a:endParaRPr lang="da-DK" sz="2800" b="1" dirty="0"/>
          </a:p>
          <a:p>
            <a:endParaRPr lang="da-DK" sz="2800" b="1" dirty="0" smtClean="0"/>
          </a:p>
          <a:p>
            <a:endParaRPr lang="da-DK" sz="2800" b="1" dirty="0"/>
          </a:p>
          <a:p>
            <a:endParaRPr lang="da-DK" sz="2800" b="1" dirty="0" smtClean="0"/>
          </a:p>
          <a:p>
            <a:pPr marL="0" indent="0">
              <a:buNone/>
            </a:pPr>
            <a:r>
              <a:rPr lang="da-DK" sz="2800" i="1" dirty="0" smtClean="0"/>
              <a:t>working product 1st, embellishment after</a:t>
            </a:r>
          </a:p>
          <a:p>
            <a:pPr marL="0" indent="0">
              <a:buNone/>
            </a:pPr>
            <a:endParaRPr lang="da-DK" sz="2800" i="1" dirty="0" smtClean="0"/>
          </a:p>
          <a:p>
            <a:r>
              <a:rPr lang="da-DK" sz="2800" b="1" dirty="0" smtClean="0"/>
              <a:t>AJAX: </a:t>
            </a:r>
            <a:r>
              <a:rPr lang="da-DK" sz="2800" dirty="0" smtClean="0"/>
              <a:t>risk -&gt; not working if javascript disabled</a:t>
            </a:r>
          </a:p>
        </p:txBody>
      </p:sp>
      <p:pic>
        <p:nvPicPr>
          <p:cNvPr id="1026" name="Picture 2" descr="http://d.alistapart.com/understandingprogressiveenhancement/m-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271440"/>
            <a:ext cx="3817065" cy="176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6750" y="214063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hlinkClick r:id="rId3"/>
              </a:rPr>
              <a:t>http://</a:t>
            </a:r>
            <a:r>
              <a:rPr lang="en-GB" sz="1100" dirty="0" smtClean="0">
                <a:hlinkClick r:id="rId3"/>
              </a:rPr>
              <a:t>alistapart.com/article/understandingprogressiveenhancement</a:t>
            </a:r>
            <a:r>
              <a:rPr lang="en-GB" sz="1100" dirty="0" smtClean="0"/>
              <a:t>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994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sz="2400" dirty="0" smtClean="0"/>
              <a:t>Search a </a:t>
            </a:r>
            <a:r>
              <a:rPr lang="da-DK" sz="2400" u="sng" dirty="0" smtClean="0"/>
              <a:t>user by name</a:t>
            </a:r>
            <a:r>
              <a:rPr lang="da-DK" sz="2400" dirty="0" smtClean="0"/>
              <a:t> in </a:t>
            </a:r>
            <a:r>
              <a:rPr lang="da-DK" sz="2400" b="1" dirty="0" smtClean="0"/>
              <a:t>github</a:t>
            </a:r>
            <a:r>
              <a:rPr lang="da-DK" sz="2400" dirty="0" smtClean="0">
                <a:solidFill>
                  <a:srgbClr val="FFC000"/>
                </a:solidFill>
              </a:rPr>
              <a:t>(*)</a:t>
            </a:r>
            <a:r>
              <a:rPr lang="da-DK" sz="2400" b="1" dirty="0" smtClean="0"/>
              <a:t> </a:t>
            </a:r>
            <a:r>
              <a:rPr lang="da-DK" sz="2400" dirty="0" smtClean="0"/>
              <a:t>using github’s API</a:t>
            </a:r>
          </a:p>
          <a:p>
            <a:r>
              <a:rPr lang="da-DK" sz="2400" dirty="0"/>
              <a:t>t</a:t>
            </a:r>
            <a:r>
              <a:rPr lang="da-DK" sz="2400" dirty="0" smtClean="0"/>
              <a:t>he solution works with just a </a:t>
            </a:r>
            <a:r>
              <a:rPr lang="da-DK" sz="2400" b="1" dirty="0" smtClean="0"/>
              <a:t>form</a:t>
            </a:r>
          </a:p>
          <a:p>
            <a:r>
              <a:rPr lang="da-DK" sz="2400" b="1" dirty="0"/>
              <a:t>n</a:t>
            </a:r>
            <a:r>
              <a:rPr lang="da-DK" sz="2400" b="1" dirty="0" smtClean="0"/>
              <a:t>ow: </a:t>
            </a:r>
            <a:r>
              <a:rPr lang="da-DK" sz="2400" dirty="0" smtClean="0"/>
              <a:t>use javascript + AJAX -&gt; </a:t>
            </a:r>
            <a:r>
              <a:rPr lang="da-DK" sz="2400" dirty="0" smtClean="0">
                <a:solidFill>
                  <a:srgbClr val="00B050"/>
                </a:solidFill>
              </a:rPr>
              <a:t>listing 13.1</a:t>
            </a:r>
          </a:p>
          <a:p>
            <a:pPr marL="0" indent="0">
              <a:buNone/>
            </a:pPr>
            <a:endParaRPr lang="da-DK" sz="2400" b="1" dirty="0" smtClean="0"/>
          </a:p>
          <a:p>
            <a:pPr marL="0" indent="0">
              <a:buNone/>
            </a:pPr>
            <a:r>
              <a:rPr lang="da-DK" sz="2400" b="1" dirty="0" smtClean="0">
                <a:solidFill>
                  <a:schemeClr val="accent6">
                    <a:lumMod val="75000"/>
                  </a:schemeClr>
                </a:solidFill>
              </a:rPr>
              <a:t>Problem1: </a:t>
            </a:r>
          </a:p>
          <a:p>
            <a:pPr marL="0" indent="0">
              <a:buNone/>
            </a:pPr>
            <a:r>
              <a:rPr lang="da-DK" sz="2400" b="1" dirty="0"/>
              <a:t>	</a:t>
            </a:r>
            <a:r>
              <a:rPr lang="da-DK" sz="2400" b="1" dirty="0" smtClean="0"/>
              <a:t>API page has different hostname</a:t>
            </a:r>
            <a:r>
              <a:rPr lang="da-DK" sz="2400" dirty="0" smtClean="0"/>
              <a:t>, so JSON cannot </a:t>
            </a:r>
            <a:r>
              <a:rPr lang="da-DK" sz="2400" dirty="0" err="1" smtClean="0"/>
              <a:t>work</a:t>
            </a:r>
            <a:r>
              <a:rPr lang="da-DK" sz="2400" dirty="0" smtClean="0"/>
              <a:t> </a:t>
            </a:r>
            <a:r>
              <a:rPr lang="da-DK" sz="2400" dirty="0"/>
              <a:t/>
            </a:r>
            <a:br>
              <a:rPr lang="da-DK" sz="2400" dirty="0"/>
            </a:br>
            <a:r>
              <a:rPr lang="da-DK" sz="1400" dirty="0" smtClean="0"/>
              <a:t>	( </a:t>
            </a:r>
            <a:r>
              <a:rPr lang="da-DK" sz="1400" dirty="0" smtClean="0">
                <a:hlinkClick r:id="rId3"/>
              </a:rPr>
              <a:t>https</a:t>
            </a:r>
            <a:r>
              <a:rPr lang="da-DK" sz="1400" dirty="0">
                <a:hlinkClick r:id="rId3"/>
              </a:rPr>
              <a:t>://</a:t>
            </a:r>
            <a:r>
              <a:rPr lang="da-DK" sz="1400" dirty="0" smtClean="0">
                <a:hlinkClick r:id="rId3"/>
              </a:rPr>
              <a:t>en.wikipedia.org/wiki/Cross-origin_resource_sharing</a:t>
            </a:r>
            <a:r>
              <a:rPr lang="da-DK" sz="1400" dirty="0" smtClean="0"/>
              <a:t> )</a:t>
            </a:r>
            <a:br>
              <a:rPr lang="da-DK" sz="1400" dirty="0" smtClean="0"/>
            </a:br>
            <a:r>
              <a:rPr lang="da-DK" sz="2400" dirty="0" smtClean="0"/>
              <a:t>	-&gt; use JSONP format </a:t>
            </a:r>
            <a:r>
              <a:rPr lang="da-DK" sz="1900" dirty="0" smtClean="0"/>
              <a:t>( </a:t>
            </a:r>
            <a:r>
              <a:rPr lang="da-DK" sz="1900" dirty="0" smtClean="0">
                <a:hlinkClick r:id="rId4"/>
              </a:rPr>
              <a:t>https</a:t>
            </a:r>
            <a:r>
              <a:rPr lang="da-DK" sz="1900" dirty="0">
                <a:hlinkClick r:id="rId4"/>
              </a:rPr>
              <a:t>://</a:t>
            </a:r>
            <a:r>
              <a:rPr lang="da-DK" sz="1900" dirty="0" smtClean="0">
                <a:hlinkClick r:id="rId4"/>
              </a:rPr>
              <a:t>en.wikipedia.org/wiki/JSONP</a:t>
            </a:r>
            <a:r>
              <a:rPr lang="da-DK" sz="1900" dirty="0" smtClean="0"/>
              <a:t> )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dirty="0" smtClean="0"/>
              <a:t>-&gt; see </a:t>
            </a:r>
            <a:r>
              <a:rPr lang="da-DK" sz="2400" dirty="0" smtClean="0">
                <a:solidFill>
                  <a:srgbClr val="00B050"/>
                </a:solidFill>
              </a:rPr>
              <a:t>listing 13.2</a:t>
            </a:r>
          </a:p>
          <a:p>
            <a:pPr marL="0" indent="0">
              <a:buNone/>
            </a:pPr>
            <a:r>
              <a:rPr lang="da-DK" sz="2400" b="1" dirty="0" smtClean="0">
                <a:solidFill>
                  <a:schemeClr val="accent6">
                    <a:lumMod val="75000"/>
                  </a:schemeClr>
                </a:solidFill>
              </a:rPr>
              <a:t>Problem2:</a:t>
            </a:r>
            <a:r>
              <a:rPr lang="da-DK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2400" dirty="0" smtClean="0"/>
              <a:t>how to format JSON data to HTML?</a:t>
            </a:r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r>
              <a:rPr lang="da-DK" sz="2400" b="1" dirty="0" smtClean="0"/>
              <a:t>Solution: </a:t>
            </a:r>
            <a:r>
              <a:rPr lang="da-DK" sz="2400" dirty="0" smtClean="0"/>
              <a:t>use function </a:t>
            </a:r>
            <a:r>
              <a:rPr lang="da-DK" sz="2400" i="1" dirty="0" smtClean="0"/>
              <a:t>buildItem()</a:t>
            </a:r>
            <a:r>
              <a:rPr lang="da-DK" sz="2400" dirty="0" smtClean="0"/>
              <a:t> that takes a JSON object and </a:t>
            </a:r>
            <a:br>
              <a:rPr lang="da-DK" sz="2400" dirty="0" smtClean="0"/>
            </a:br>
            <a:r>
              <a:rPr lang="da-DK" sz="2400" dirty="0" smtClean="0"/>
              <a:t>	returns a HTML list -&gt; </a:t>
            </a:r>
            <a:r>
              <a:rPr lang="en-GB" sz="2400" dirty="0">
                <a:solidFill>
                  <a:srgbClr val="00B050"/>
                </a:solidFill>
              </a:rPr>
              <a:t>l</a:t>
            </a:r>
            <a:r>
              <a:rPr lang="en-GB" sz="2400" dirty="0" smtClean="0">
                <a:solidFill>
                  <a:srgbClr val="00B050"/>
                </a:solidFill>
              </a:rPr>
              <a:t>isting </a:t>
            </a:r>
            <a:r>
              <a:rPr lang="en-GB" sz="2400" dirty="0">
                <a:solidFill>
                  <a:srgbClr val="00B050"/>
                </a:solidFill>
              </a:rPr>
              <a:t>13.3</a:t>
            </a:r>
            <a:endParaRPr lang="da-DK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a-DK" sz="2400" b="1" u="sng" dirty="0" smtClean="0">
                <a:solidFill>
                  <a:schemeClr val="tx2"/>
                </a:solidFill>
              </a:rPr>
              <a:t>In this case we can talk of</a:t>
            </a:r>
            <a:r>
              <a:rPr lang="da-DK" sz="2400" dirty="0" smtClean="0">
                <a:solidFill>
                  <a:schemeClr val="tx2"/>
                </a:solidFill>
              </a:rPr>
              <a:t> MVC -&gt; </a:t>
            </a:r>
          </a:p>
          <a:p>
            <a:pPr lvl="1"/>
            <a:r>
              <a:rPr lang="da-DK" sz="2000" dirty="0" smtClean="0">
                <a:solidFill>
                  <a:schemeClr val="tx2"/>
                </a:solidFill>
              </a:rPr>
              <a:t>Model   = JSON object, </a:t>
            </a:r>
          </a:p>
          <a:p>
            <a:pPr lvl="1"/>
            <a:r>
              <a:rPr lang="da-DK" sz="2000" dirty="0" smtClean="0">
                <a:solidFill>
                  <a:schemeClr val="tx2"/>
                </a:solidFill>
              </a:rPr>
              <a:t>View      = HTML list</a:t>
            </a:r>
            <a:endParaRPr lang="da-DK" sz="2000" b="1" u="sng" dirty="0" smtClean="0">
              <a:solidFill>
                <a:schemeClr val="tx2"/>
              </a:solidFill>
            </a:endParaRPr>
          </a:p>
          <a:p>
            <a:pPr lvl="1"/>
            <a:r>
              <a:rPr lang="da-DK" sz="2000" dirty="0" smtClean="0">
                <a:solidFill>
                  <a:schemeClr val="tx2"/>
                </a:solidFill>
              </a:rPr>
              <a:t>Control  =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0" y="20488"/>
            <a:ext cx="176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FFC000"/>
                </a:solidFill>
              </a:rPr>
              <a:t>(*) fixed by me :)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FF0000"/>
                </a:solidFill>
              </a:rPr>
              <a:t>Exercise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r>
              <a:rPr lang="da-DK" sz="2800" dirty="0" smtClean="0">
                <a:solidFill>
                  <a:srgbClr val="FF0000"/>
                </a:solidFill>
              </a:rPr>
              <a:t>Start from </a:t>
            </a:r>
            <a:r>
              <a:rPr lang="en-GB" sz="2800" dirty="0" smtClean="0">
                <a:solidFill>
                  <a:srgbClr val="00B050"/>
                </a:solidFill>
              </a:rPr>
              <a:t>listing 13.4</a:t>
            </a:r>
            <a:endParaRPr lang="da-DK" sz="2800" dirty="0" smtClean="0">
              <a:solidFill>
                <a:srgbClr val="FF0000"/>
              </a:solidFill>
            </a:endParaRPr>
          </a:p>
          <a:p>
            <a:r>
              <a:rPr lang="en-US" sz="2800" i="1" dirty="0">
                <a:solidFill>
                  <a:srgbClr val="FF0000"/>
                </a:solidFill>
              </a:rPr>
              <a:t>Alter the </a:t>
            </a:r>
            <a:r>
              <a:rPr lang="en-US" sz="2800" b="1" i="1" dirty="0" err="1">
                <a:solidFill>
                  <a:srgbClr val="FF0000"/>
                </a:solidFill>
              </a:rPr>
              <a:t>buildItem</a:t>
            </a:r>
            <a:r>
              <a:rPr lang="en-US" sz="2800" b="1" i="1" dirty="0">
                <a:solidFill>
                  <a:srgbClr val="FF0000"/>
                </a:solidFill>
              </a:rPr>
              <a:t>() </a:t>
            </a:r>
            <a:r>
              <a:rPr lang="en-US" sz="2800" i="1" dirty="0">
                <a:solidFill>
                  <a:srgbClr val="FF0000"/>
                </a:solidFill>
              </a:rPr>
              <a:t>function so that it </a:t>
            </a:r>
            <a:r>
              <a:rPr lang="en-US" sz="2800" i="1" dirty="0" smtClean="0">
                <a:solidFill>
                  <a:srgbClr val="FF0000"/>
                </a:solidFill>
              </a:rPr>
              <a:t>includes: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e</a:t>
            </a:r>
            <a:r>
              <a:rPr lang="en-US" sz="2400" i="1" dirty="0" smtClean="0">
                <a:solidFill>
                  <a:srgbClr val="FF0000"/>
                </a:solidFill>
              </a:rPr>
              <a:t>mail</a:t>
            </a:r>
          </a:p>
          <a:p>
            <a:pPr lvl="1"/>
            <a:r>
              <a:rPr lang="en-GB" sz="2400" i="1" dirty="0">
                <a:solidFill>
                  <a:srgbClr val="FF0000"/>
                </a:solidFill>
              </a:rPr>
              <a:t>n</a:t>
            </a:r>
            <a:r>
              <a:rPr lang="en-GB" sz="2400" i="1" dirty="0" smtClean="0">
                <a:solidFill>
                  <a:srgbClr val="FF0000"/>
                </a:solidFill>
              </a:rPr>
              <a:t>umber of followers</a:t>
            </a:r>
          </a:p>
          <a:p>
            <a:pPr lvl="1"/>
            <a:r>
              <a:rPr lang="en-GB" sz="2400" i="1" dirty="0" smtClean="0">
                <a:solidFill>
                  <a:srgbClr val="FF0000"/>
                </a:solidFill>
              </a:rPr>
              <a:t>and repositories URL</a:t>
            </a:r>
            <a:endParaRPr lang="en-GB" sz="2400" i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762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smtClean="0"/>
              <a:t>10 min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4640790" cy="412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2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AJAX error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$.ajax() has an </a:t>
            </a:r>
            <a:r>
              <a:rPr lang="da-DK" sz="2400" i="1" dirty="0" smtClean="0"/>
              <a:t>error </a:t>
            </a:r>
            <a:r>
              <a:rPr lang="da-DK" sz="2400" b="1" dirty="0" smtClean="0"/>
              <a:t>callback</a:t>
            </a:r>
            <a:r>
              <a:rPr lang="da-DK" sz="2400" dirty="0" smtClean="0"/>
              <a:t> -&gt; </a:t>
            </a:r>
            <a:r>
              <a:rPr lang="da-DK" sz="2400" dirty="0" smtClean="0">
                <a:solidFill>
                  <a:srgbClr val="00B050"/>
                </a:solidFill>
              </a:rPr>
              <a:t>listing 13.5</a:t>
            </a:r>
          </a:p>
          <a:p>
            <a:r>
              <a:rPr lang="da-DK" sz="2400" dirty="0" smtClean="0"/>
              <a:t>When is </a:t>
            </a:r>
            <a:r>
              <a:rPr lang="da-DK" sz="2400" i="1" dirty="0" smtClean="0"/>
              <a:t>error </a:t>
            </a:r>
            <a:r>
              <a:rPr lang="da-DK" sz="2400" dirty="0" smtClean="0"/>
              <a:t>triggered? -&gt; various reasons ...</a:t>
            </a:r>
          </a:p>
          <a:p>
            <a:endParaRPr lang="da-DK" sz="2400" b="1" dirty="0"/>
          </a:p>
          <a:p>
            <a:endParaRPr lang="da-DK" sz="2400" b="1" dirty="0" smtClean="0"/>
          </a:p>
          <a:p>
            <a:endParaRPr lang="da-DK" sz="2400" b="1" dirty="0"/>
          </a:p>
          <a:p>
            <a:endParaRPr lang="da-DK" sz="2400" b="1" dirty="0" smtClean="0"/>
          </a:p>
          <a:p>
            <a:endParaRPr lang="da-DK" sz="2400" b="1" dirty="0"/>
          </a:p>
          <a:p>
            <a:r>
              <a:rPr lang="da-DK" sz="2400" dirty="0" smtClean="0"/>
              <a:t>To detect and respond to errors: jqXHR.status -&gt; </a:t>
            </a:r>
            <a:r>
              <a:rPr lang="da-DK" sz="2400" i="1" dirty="0" smtClean="0"/>
              <a:t>kind of error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We can also set a timeout -&gt; </a:t>
            </a:r>
            <a:r>
              <a:rPr lang="da-DK" sz="2400" b="1" i="1" dirty="0" smtClean="0"/>
              <a:t>timeout = 15000;</a:t>
            </a:r>
            <a:r>
              <a:rPr lang="da-DK" sz="2400" dirty="0" smtClean="0"/>
              <a:t> -&gt; </a:t>
            </a:r>
            <a:r>
              <a:rPr lang="da-DK" sz="2400" dirty="0" smtClean="0">
                <a:solidFill>
                  <a:srgbClr val="00B050"/>
                </a:solidFill>
              </a:rPr>
              <a:t>listing 13.6</a:t>
            </a:r>
            <a:endParaRPr lang="en-GB" sz="2400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78099"/>
            <a:ext cx="6019800" cy="195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3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More about animation of DOM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i="1" dirty="0" smtClean="0">
                <a:solidFill>
                  <a:srgbClr val="FF0000"/>
                </a:solidFill>
              </a:rPr>
              <a:t>See examples:</a:t>
            </a:r>
          </a:p>
          <a:p>
            <a:pPr lvl="1"/>
            <a:r>
              <a:rPr lang="da-DK" b="1" i="1" dirty="0"/>
              <a:t>Animations and </a:t>
            </a:r>
            <a:r>
              <a:rPr lang="da-DK" b="1" i="1" dirty="0" smtClean="0"/>
              <a:t>events:</a:t>
            </a:r>
          </a:p>
          <a:p>
            <a:pPr lvl="2"/>
            <a:r>
              <a:rPr lang="da-DK" i="1" dirty="0" smtClean="0"/>
              <a:t>animation </a:t>
            </a:r>
            <a:r>
              <a:rPr lang="da-DK" i="1" dirty="0"/>
              <a:t>and events(example)_</a:t>
            </a:r>
            <a:r>
              <a:rPr lang="da-DK" i="1" dirty="0" smtClean="0"/>
              <a:t>v1</a:t>
            </a:r>
          </a:p>
          <a:p>
            <a:pPr lvl="2"/>
            <a:r>
              <a:rPr lang="da-DK" i="1" dirty="0" smtClean="0"/>
              <a:t>animation </a:t>
            </a:r>
            <a:r>
              <a:rPr lang="da-DK" i="1" dirty="0"/>
              <a:t>and events(example)_</a:t>
            </a:r>
            <a:r>
              <a:rPr lang="da-DK" i="1" dirty="0" smtClean="0"/>
              <a:t>v2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21626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Task (?)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final task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instead: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start reading about software development methodologies UP and XP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lides </a:t>
            </a:r>
            <a:r>
              <a:rPr lang="en-US" dirty="0">
                <a:solidFill>
                  <a:srgbClr val="FF0000"/>
                </a:solidFill>
              </a:rPr>
              <a:t>&amp; article in </a:t>
            </a:r>
            <a:r>
              <a:rPr lang="en-US" dirty="0" smtClean="0">
                <a:solidFill>
                  <a:srgbClr val="FF0000"/>
                </a:solidFill>
              </a:rPr>
              <a:t>folder </a:t>
            </a:r>
            <a:r>
              <a:rPr lang="en-US" b="1" dirty="0" err="1" smtClean="0">
                <a:solidFill>
                  <a:srgbClr val="FF0000"/>
                </a:solidFill>
              </a:rPr>
              <a:t>forNextLectureRead</a:t>
            </a:r>
            <a:r>
              <a:rPr lang="en-US" b="1" dirty="0" smtClean="0">
                <a:solidFill>
                  <a:srgbClr val="FF0000"/>
                </a:solidFill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0347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u="sng" dirty="0" smtClean="0">
                <a:solidFill>
                  <a:srgbClr val="00B050"/>
                </a:solidFill>
              </a:rPr>
              <a:t>Next lecture</a:t>
            </a:r>
            <a:endParaRPr lang="en-GB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You will have read the slides and article before the lecture -&gt; AKA </a:t>
            </a:r>
            <a:r>
              <a:rPr lang="en-US" sz="2800" dirty="0">
                <a:solidFill>
                  <a:srgbClr val="FF0000"/>
                </a:solidFill>
              </a:rPr>
              <a:t>“flipped classroom</a:t>
            </a:r>
            <a:r>
              <a:rPr lang="en-US" sz="2800" dirty="0" smtClean="0">
                <a:solidFill>
                  <a:srgbClr val="FF0000"/>
                </a:solidFill>
              </a:rPr>
              <a:t>”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So we can start directly with a practical task to illustrate the steps in the Extreme Programming (XP) methodology</a:t>
            </a:r>
          </a:p>
          <a:p>
            <a:r>
              <a:rPr lang="en-US" sz="2800" b="1" i="1" dirty="0" smtClean="0">
                <a:solidFill>
                  <a:srgbClr val="00B050"/>
                </a:solidFill>
              </a:rPr>
              <a:t>We will develop a webpage together, from 0, using and testing out some ideas from XP</a:t>
            </a:r>
          </a:p>
          <a:p>
            <a:endParaRPr lang="en-US" sz="2800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/>
              <a:t>Chapters 12 and 13 of the </a:t>
            </a:r>
            <a:r>
              <a:rPr lang="da-DK" sz="2400" b="1" dirty="0" smtClean="0"/>
              <a:t>jQuery book</a:t>
            </a:r>
            <a:endParaRPr lang="en-GB" sz="2400" b="1" dirty="0" smtClean="0"/>
          </a:p>
          <a:p>
            <a:r>
              <a:rPr lang="en-GB" sz="2400" b="1" dirty="0" err="1" smtClean="0"/>
              <a:t>Chpt</a:t>
            </a:r>
            <a:r>
              <a:rPr lang="en-GB" sz="2400" b="1" dirty="0" smtClean="0"/>
              <a:t> 12 </a:t>
            </a:r>
            <a:r>
              <a:rPr lang="en-GB" sz="2400" dirty="0" smtClean="0"/>
              <a:t>(page 305)</a:t>
            </a:r>
            <a:r>
              <a:rPr lang="en-GB" sz="2400" b="1" dirty="0" smtClean="0"/>
              <a:t>:</a:t>
            </a:r>
          </a:p>
          <a:p>
            <a:pPr lvl="1"/>
            <a:r>
              <a:rPr lang="en-GB" sz="2000" dirty="0" smtClean="0"/>
              <a:t>Advanced </a:t>
            </a:r>
            <a:r>
              <a:rPr lang="en-GB" sz="2000" dirty="0"/>
              <a:t>DOM </a:t>
            </a:r>
            <a:r>
              <a:rPr lang="en-GB" sz="2000" dirty="0" smtClean="0"/>
              <a:t>Manipulation -&gt; </a:t>
            </a:r>
            <a:r>
              <a:rPr lang="da-DK" sz="2000" dirty="0"/>
              <a:t>g</a:t>
            </a:r>
            <a:r>
              <a:rPr lang="da-DK" sz="2000" dirty="0" smtClean="0"/>
              <a:t>oals:</a:t>
            </a:r>
          </a:p>
          <a:p>
            <a:pPr lvl="2"/>
            <a:r>
              <a:rPr lang="da-DK" sz="1600" dirty="0" smtClean="0"/>
              <a:t>store/retreive parts of DOM -&gt; </a:t>
            </a:r>
            <a:r>
              <a:rPr lang="da-DK" sz="1600" b="1" dirty="0" smtClean="0"/>
              <a:t>restructure page on demand</a:t>
            </a:r>
          </a:p>
          <a:p>
            <a:pPr lvl="2"/>
            <a:r>
              <a:rPr lang="da-DK" sz="1600" dirty="0"/>
              <a:t>u</a:t>
            </a:r>
            <a:r>
              <a:rPr lang="da-DK" sz="1600" dirty="0" smtClean="0"/>
              <a:t>nderstand how jQuery works -&gt; optimize</a:t>
            </a:r>
          </a:p>
          <a:p>
            <a:r>
              <a:rPr lang="da-DK" sz="2400" b="1" dirty="0" smtClean="0"/>
              <a:t>Chpt 13 </a:t>
            </a:r>
            <a:r>
              <a:rPr lang="en-GB" sz="2400" dirty="0"/>
              <a:t>(page </a:t>
            </a:r>
            <a:r>
              <a:rPr lang="en-GB" sz="2400" dirty="0" smtClean="0"/>
              <a:t>331)</a:t>
            </a:r>
            <a:r>
              <a:rPr lang="da-DK" sz="2400" b="1" dirty="0" smtClean="0"/>
              <a:t>:</a:t>
            </a:r>
          </a:p>
          <a:p>
            <a:pPr lvl="1"/>
            <a:r>
              <a:rPr lang="da-DK" sz="2000" dirty="0" smtClean="0"/>
              <a:t>Advanced Ajax -&gt; goals:</a:t>
            </a:r>
          </a:p>
          <a:p>
            <a:pPr lvl="2"/>
            <a:r>
              <a:rPr lang="da-DK" sz="1600" dirty="0" smtClean="0"/>
              <a:t>More about jQuery AJAX framework</a:t>
            </a:r>
          </a:p>
          <a:p>
            <a:pPr lvl="2"/>
            <a:r>
              <a:rPr lang="da-DK" sz="1600" dirty="0"/>
              <a:t>AJAX </a:t>
            </a:r>
            <a:r>
              <a:rPr lang="da-DK" sz="1600" dirty="0" smtClean="0"/>
              <a:t>&amp; Error handling to cope with network interruptions</a:t>
            </a:r>
          </a:p>
        </p:txBody>
      </p:sp>
    </p:spTree>
    <p:extLst>
      <p:ext uri="{BB962C8B-B14F-4D97-AF65-F5344CB8AC3E}">
        <p14:creationId xmlns:p14="http://schemas.microsoft.com/office/powerpoint/2010/main" val="22477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da-DK" dirty="0"/>
              <a:t>Chpt </a:t>
            </a:r>
            <a:r>
              <a:rPr lang="da-DK" dirty="0" smtClean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chemeClr val="accent6">
                    <a:lumMod val="75000"/>
                  </a:schemeClr>
                </a:solidFill>
              </a:rPr>
              <a:t>Problem: </a:t>
            </a:r>
            <a:r>
              <a:rPr lang="da-DK" u="sng" dirty="0" smtClean="0">
                <a:solidFill>
                  <a:schemeClr val="accent6">
                    <a:lumMod val="75000"/>
                  </a:schemeClr>
                </a:solidFill>
              </a:rPr>
              <a:t>sorting rows of a table</a:t>
            </a:r>
            <a:endParaRPr lang="en-GB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3 approaches: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b="1" dirty="0" smtClean="0"/>
              <a:t>Server-side sorting </a:t>
            </a:r>
            <a:r>
              <a:rPr lang="da-DK" sz="2000" dirty="0" smtClean="0"/>
              <a:t>-&gt; SQL ”order by” via PHP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b="1" dirty="0" smtClean="0"/>
              <a:t>AJAX</a:t>
            </a:r>
            <a:r>
              <a:rPr lang="da-DK" sz="2000" dirty="0" smtClean="0"/>
              <a:t> -&gt; requires a page reset </a:t>
            </a:r>
            <a:r>
              <a:rPr lang="da-DK" sz="2000" dirty="0"/>
              <a:t>for each sort </a:t>
            </a:r>
            <a:r>
              <a:rPr lang="da-DK" sz="2000" dirty="0" smtClean="0"/>
              <a:t>operation </a:t>
            </a:r>
            <a:br>
              <a:rPr lang="da-DK" sz="2000" dirty="0" smtClean="0"/>
            </a:br>
            <a:r>
              <a:rPr lang="da-DK" sz="2000" dirty="0" smtClean="0"/>
              <a:t>    -&gt; </a:t>
            </a:r>
            <a:r>
              <a:rPr lang="da-DK" sz="2000" i="1" dirty="0" smtClean="0"/>
              <a:t>progressive enhancement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b="1" dirty="0" smtClean="0">
                <a:solidFill>
                  <a:srgbClr val="7030A0"/>
                </a:solidFill>
              </a:rPr>
              <a:t>Javascript</a:t>
            </a:r>
            <a:r>
              <a:rPr lang="da-DK" sz="2000" dirty="0" smtClean="0">
                <a:solidFill>
                  <a:srgbClr val="7030A0"/>
                </a:solidFill>
              </a:rPr>
              <a:t> </a:t>
            </a:r>
            <a:r>
              <a:rPr lang="da-DK" sz="2000" dirty="0" smtClean="0"/>
              <a:t>-&gt; client-side sorting (in the browser)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In javascript -&gt;</a:t>
            </a:r>
            <a:r>
              <a:rPr lang="da-DK" dirty="0" smtClean="0"/>
              <a:t> 3 mechanisms:</a:t>
            </a:r>
          </a:p>
          <a:p>
            <a:pPr lvl="1"/>
            <a:r>
              <a:rPr lang="da-DK" dirty="0" smtClean="0"/>
              <a:t>[A] array from HTML &amp; sort</a:t>
            </a:r>
          </a:p>
          <a:p>
            <a:pPr lvl="1"/>
            <a:r>
              <a:rPr lang="da-DK" dirty="0" smtClean="0"/>
              <a:t>[B] use HTML5 data-* attributes</a:t>
            </a:r>
          </a:p>
          <a:p>
            <a:pPr lvl="1"/>
            <a:r>
              <a:rPr lang="da-DK" dirty="0" smtClean="0"/>
              <a:t>[C] table creation from JSON &amp; sorting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943600" y="4752201"/>
            <a:ext cx="3124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hlinkClick r:id="rId3"/>
              </a:rPr>
              <a:t>http://</a:t>
            </a:r>
            <a:r>
              <a:rPr lang="en-GB" sz="1050" dirty="0" smtClean="0">
                <a:hlinkClick r:id="rId3"/>
              </a:rPr>
              <a:t>www.w3schools.com/tags/att_global_data.asp</a:t>
            </a:r>
            <a:r>
              <a:rPr lang="en-GB" sz="1050" dirty="0" smtClean="0"/>
              <a:t> </a:t>
            </a:r>
            <a:endParaRPr lang="en-GB" sz="1050" dirty="0"/>
          </a:p>
        </p:txBody>
      </p:sp>
      <p:sp>
        <p:nvSpPr>
          <p:cNvPr id="5" name="Rectangle 4"/>
          <p:cNvSpPr/>
          <p:nvPr/>
        </p:nvSpPr>
        <p:spPr>
          <a:xfrm>
            <a:off x="5562600" y="4256314"/>
            <a:ext cx="3429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4"/>
              </a:rPr>
              <a:t>http://</a:t>
            </a:r>
            <a:r>
              <a:rPr lang="en-GB" sz="1100" dirty="0" smtClean="0">
                <a:hlinkClick r:id="rId4"/>
              </a:rPr>
              <a:t>www.javascriptkit.com/javatutors/arraysort.shtml</a:t>
            </a:r>
            <a:r>
              <a:rPr lang="en-GB" sz="1100" dirty="0" smtClean="0"/>
              <a:t>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587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[A] Sorting by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400" dirty="0" smtClean="0"/>
              <a:t>Look at the structure of the HTML file</a:t>
            </a:r>
          </a:p>
          <a:p>
            <a:pPr lvl="1"/>
            <a:r>
              <a:rPr lang="da-DK" sz="2000" dirty="0">
                <a:solidFill>
                  <a:srgbClr val="00B050"/>
                </a:solidFill>
              </a:rPr>
              <a:t>l</a:t>
            </a:r>
            <a:r>
              <a:rPr lang="da-DK" sz="2000" dirty="0" smtClean="0">
                <a:solidFill>
                  <a:srgbClr val="00B050"/>
                </a:solidFill>
              </a:rPr>
              <a:t>istings 12.1 </a:t>
            </a:r>
            <a:r>
              <a:rPr lang="da-DK" sz="2000" dirty="0" smtClean="0"/>
              <a:t>(wrap headers), </a:t>
            </a:r>
            <a:r>
              <a:rPr lang="da-DK" sz="2000" b="1" dirty="0" smtClean="0">
                <a:solidFill>
                  <a:srgbClr val="00B050"/>
                </a:solidFill>
              </a:rPr>
              <a:t>12.2 </a:t>
            </a:r>
            <a:r>
              <a:rPr lang="da-DK" sz="2000" dirty="0" smtClean="0"/>
              <a:t>(sorts and uses </a:t>
            </a:r>
            <a:r>
              <a:rPr lang="da-DK" sz="2000" i="1" dirty="0" smtClean="0"/>
              <a:t>append</a:t>
            </a:r>
            <a:r>
              <a:rPr lang="da-DK" sz="2000" dirty="0" smtClean="0"/>
              <a:t>)</a:t>
            </a:r>
          </a:p>
          <a:p>
            <a:pPr lvl="1"/>
            <a:r>
              <a:rPr lang="en-GB" sz="2000" dirty="0" smtClean="0"/>
              <a:t>Check out folder: </a:t>
            </a:r>
            <a:r>
              <a:rPr lang="en-GB" sz="2000" i="1" dirty="0" err="1" smtClean="0">
                <a:solidFill>
                  <a:schemeClr val="tx2"/>
                </a:solidFill>
              </a:rPr>
              <a:t>append_existing_element</a:t>
            </a:r>
            <a:endParaRPr lang="en-GB" sz="2000" i="1" dirty="0" smtClean="0">
              <a:solidFill>
                <a:schemeClr val="tx2"/>
              </a:solidFill>
            </a:endParaRPr>
          </a:p>
          <a:p>
            <a:endParaRPr lang="da-DK" sz="2400" dirty="0" smtClean="0"/>
          </a:p>
          <a:p>
            <a:pPr marL="0" indent="0">
              <a:buNone/>
            </a:pPr>
            <a:r>
              <a:rPr lang="da-DK" sz="2400" b="1" dirty="0" smtClean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400" dirty="0"/>
              <a:t>f</a:t>
            </a:r>
            <a:r>
              <a:rPr lang="da-DK" sz="2400" dirty="0" smtClean="0"/>
              <a:t>ind all rows, and remember current column (title)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400" dirty="0"/>
              <a:t>s</a:t>
            </a:r>
            <a:r>
              <a:rPr lang="da-DK" sz="2400" dirty="0" smtClean="0"/>
              <a:t>ort by comparing text in </a:t>
            </a:r>
            <a:r>
              <a:rPr lang="da-DK" sz="2400" b="1" dirty="0" smtClean="0"/>
              <a:t>&lt;TD&gt;s </a:t>
            </a:r>
            <a:r>
              <a:rPr lang="da-DK" sz="2400" dirty="0" smtClean="0"/>
              <a:t>at the right column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400" dirty="0"/>
              <a:t>f</a:t>
            </a:r>
            <a:r>
              <a:rPr lang="da-DK" sz="2400" dirty="0" smtClean="0"/>
              <a:t>or each element in the sorted array =&gt; </a:t>
            </a:r>
          </a:p>
          <a:p>
            <a:pPr marL="857250" lvl="1" indent="-457200"/>
            <a:r>
              <a:rPr lang="da-DK" sz="2000" dirty="0" smtClean="0"/>
              <a:t>append it back into the table</a:t>
            </a:r>
          </a:p>
          <a:p>
            <a:endParaRPr lang="da-DK" sz="2400" dirty="0"/>
          </a:p>
          <a:p>
            <a:pPr marL="0" indent="0">
              <a:buNone/>
            </a:pPr>
            <a:r>
              <a:rPr lang="da-DK" sz="2400" b="1" dirty="0" smtClean="0">
                <a:solidFill>
                  <a:schemeClr val="accent6">
                    <a:lumMod val="75000"/>
                  </a:schemeClr>
                </a:solidFill>
              </a:rPr>
              <a:t>Problem</a:t>
            </a:r>
            <a:r>
              <a:rPr lang="da-DK" sz="2400" dirty="0" smtClean="0">
                <a:solidFill>
                  <a:schemeClr val="accent6">
                    <a:lumMod val="75000"/>
                  </a:schemeClr>
                </a:solidFill>
              </a:rPr>
              <a:t>: compare functions is </a:t>
            </a:r>
            <a:r>
              <a:rPr lang="da-DK" sz="2400" b="1" dirty="0" smtClean="0">
                <a:solidFill>
                  <a:schemeClr val="accent6">
                    <a:lumMod val="75000"/>
                  </a:schemeClr>
                </a:solidFill>
              </a:rPr>
              <a:t>slow</a:t>
            </a:r>
            <a:r>
              <a:rPr lang="da-DK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2400" dirty="0" smtClean="0">
                <a:solidFill>
                  <a:schemeClr val="accent6">
                    <a:lumMod val="75000"/>
                  </a:schemeClr>
                </a:solidFill>
              </a:rPr>
              <a:t>-&gt; </a:t>
            </a:r>
            <a:r>
              <a:rPr lang="da-DK" sz="2400" b="1" dirty="0" smtClean="0">
                <a:solidFill>
                  <a:srgbClr val="00B050"/>
                </a:solidFill>
              </a:rPr>
              <a:t>solution:</a:t>
            </a:r>
            <a:r>
              <a:rPr lang="da-DK" sz="2400" dirty="0" smtClean="0">
                <a:solidFill>
                  <a:srgbClr val="00B050"/>
                </a:solidFill>
              </a:rPr>
              <a:t> pre-compute!</a:t>
            </a:r>
            <a:endParaRPr lang="da-DK" sz="2400" b="1" dirty="0" smtClean="0">
              <a:solidFill>
                <a:srgbClr val="00B050"/>
              </a:solidFill>
            </a:endParaRPr>
          </a:p>
          <a:p>
            <a:endParaRPr lang="en-GB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81200" y="22860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Sort authors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da-DK" sz="2400" dirty="0" smtClean="0">
                <a:solidFill>
                  <a:schemeClr val="accent6">
                    <a:lumMod val="75000"/>
                  </a:schemeClr>
                </a:solidFill>
              </a:rPr>
              <a:t>Problem: </a:t>
            </a:r>
            <a:r>
              <a:rPr lang="da-DK" sz="2400" b="1" dirty="0" smtClean="0">
                <a:solidFill>
                  <a:schemeClr val="accent6">
                    <a:lumMod val="75000"/>
                  </a:schemeClr>
                </a:solidFill>
              </a:rPr>
              <a:t>authors should be sorted by last name</a:t>
            </a:r>
          </a:p>
          <a:p>
            <a:r>
              <a:rPr lang="da-DK" sz="2400" dirty="0" smtClean="0"/>
              <a:t>How? </a:t>
            </a:r>
            <a:r>
              <a:rPr lang="da-DK" sz="2400" b="1" dirty="0" smtClean="0"/>
              <a:t>Pre-compute by wrapping </a:t>
            </a:r>
            <a:r>
              <a:rPr lang="da-DK" sz="2400" dirty="0" smtClean="0"/>
              <a:t>last names into </a:t>
            </a:r>
            <a:r>
              <a:rPr lang="da-DK" sz="2400" b="1" dirty="0" smtClean="0"/>
              <a:t>&lt;spans&gt;s</a:t>
            </a:r>
          </a:p>
          <a:p>
            <a:r>
              <a:rPr lang="da-DK" sz="2400" b="1" dirty="0" smtClean="0">
                <a:solidFill>
                  <a:srgbClr val="00B050"/>
                </a:solidFill>
              </a:rPr>
              <a:t>Listing 12.4 </a:t>
            </a:r>
            <a:r>
              <a:rPr lang="da-DK" sz="2400" dirty="0" smtClean="0"/>
              <a:t>-&gt; still OK for titles, but ... </a:t>
            </a:r>
          </a:p>
          <a:p>
            <a:pPr marL="457200" lvl="1" indent="0">
              <a:buNone/>
            </a:pPr>
            <a:r>
              <a:rPr lang="da-DK" sz="2000" dirty="0" smtClean="0"/>
              <a:t>	... now also works for author(s)!</a:t>
            </a:r>
          </a:p>
          <a:p>
            <a:r>
              <a:rPr lang="da-DK" sz="2400" b="1" dirty="0" smtClean="0"/>
              <a:t>Then:</a:t>
            </a:r>
            <a:r>
              <a:rPr lang="da-DK" sz="2400" dirty="0" smtClean="0"/>
              <a:t> sorting by </a:t>
            </a:r>
            <a:r>
              <a:rPr lang="da-DK" sz="2400" u="sng" dirty="0" smtClean="0"/>
              <a:t>publish date </a:t>
            </a:r>
            <a:r>
              <a:rPr lang="da-DK" sz="2400" dirty="0" smtClean="0"/>
              <a:t>&amp; by </a:t>
            </a:r>
            <a:r>
              <a:rPr lang="da-DK" sz="2400" u="sng" dirty="0" smtClean="0"/>
              <a:t>price</a:t>
            </a:r>
            <a:r>
              <a:rPr lang="da-DK" sz="2400" dirty="0" smtClean="0"/>
              <a:t>:</a:t>
            </a:r>
          </a:p>
          <a:p>
            <a:pPr lvl="1"/>
            <a:r>
              <a:rPr lang="da-DK" sz="2000" dirty="0"/>
              <a:t>t</a:t>
            </a:r>
            <a:r>
              <a:rPr lang="da-DK" sz="2000" dirty="0" smtClean="0"/>
              <a:t>hese are </a:t>
            </a:r>
            <a:r>
              <a:rPr lang="da-DK" sz="2000" u="sng" dirty="0" smtClean="0"/>
              <a:t>not strings</a:t>
            </a:r>
            <a:r>
              <a:rPr lang="da-DK" sz="2000" dirty="0" smtClean="0"/>
              <a:t>: how to compare?</a:t>
            </a:r>
          </a:p>
          <a:p>
            <a:pPr lvl="1"/>
            <a:r>
              <a:rPr lang="da-DK" sz="2000" dirty="0"/>
              <a:t>p</a:t>
            </a:r>
            <a:r>
              <a:rPr lang="da-DK" sz="2000" dirty="0" smtClean="0"/>
              <a:t>re-compute, and store temp data via </a:t>
            </a:r>
            <a:r>
              <a:rPr lang="da-DK" sz="2000" b="1" dirty="0" smtClean="0"/>
              <a:t>.data() </a:t>
            </a:r>
            <a:r>
              <a:rPr lang="da-DK" sz="2000" dirty="0" smtClean="0"/>
              <a:t>-&gt; </a:t>
            </a:r>
            <a:r>
              <a:rPr lang="da-DK" sz="1400" u="sng" dirty="0" smtClean="0">
                <a:solidFill>
                  <a:srgbClr val="7030A0"/>
                </a:solidFill>
              </a:rPr>
              <a:t>!! create </a:t>
            </a:r>
            <a:r>
              <a:rPr lang="da-DK" sz="1400" b="1" u="sng" dirty="0" smtClean="0">
                <a:solidFill>
                  <a:srgbClr val="7030A0"/>
                </a:solidFill>
              </a:rPr>
              <a:t>data</a:t>
            </a:r>
            <a:r>
              <a:rPr lang="da-DK" sz="1400" u="sng" dirty="0" smtClean="0">
                <a:solidFill>
                  <a:srgbClr val="7030A0"/>
                </a:solidFill>
              </a:rPr>
              <a:t> attributes!!</a:t>
            </a:r>
            <a:endParaRPr lang="en-GB" sz="2000" u="sng" dirty="0">
              <a:solidFill>
                <a:srgbClr val="7030A0"/>
              </a:solidFill>
            </a:endParaRPr>
          </a:p>
          <a:p>
            <a:pPr lvl="1"/>
            <a:r>
              <a:rPr lang="da-DK" sz="2000" dirty="0" smtClean="0">
                <a:solidFill>
                  <a:srgbClr val="00B050"/>
                </a:solidFill>
              </a:rPr>
              <a:t>Listing 12.5 </a:t>
            </a:r>
            <a:r>
              <a:rPr lang="da-DK" sz="2000" dirty="0" smtClean="0"/>
              <a:t>(</a:t>
            </a:r>
            <a:r>
              <a:rPr lang="da-DK" sz="2000" dirty="0"/>
              <a:t>prepare </a:t>
            </a:r>
            <a:r>
              <a:rPr lang="da-DK" sz="2000" b="1" dirty="0"/>
              <a:t>sortKeys </a:t>
            </a:r>
            <a:r>
              <a:rPr lang="da-DK" sz="2000" dirty="0" smtClean="0"/>
              <a:t>map) + </a:t>
            </a:r>
            <a:r>
              <a:rPr lang="da-DK" sz="2000" dirty="0">
                <a:solidFill>
                  <a:srgbClr val="00B050"/>
                </a:solidFill>
              </a:rPr>
              <a:t>12.6 </a:t>
            </a:r>
            <a:r>
              <a:rPr lang="da-DK" sz="2000" dirty="0"/>
              <a:t>(use </a:t>
            </a:r>
            <a:r>
              <a:rPr lang="da-DK" sz="2000" b="1" dirty="0"/>
              <a:t>sortKeys</a:t>
            </a:r>
            <a:r>
              <a:rPr lang="da-DK" sz="2000" dirty="0" smtClean="0"/>
              <a:t>)</a:t>
            </a:r>
          </a:p>
          <a:p>
            <a:pPr lvl="1"/>
            <a:r>
              <a:rPr lang="da-DK" sz="2000" b="1" i="1" dirty="0"/>
              <a:t>sortKeys </a:t>
            </a:r>
            <a:r>
              <a:rPr lang="da-DK" sz="2000" i="1" dirty="0" smtClean="0"/>
              <a:t>map: </a:t>
            </a:r>
            <a:r>
              <a:rPr lang="da-DK" sz="2000" i="1" dirty="0" smtClean="0">
                <a:solidFill>
                  <a:srgbClr val="00B0F0"/>
                </a:solidFill>
              </a:rPr>
              <a:t>”</a:t>
            </a:r>
            <a:r>
              <a:rPr lang="en-US" sz="2000" i="1" dirty="0" smtClean="0">
                <a:solidFill>
                  <a:srgbClr val="00B0F0"/>
                </a:solidFill>
              </a:rPr>
              <a:t>a </a:t>
            </a:r>
            <a:r>
              <a:rPr lang="en-US" sz="2000" i="1" dirty="0">
                <a:solidFill>
                  <a:srgbClr val="00B0F0"/>
                </a:solidFill>
              </a:rPr>
              <a:t>great </a:t>
            </a:r>
            <a:r>
              <a:rPr lang="en-US" sz="2000" i="1" dirty="0" smtClean="0">
                <a:solidFill>
                  <a:srgbClr val="00B0F0"/>
                </a:solidFill>
              </a:rPr>
              <a:t>way to </a:t>
            </a:r>
            <a:r>
              <a:rPr lang="en-US" sz="2000" b="1" i="1" dirty="0">
                <a:solidFill>
                  <a:srgbClr val="00B0F0"/>
                </a:solidFill>
              </a:rPr>
              <a:t>conditionally call methods </a:t>
            </a:r>
            <a:r>
              <a:rPr lang="en-US" sz="2000" i="1" dirty="0">
                <a:solidFill>
                  <a:srgbClr val="00B0F0"/>
                </a:solidFill>
              </a:rPr>
              <a:t>without using a bunch of if </a:t>
            </a:r>
            <a:r>
              <a:rPr lang="en-US" sz="2000" i="1" dirty="0" smtClean="0">
                <a:solidFill>
                  <a:srgbClr val="00B0F0"/>
                </a:solidFill>
              </a:rPr>
              <a:t>statements”</a:t>
            </a:r>
            <a:endParaRPr lang="da-DK" sz="2000" i="1" dirty="0" smtClean="0">
              <a:solidFill>
                <a:srgbClr val="00B0F0"/>
              </a:solidFill>
            </a:endParaRPr>
          </a:p>
          <a:p>
            <a:r>
              <a:rPr lang="da-DK" sz="2800" b="1" dirty="0" smtClean="0">
                <a:solidFill>
                  <a:schemeClr val="accent6">
                    <a:lumMod val="75000"/>
                  </a:schemeClr>
                </a:solidFill>
              </a:rPr>
              <a:t>Problem: </a:t>
            </a:r>
            <a:r>
              <a:rPr lang="da-DK" sz="2800" dirty="0" smtClean="0">
                <a:solidFill>
                  <a:schemeClr val="accent6">
                    <a:lumMod val="75000"/>
                  </a:schemeClr>
                </a:solidFill>
              </a:rPr>
              <a:t>change sorting direction (up/down)?</a:t>
            </a:r>
          </a:p>
          <a:p>
            <a:pPr lvl="1"/>
            <a:r>
              <a:rPr lang="da-DK" sz="1800" dirty="0" smtClean="0"/>
              <a:t>we </a:t>
            </a:r>
            <a:r>
              <a:rPr lang="da-DK" sz="1800" dirty="0"/>
              <a:t>just have to find a way to ”change direction” to the sorting function</a:t>
            </a:r>
            <a:r>
              <a:rPr lang="da-DK" sz="1800" dirty="0" smtClean="0"/>
              <a:t>!</a:t>
            </a:r>
          </a:p>
          <a:p>
            <a:pPr lvl="1"/>
            <a:r>
              <a:rPr lang="da-DK" sz="1800" dirty="0"/>
              <a:t>w</a:t>
            </a:r>
            <a:r>
              <a:rPr lang="da-DK" sz="1800" dirty="0" smtClean="0"/>
              <a:t>e will use a variable </a:t>
            </a:r>
            <a:r>
              <a:rPr lang="da-DK" sz="1800" b="1" dirty="0" smtClean="0"/>
              <a:t>sortDirection </a:t>
            </a:r>
            <a:r>
              <a:rPr lang="da-DK" sz="1800" dirty="0" smtClean="0"/>
              <a:t>that is +1 or -1  </a:t>
            </a:r>
            <a:r>
              <a:rPr lang="da-DK" sz="1800" dirty="0" smtClean="0">
                <a:sym typeface="Wingdings" pitchFamily="2" charset="2"/>
              </a:rPr>
              <a:t></a:t>
            </a:r>
            <a:r>
              <a:rPr lang="da-DK" sz="1800" dirty="0" smtClean="0"/>
              <a:t>            </a:t>
            </a:r>
            <a:r>
              <a:rPr lang="da-DK" sz="1800" dirty="0" smtClean="0">
                <a:solidFill>
                  <a:srgbClr val="00B050"/>
                </a:solidFill>
              </a:rPr>
              <a:t>Listing 12.7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657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Exercise 1 about sorting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Start from </a:t>
            </a:r>
            <a:r>
              <a:rPr lang="da-DK" sz="3200" dirty="0">
                <a:solidFill>
                  <a:srgbClr val="00B050"/>
                </a:solidFill>
              </a:rPr>
              <a:t>Listing </a:t>
            </a:r>
            <a:r>
              <a:rPr lang="da-DK" sz="3200" dirty="0" smtClean="0">
                <a:solidFill>
                  <a:srgbClr val="00B050"/>
                </a:solidFill>
              </a:rPr>
              <a:t>12.7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, familiarize yourself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Modify the </a:t>
            </a:r>
            <a:r>
              <a:rPr lang="en-US" b="1" i="1" dirty="0" smtClean="0">
                <a:solidFill>
                  <a:srgbClr val="FF0000"/>
                </a:solidFill>
              </a:rPr>
              <a:t>key computation </a:t>
            </a:r>
            <a:r>
              <a:rPr lang="en-US" i="1" dirty="0" smtClean="0">
                <a:solidFill>
                  <a:srgbClr val="FF0000"/>
                </a:solidFill>
              </a:rPr>
              <a:t>for the </a:t>
            </a:r>
            <a:r>
              <a:rPr lang="en-US" b="1" i="1" dirty="0" smtClean="0">
                <a:solidFill>
                  <a:srgbClr val="FF0000"/>
                </a:solidFill>
              </a:rPr>
              <a:t>first table </a:t>
            </a:r>
            <a:r>
              <a:rPr lang="en-US" i="1" dirty="0" smtClean="0">
                <a:solidFill>
                  <a:srgbClr val="FF0000"/>
                </a:solidFill>
              </a:rPr>
              <a:t>so that </a:t>
            </a:r>
            <a:r>
              <a:rPr lang="en-US" i="1" u="sng" dirty="0" smtClean="0">
                <a:solidFill>
                  <a:srgbClr val="FF0000"/>
                </a:solidFill>
              </a:rPr>
              <a:t>dates are sorted by length</a:t>
            </a:r>
            <a:r>
              <a:rPr lang="en-US" i="1" dirty="0" smtClean="0">
                <a:solidFill>
                  <a:srgbClr val="FF0000"/>
                </a:solidFill>
              </a:rPr>
              <a:t>, rather than time-wise: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Now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1 February 2018 comes before 1 March 2018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But it should be: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“February 2018” has length 13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“</a:t>
            </a:r>
            <a:r>
              <a:rPr lang="en-US" i="1" dirty="0">
                <a:solidFill>
                  <a:srgbClr val="FF0000"/>
                </a:solidFill>
              </a:rPr>
              <a:t>March 2018</a:t>
            </a:r>
            <a:r>
              <a:rPr lang="en-US" i="1" dirty="0" smtClean="0">
                <a:solidFill>
                  <a:srgbClr val="FF0000"/>
                </a:solidFill>
              </a:rPr>
              <a:t>” </a:t>
            </a:r>
            <a:r>
              <a:rPr lang="en-US" i="1" dirty="0">
                <a:solidFill>
                  <a:srgbClr val="FF0000"/>
                </a:solidFill>
              </a:rPr>
              <a:t>has length </a:t>
            </a:r>
            <a:r>
              <a:rPr lang="en-US" i="1" dirty="0" smtClean="0">
                <a:solidFill>
                  <a:srgbClr val="FF0000"/>
                </a:solidFill>
              </a:rPr>
              <a:t>10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so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“March 2018” </a:t>
            </a:r>
            <a:r>
              <a:rPr lang="en-US" i="1" dirty="0" smtClean="0">
                <a:solidFill>
                  <a:srgbClr val="FF0000"/>
                </a:solidFill>
              </a:rPr>
              <a:t> comes before (is shorter than) </a:t>
            </a:r>
            <a:r>
              <a:rPr lang="en-US" i="1" dirty="0">
                <a:solidFill>
                  <a:srgbClr val="FF0000"/>
                </a:solidFill>
              </a:rPr>
              <a:t>“February 2018” </a:t>
            </a:r>
            <a:endParaRPr lang="en-GB" i="1" dirty="0">
              <a:solidFill>
                <a:srgbClr val="FF0000"/>
              </a:solidFill>
            </a:endParaRPr>
          </a:p>
          <a:p>
            <a:pPr lvl="2"/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848600" y="53340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smtClean="0"/>
              <a:t>5/10min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461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[B] Sorting with HTML5 custom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Work on the second table,</a:t>
            </a:r>
            <a:r>
              <a:rPr lang="da-DK" sz="2800" dirty="0"/>
              <a:t/>
            </a:r>
            <a:br>
              <a:rPr lang="da-DK" sz="2800" dirty="0"/>
            </a:br>
            <a:r>
              <a:rPr lang="da-DK" sz="2800" dirty="0" smtClean="0"/>
              <a:t>which already has </a:t>
            </a:r>
            <a:r>
              <a:rPr lang="da-DK" sz="2800" b="1" dirty="0" smtClean="0">
                <a:solidFill>
                  <a:srgbClr val="00B050"/>
                </a:solidFill>
              </a:rPr>
              <a:t>data-</a:t>
            </a:r>
            <a:r>
              <a:rPr lang="da-DK" sz="2800" b="1" dirty="0">
                <a:solidFill>
                  <a:srgbClr val="00B050"/>
                </a:solidFill>
              </a:rPr>
              <a:t>* </a:t>
            </a:r>
            <a:r>
              <a:rPr lang="da-DK" sz="2800" dirty="0" smtClean="0">
                <a:solidFill>
                  <a:srgbClr val="00B050"/>
                </a:solidFill>
              </a:rPr>
              <a:t>attributes </a:t>
            </a:r>
            <a:r>
              <a:rPr lang="da-DK" sz="2800" dirty="0" smtClean="0"/>
              <a:t>in it -&gt; </a:t>
            </a:r>
            <a:r>
              <a:rPr lang="da-DK" sz="1400" dirty="0">
                <a:hlinkClick r:id="rId2"/>
              </a:rPr>
              <a:t>http://</a:t>
            </a:r>
            <a:r>
              <a:rPr lang="da-DK" sz="1400" dirty="0" smtClean="0">
                <a:hlinkClick r:id="rId2"/>
              </a:rPr>
              <a:t>www.w3schools.com/tags/att_global_data.asp</a:t>
            </a:r>
            <a:r>
              <a:rPr lang="da-DK" sz="1400" dirty="0" smtClean="0"/>
              <a:t> </a:t>
            </a:r>
          </a:p>
          <a:p>
            <a:r>
              <a:rPr lang="da-DK" sz="2800" dirty="0" smtClean="0"/>
              <a:t>jQuery </a:t>
            </a:r>
            <a:r>
              <a:rPr lang="da-DK" sz="2800" b="1" dirty="0" smtClean="0"/>
              <a:t>.data() </a:t>
            </a:r>
            <a:r>
              <a:rPr lang="da-DK" sz="2800" dirty="0" smtClean="0"/>
              <a:t>accesses the </a:t>
            </a:r>
            <a:r>
              <a:rPr lang="da-DK" sz="2800" b="1" dirty="0" smtClean="0"/>
              <a:t>data-*</a:t>
            </a:r>
            <a:r>
              <a:rPr lang="da-DK" sz="2800" dirty="0" smtClean="0"/>
              <a:t> attributes!</a:t>
            </a:r>
          </a:p>
          <a:p>
            <a:r>
              <a:rPr lang="da-DK" sz="2800" dirty="0" smtClean="0">
                <a:solidFill>
                  <a:srgbClr val="00B050"/>
                </a:solidFill>
              </a:rPr>
              <a:t>Listing 12.8</a:t>
            </a:r>
          </a:p>
          <a:p>
            <a:r>
              <a:rPr lang="da-DK" sz="2800" b="1" dirty="0" smtClean="0"/>
              <a:t>Advantages:</a:t>
            </a:r>
          </a:p>
          <a:p>
            <a:pPr lvl="1"/>
            <a:r>
              <a:rPr lang="da-DK" sz="2400" dirty="0" smtClean="0"/>
              <a:t>No need to pre-compute keys</a:t>
            </a:r>
          </a:p>
          <a:p>
            <a:pPr lvl="1"/>
            <a:r>
              <a:rPr lang="da-DK" sz="2400" dirty="0" smtClean="0"/>
              <a:t>Code is </a:t>
            </a:r>
            <a:r>
              <a:rPr lang="da-DK" sz="2400" b="1" dirty="0" smtClean="0"/>
              <a:t>simpler</a:t>
            </a:r>
            <a:r>
              <a:rPr lang="da-DK" sz="2400" dirty="0" smtClean="0"/>
              <a:t> and </a:t>
            </a:r>
            <a:r>
              <a:rPr lang="da-DK" sz="2400" b="1" dirty="0" smtClean="0"/>
              <a:t>more legible </a:t>
            </a:r>
            <a:br>
              <a:rPr lang="da-DK" sz="2400" b="1" dirty="0" smtClean="0"/>
            </a:br>
            <a:r>
              <a:rPr lang="da-DK" sz="2400" dirty="0" smtClean="0"/>
              <a:t>(compare 12.7 and 12.8)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14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FF0000"/>
                </a:solidFill>
              </a:rPr>
              <a:t>Exercise 2: total price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See </a:t>
            </a:r>
            <a:r>
              <a:rPr lang="da-DK" dirty="0" smtClean="0">
                <a:solidFill>
                  <a:srgbClr val="00B050"/>
                </a:solidFill>
              </a:rPr>
              <a:t>Listing 12.8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FF0000"/>
                </a:solidFill>
              </a:rPr>
              <a:t>look for: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br>
              <a:rPr lang="en-US" i="1" dirty="0" smtClean="0">
                <a:solidFill>
                  <a:srgbClr val="7030A0"/>
                </a:solidFill>
              </a:rPr>
            </a:br>
            <a:r>
              <a:rPr lang="en-US" i="1" dirty="0" smtClean="0">
                <a:solidFill>
                  <a:srgbClr val="7030A0"/>
                </a:solidFill>
              </a:rPr>
              <a:t>	</a:t>
            </a:r>
            <a:r>
              <a:rPr lang="en-US" sz="2800" i="1" dirty="0" smtClean="0">
                <a:solidFill>
                  <a:srgbClr val="7030A0"/>
                </a:solidFill>
              </a:rPr>
              <a:t>“</a:t>
            </a:r>
            <a:r>
              <a:rPr lang="en-US" sz="2800" i="1" dirty="0">
                <a:solidFill>
                  <a:srgbClr val="7030A0"/>
                </a:solidFill>
              </a:rPr>
              <a:t>Table 2: Sorting by reading HTML5 data</a:t>
            </a:r>
            <a:r>
              <a:rPr lang="en-US" sz="2800" i="1" dirty="0" smtClean="0">
                <a:solidFill>
                  <a:srgbClr val="7030A0"/>
                </a:solidFill>
              </a:rPr>
              <a:t>.”</a:t>
            </a:r>
            <a:r>
              <a:rPr lang="en-US" i="1" dirty="0">
                <a:solidFill>
                  <a:srgbClr val="00B050"/>
                </a:solidFill>
              </a:rPr>
              <a:t/>
            </a:r>
            <a:br>
              <a:rPr lang="en-US" i="1" dirty="0">
                <a:solidFill>
                  <a:srgbClr val="00B050"/>
                </a:solidFill>
              </a:rPr>
            </a:br>
            <a:endParaRPr lang="da-DK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Write a function that: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reads </a:t>
            </a:r>
            <a:r>
              <a:rPr lang="en-US" i="1" dirty="0">
                <a:solidFill>
                  <a:srgbClr val="FF0000"/>
                </a:solidFill>
              </a:rPr>
              <a:t>the HTML5 data in the </a:t>
            </a:r>
            <a:r>
              <a:rPr lang="en-US" b="1" i="1" dirty="0">
                <a:solidFill>
                  <a:srgbClr val="FF0000"/>
                </a:solidFill>
              </a:rPr>
              <a:t>second table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computes </a:t>
            </a:r>
            <a:r>
              <a:rPr lang="en-US" i="1" u="sng" dirty="0">
                <a:solidFill>
                  <a:srgbClr val="FF0000"/>
                </a:solidFill>
              </a:rPr>
              <a:t>the sum of all of </a:t>
            </a:r>
            <a:r>
              <a:rPr lang="en-US" i="1" u="sng" dirty="0" smtClean="0">
                <a:solidFill>
                  <a:srgbClr val="FF0000"/>
                </a:solidFill>
              </a:rPr>
              <a:t>the book prices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and console logs the resulting sum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call the function at the end of the existing code, </a:t>
            </a:r>
            <a:r>
              <a:rPr lang="en-US" b="1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>
                <a:solidFill>
                  <a:srgbClr val="FF0000"/>
                </a:solidFill>
              </a:rPr>
              <a:t> the “click” handler.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95138" y="57150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smtClean="0"/>
              <a:t>10 min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51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729</Words>
  <Application>Microsoft Office PowerPoint</Application>
  <PresentationFormat>On-screen Show (4:3)</PresentationFormat>
  <Paragraphs>164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Dynamic Web Applications Lecture 5</vt:lpstr>
      <vt:lpstr>Topics</vt:lpstr>
      <vt:lpstr>Chpt 12</vt:lpstr>
      <vt:lpstr>Problem: sorting rows of a table</vt:lpstr>
      <vt:lpstr>[A] Sorting by title</vt:lpstr>
      <vt:lpstr>Sort authors</vt:lpstr>
      <vt:lpstr>Exercise 1 about sorting</vt:lpstr>
      <vt:lpstr>[B] Sorting with HTML5 custom attributes</vt:lpstr>
      <vt:lpstr>Exercise 2: total price</vt:lpstr>
      <vt:lpstr>[C] Sorting with JSON</vt:lpstr>
      <vt:lpstr>Attribute hooks page 325-239 (self-read)</vt:lpstr>
      <vt:lpstr>Chpt 13</vt:lpstr>
      <vt:lpstr>Chpt 13 - AJAX</vt:lpstr>
      <vt:lpstr>Example</vt:lpstr>
      <vt:lpstr>Exercise</vt:lpstr>
      <vt:lpstr>AJAX error handling</vt:lpstr>
      <vt:lpstr>More about animation of DOM elements</vt:lpstr>
      <vt:lpstr>Task (?)</vt:lpstr>
      <vt:lpstr>Next lecture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330</cp:revision>
  <dcterms:created xsi:type="dcterms:W3CDTF">2006-08-16T00:00:00Z</dcterms:created>
  <dcterms:modified xsi:type="dcterms:W3CDTF">2017-09-26T15:08:29Z</dcterms:modified>
</cp:coreProperties>
</file>