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7" r:id="rId2"/>
    <p:sldId id="278" r:id="rId3"/>
    <p:sldId id="281" r:id="rId4"/>
    <p:sldId id="300" r:id="rId5"/>
    <p:sldId id="284" r:id="rId6"/>
    <p:sldId id="30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8494A-377D-4A61-BF3E-117E0E71D94A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35CF7-2090-4BF9-8CEA-B6F1A028B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4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v8/" TargetMode="External"/><Relationship Id="rId2" Type="http://schemas.openxmlformats.org/officeDocument/2006/relationships/hyperlink" Target="http://en.wikipedia.org/wiki/Turing_complete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oomberg.com/bw/stories/2008-11-12/googles-chrome-the-danish-magic-insidebusinessweek-business-news-stock-market-and-financial-advic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getting-started/using-a-package.json" TargetMode="External"/><Relationship Id="rId2" Type="http://schemas.openxmlformats.org/officeDocument/2006/relationships/hyperlink" Target="https://docs.npmjs.com/getting-started/what-is-np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uni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What is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Def page 15</a:t>
            </a:r>
          </a:p>
          <a:p>
            <a:endParaRPr lang="da-DK" sz="2400" dirty="0"/>
          </a:p>
          <a:p>
            <a:endParaRPr lang="da-DK" sz="2400" dirty="0" smtClean="0"/>
          </a:p>
          <a:p>
            <a:r>
              <a:rPr lang="da-DK" sz="2400" dirty="0" smtClean="0"/>
              <a:t>Features: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b="1" dirty="0" smtClean="0"/>
              <a:t>Uses javascript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dirty="0" smtClean="0"/>
              <a:t>Event-driven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dirty="0" smtClean="0"/>
              <a:t>Modular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b="1" dirty="0" smtClean="0"/>
              <a:t>Large &amp; active developers community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b="1" dirty="0" smtClean="0"/>
              <a:t>Companies adopt &amp; supports it</a:t>
            </a:r>
            <a:endParaRPr lang="da-DK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6781800" cy="104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0" y="607317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From: </a:t>
            </a:r>
            <a:r>
              <a:rPr lang="en-US" sz="2000" dirty="0" err="1"/>
              <a:t>Rohit</a:t>
            </a:r>
            <a:r>
              <a:rPr lang="en-US" sz="2000" dirty="0"/>
              <a:t> </a:t>
            </a:r>
            <a:r>
              <a:rPr lang="en-US" sz="2000" dirty="0" err="1"/>
              <a:t>Rai</a:t>
            </a:r>
            <a:r>
              <a:rPr lang="en-US" sz="2000" dirty="0"/>
              <a:t> </a:t>
            </a:r>
            <a:r>
              <a:rPr lang="en-US" sz="2000" dirty="0" smtClean="0"/>
              <a:t>“</a:t>
            </a:r>
            <a:r>
              <a:rPr lang="en-US" sz="2000" i="1" dirty="0" smtClean="0"/>
              <a:t>Socket.IO </a:t>
            </a:r>
            <a:r>
              <a:rPr lang="en-US" sz="2000" i="1" dirty="0"/>
              <a:t>Real-time Web Application </a:t>
            </a:r>
            <a:r>
              <a:rPr lang="en-US" sz="2000" i="1" dirty="0" smtClean="0"/>
              <a:t>Development” </a:t>
            </a:r>
            <a:r>
              <a:rPr lang="en-US" sz="2000" dirty="0" smtClean="0"/>
              <a:t>(</a:t>
            </a:r>
            <a:r>
              <a:rPr lang="en-US" dirty="0" smtClean="0"/>
              <a:t>Chapter 2)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446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da-DK" sz="4400" dirty="0" smtClean="0">
                <a:latin typeface="+mj-lt"/>
              </a:rPr>
              <a:t>Uses javascript</a:t>
            </a:r>
            <a:endParaRPr lang="en-GB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da-DK" sz="2400" dirty="0" smtClean="0"/>
              <a:t>Javascript is an interpreted object-based language </a:t>
            </a:r>
          </a:p>
          <a:p>
            <a:r>
              <a:rPr lang="da-DK" sz="2400" dirty="0"/>
              <a:t>i</a:t>
            </a:r>
            <a:r>
              <a:rPr lang="da-DK" sz="2400" dirty="0" smtClean="0"/>
              <a:t>t is </a:t>
            </a:r>
            <a:r>
              <a:rPr lang="da-DK" sz="2400" dirty="0"/>
              <a:t>Turing complete </a:t>
            </a:r>
            <a:r>
              <a:rPr lang="da-DK" sz="1600" dirty="0">
                <a:hlinkClick r:id="rId2"/>
              </a:rPr>
              <a:t>http://</a:t>
            </a:r>
            <a:r>
              <a:rPr lang="da-DK" sz="1600" dirty="0" smtClean="0">
                <a:hlinkClick r:id="rId2"/>
              </a:rPr>
              <a:t>en.wikipedia.org/wiki/Turing_completeness</a:t>
            </a:r>
            <a:r>
              <a:rPr lang="da-DK" sz="1600" dirty="0" smtClean="0"/>
              <a:t> </a:t>
            </a:r>
            <a:endParaRPr lang="da-DK" sz="2400" dirty="0" smtClean="0"/>
          </a:p>
          <a:p>
            <a:r>
              <a:rPr lang="da-DK" sz="2400" dirty="0"/>
              <a:t>i</a:t>
            </a:r>
            <a:r>
              <a:rPr lang="da-DK" sz="2400" dirty="0" smtClean="0"/>
              <a:t>t runs in a Virtual Machine</a:t>
            </a:r>
          </a:p>
          <a:p>
            <a:pPr lvl="1"/>
            <a:r>
              <a:rPr lang="da-DK" sz="2000" dirty="0"/>
              <a:t>i</a:t>
            </a:r>
            <a:r>
              <a:rPr lang="da-DK" sz="2000" dirty="0" smtClean="0"/>
              <a:t>n the browser </a:t>
            </a:r>
          </a:p>
          <a:p>
            <a:pPr lvl="1"/>
            <a:r>
              <a:rPr lang="da-DK" sz="2000" dirty="0" smtClean="0"/>
              <a:t>in node.js </a:t>
            </a:r>
            <a:r>
              <a:rPr lang="da-DK" sz="2000" dirty="0" err="1" smtClean="0"/>
              <a:t>backend</a:t>
            </a:r>
            <a:r>
              <a:rPr lang="da-DK" sz="2000" dirty="0" smtClean="0"/>
              <a:t> (google’s </a:t>
            </a:r>
            <a:r>
              <a:rPr lang="da-DK" sz="2000" dirty="0"/>
              <a:t>V8 engine </a:t>
            </a:r>
            <a:r>
              <a:rPr lang="da-DK" sz="1600" dirty="0">
                <a:hlinkClick r:id="rId3"/>
              </a:rPr>
              <a:t>https://</a:t>
            </a:r>
            <a:r>
              <a:rPr lang="da-DK" sz="1600" dirty="0" smtClean="0">
                <a:hlinkClick r:id="rId3"/>
              </a:rPr>
              <a:t>code.google.com/p/v8/</a:t>
            </a:r>
            <a:r>
              <a:rPr lang="da-DK" sz="1600" dirty="0" smtClean="0"/>
              <a:t> </a:t>
            </a:r>
            <a:r>
              <a:rPr lang="da-DK" sz="2000" dirty="0" smtClean="0"/>
              <a:t>)</a:t>
            </a:r>
          </a:p>
          <a:p>
            <a:r>
              <a:rPr lang="da-DK" sz="2400" dirty="0" smtClean="0"/>
              <a:t>Origin of Node.js</a:t>
            </a:r>
          </a:p>
          <a:p>
            <a:pPr lvl="1"/>
            <a:r>
              <a:rPr lang="en-US" sz="2000" dirty="0"/>
              <a:t>JavaScript performance in browsers was also </a:t>
            </a:r>
            <a:r>
              <a:rPr lang="en-US" sz="2000" dirty="0" smtClean="0"/>
              <a:t>not very good</a:t>
            </a:r>
          </a:p>
          <a:p>
            <a:pPr lvl="1"/>
            <a:r>
              <a:rPr lang="en-US" sz="2000" dirty="0"/>
              <a:t>Chrome's JavaScript </a:t>
            </a:r>
            <a:r>
              <a:rPr lang="en-US" sz="2000" dirty="0" smtClean="0"/>
              <a:t>VM (called V8) </a:t>
            </a:r>
            <a:r>
              <a:rPr lang="en-US" sz="2000" dirty="0"/>
              <a:t>was almost 10-20 </a:t>
            </a:r>
            <a:r>
              <a:rPr lang="en-US" sz="2000" dirty="0" smtClean="0"/>
              <a:t>times faster </a:t>
            </a:r>
            <a:r>
              <a:rPr lang="en-US" sz="2000" dirty="0"/>
              <a:t>than any other JavaScript </a:t>
            </a:r>
            <a:r>
              <a:rPr lang="en-US" sz="2000" dirty="0" smtClean="0"/>
              <a:t>VM*</a:t>
            </a:r>
          </a:p>
          <a:p>
            <a:pPr lvl="1"/>
            <a:r>
              <a:rPr lang="en-US" sz="2000" dirty="0" smtClean="0"/>
              <a:t>on V8 </a:t>
            </a:r>
            <a:r>
              <a:rPr lang="en-US" sz="2000" b="1" dirty="0" smtClean="0"/>
              <a:t>Ryan Dahl </a:t>
            </a:r>
            <a:r>
              <a:rPr lang="en-US" sz="2000" dirty="0" smtClean="0"/>
              <a:t>developed Node.js in 2008</a:t>
            </a:r>
            <a:r>
              <a:rPr lang="en-US" sz="2000" dirty="0"/>
              <a:t>, a </a:t>
            </a:r>
            <a:r>
              <a:rPr lang="en-US" sz="2000" b="1" dirty="0"/>
              <a:t>small web server </a:t>
            </a:r>
            <a:r>
              <a:rPr lang="en-US" sz="2000" dirty="0"/>
              <a:t>based </a:t>
            </a:r>
            <a:r>
              <a:rPr lang="en-US" sz="2000" dirty="0" smtClean="0"/>
              <a:t>on JavaScript </a:t>
            </a:r>
            <a:r>
              <a:rPr lang="en-US" sz="2000" dirty="0"/>
              <a:t>(initially Unix-based </a:t>
            </a:r>
            <a:r>
              <a:rPr lang="en-US" sz="2000" dirty="0" smtClean="0"/>
              <a:t>systems)</a:t>
            </a:r>
          </a:p>
          <a:p>
            <a:r>
              <a:rPr lang="da-DK" sz="2400" b="1" dirty="0" smtClean="0"/>
              <a:t>Pro: </a:t>
            </a:r>
            <a:r>
              <a:rPr lang="da-DK" sz="2400" dirty="0" smtClean="0"/>
              <a:t>javascript for both client and server!</a:t>
            </a:r>
            <a:endParaRPr lang="en-GB" sz="2400" dirty="0"/>
          </a:p>
        </p:txBody>
      </p:sp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2743200"/>
            <a:ext cx="6000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76200"/>
            <a:ext cx="738026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48026" y="6367439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900" b="1" dirty="0" smtClean="0"/>
              <a:t>* The </a:t>
            </a:r>
            <a:r>
              <a:rPr lang="da-DK" sz="900" b="1" dirty="0"/>
              <a:t>Danish Magic Inside</a:t>
            </a:r>
          </a:p>
          <a:p>
            <a:r>
              <a:rPr lang="da-DK" sz="900" dirty="0" smtClean="0">
                <a:hlinkClick r:id="rId6"/>
              </a:rPr>
              <a:t>http</a:t>
            </a:r>
            <a:r>
              <a:rPr lang="da-DK" sz="900" dirty="0">
                <a:hlinkClick r:id="rId6"/>
              </a:rPr>
              <a:t>://</a:t>
            </a:r>
            <a:r>
              <a:rPr lang="da-DK" sz="900" dirty="0" smtClean="0">
                <a:hlinkClick r:id="rId6"/>
              </a:rPr>
              <a:t>www.bloomberg.com/bw/stories/2008-11-12/googles-chrome-the-danish-magic-insidebusinessweek-business-news-stock-market-and-financial-advice</a:t>
            </a:r>
            <a:r>
              <a:rPr lang="da-DK" sz="900" dirty="0" smtClean="0"/>
              <a:t> </a:t>
            </a:r>
            <a:endParaRPr lang="da-DK" sz="900" dirty="0"/>
          </a:p>
        </p:txBody>
      </p:sp>
    </p:spTree>
    <p:extLst>
      <p:ext uri="{BB962C8B-B14F-4D97-AF65-F5344CB8AC3E}">
        <p14:creationId xmlns:p14="http://schemas.microsoft.com/office/powerpoint/2010/main" val="234903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Popular </a:t>
            </a:r>
            <a:r>
              <a:rPr lang="da-DK" dirty="0" smtClean="0"/>
              <a:t>:&gt;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da-DK" sz="2400" dirty="0" smtClean="0"/>
              <a:t>Large </a:t>
            </a:r>
            <a:r>
              <a:rPr lang="da-DK" sz="2400" dirty="0"/>
              <a:t>&amp; active developers </a:t>
            </a:r>
            <a:r>
              <a:rPr lang="da-DK" sz="2400" dirty="0" smtClean="0"/>
              <a:t>community</a:t>
            </a:r>
          </a:p>
          <a:p>
            <a:pPr marL="800100" lvl="1"/>
            <a:r>
              <a:rPr lang="da-DK" sz="2000" dirty="0"/>
              <a:t>f</a:t>
            </a:r>
            <a:r>
              <a:rPr lang="da-DK" sz="2000" dirty="0" smtClean="0"/>
              <a:t>or both javascript and node.js</a:t>
            </a:r>
          </a:p>
          <a:p>
            <a:pPr marL="800100" lvl="1"/>
            <a:r>
              <a:rPr lang="da-DK" sz="2000" dirty="0"/>
              <a:t>n</a:t>
            </a:r>
            <a:r>
              <a:rPr lang="da-DK" sz="2000" dirty="0" smtClean="0"/>
              <a:t>ew modules coming up and being mainained all the time</a:t>
            </a:r>
          </a:p>
          <a:p>
            <a:pPr marL="400050"/>
            <a:r>
              <a:rPr lang="da-DK" sz="2400" dirty="0" smtClean="0"/>
              <a:t>Companies </a:t>
            </a:r>
            <a:r>
              <a:rPr lang="da-DK" sz="2400" dirty="0"/>
              <a:t>adopt &amp; supports </a:t>
            </a:r>
            <a:r>
              <a:rPr lang="da-DK" sz="2400" dirty="0" smtClean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67178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10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Get, install and run some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Download + install node.js</a:t>
            </a:r>
          </a:p>
          <a:p>
            <a:pPr lvl="1"/>
            <a:r>
              <a:rPr lang="da-DK" sz="2000" dirty="0">
                <a:hlinkClick r:id="rId2"/>
              </a:rPr>
              <a:t>https://nodejs.org/en/download</a:t>
            </a:r>
            <a:r>
              <a:rPr lang="da-DK" sz="2000" dirty="0" smtClean="0">
                <a:hlinkClick r:id="rId2"/>
              </a:rPr>
              <a:t>/</a:t>
            </a:r>
            <a:r>
              <a:rPr lang="da-DK" sz="2000" dirty="0" smtClean="0"/>
              <a:t> </a:t>
            </a:r>
            <a:endParaRPr lang="da-DK" sz="2000" dirty="0"/>
          </a:p>
          <a:p>
            <a:endParaRPr lang="da-DK" sz="2000" b="1" dirty="0" smtClean="0"/>
          </a:p>
          <a:p>
            <a:r>
              <a:rPr lang="da-DK" sz="2800" dirty="0" smtClean="0"/>
              <a:t>Try the program</a:t>
            </a:r>
          </a:p>
          <a:p>
            <a:pPr lvl="1"/>
            <a:r>
              <a:rPr lang="en-GB" sz="2400" dirty="0" smtClean="0"/>
              <a:t>helloworld.js =&gt; 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</a:rPr>
              <a:t>node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helloworld.js</a:t>
            </a:r>
          </a:p>
          <a:p>
            <a:pPr lvl="1"/>
            <a:r>
              <a:rPr lang="en-GB" sz="2400" dirty="0" smtClean="0"/>
              <a:t>helloworld2.js</a:t>
            </a:r>
          </a:p>
          <a:p>
            <a:pPr lvl="1"/>
            <a:r>
              <a:rPr lang="en-GB" sz="2400" dirty="0" smtClean="0"/>
              <a:t>helloworld3.js </a:t>
            </a:r>
          </a:p>
          <a:p>
            <a:pPr lvl="2"/>
            <a:r>
              <a:rPr lang="en-GB" dirty="0" smtClean="0"/>
              <a:t>Example of use of node modules: </a:t>
            </a:r>
            <a:br>
              <a:rPr lang="en-GB" dirty="0" smtClean="0"/>
            </a:br>
            <a:r>
              <a:rPr lang="en-GB" b="1" dirty="0" smtClean="0"/>
              <a:t>write </a:t>
            </a:r>
            <a:r>
              <a:rPr lang="en-GB" dirty="0" smtClean="0"/>
              <a:t>one and </a:t>
            </a:r>
            <a:br>
              <a:rPr lang="en-GB" dirty="0" smtClean="0"/>
            </a:br>
            <a:r>
              <a:rPr lang="en-GB" b="1" dirty="0" smtClean="0"/>
              <a:t>require</a:t>
            </a:r>
            <a:r>
              <a:rPr lang="en-GB" dirty="0" smtClean="0"/>
              <a:t> one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2938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But... what about modules I didn’t create?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NPM</a:t>
            </a:r>
            <a:r>
              <a:rPr lang="da-DK" sz="2400" dirty="0"/>
              <a:t>: </a:t>
            </a:r>
            <a:r>
              <a:rPr lang="da-DK" sz="2400" b="1" dirty="0"/>
              <a:t>n</a:t>
            </a:r>
            <a:r>
              <a:rPr lang="da-DK" sz="2400" dirty="0"/>
              <a:t>ode.js </a:t>
            </a:r>
            <a:r>
              <a:rPr lang="da-DK" sz="2400" b="1" dirty="0"/>
              <a:t>p</a:t>
            </a:r>
            <a:r>
              <a:rPr lang="da-DK" sz="2400" dirty="0"/>
              <a:t>akage </a:t>
            </a:r>
            <a:r>
              <a:rPr lang="da-DK" sz="2400" b="1" dirty="0"/>
              <a:t>m</a:t>
            </a:r>
            <a:r>
              <a:rPr lang="da-DK" sz="2400" dirty="0"/>
              <a:t>anager</a:t>
            </a:r>
          </a:p>
          <a:p>
            <a:pPr lvl="1"/>
            <a:r>
              <a:rPr lang="da-DK" sz="2000" dirty="0"/>
              <a:t>needed because apps in node.js use many modules</a:t>
            </a:r>
          </a:p>
          <a:p>
            <a:pPr lvl="1"/>
            <a:r>
              <a:rPr lang="da-DK" sz="2000" dirty="0"/>
              <a:t>so we have to </a:t>
            </a:r>
            <a:r>
              <a:rPr lang="da-DK" sz="2000" b="1" dirty="0"/>
              <a:t>manage </a:t>
            </a:r>
            <a:r>
              <a:rPr lang="da-DK" sz="2000" b="1" dirty="0" smtClean="0"/>
              <a:t>dependencies</a:t>
            </a:r>
          </a:p>
          <a:p>
            <a:pPr lvl="1"/>
            <a:r>
              <a:rPr lang="da-DK" sz="2200" b="1" dirty="0"/>
              <a:t>What is NPM? </a:t>
            </a:r>
            <a:r>
              <a:rPr lang="en-GB" sz="2200" dirty="0" smtClean="0">
                <a:hlinkClick r:id="rId2"/>
              </a:rPr>
              <a:t>https</a:t>
            </a:r>
            <a:r>
              <a:rPr lang="en-GB" sz="2200" dirty="0">
                <a:hlinkClick r:id="rId2"/>
              </a:rPr>
              <a:t>://</a:t>
            </a:r>
            <a:r>
              <a:rPr lang="en-GB" sz="2200" dirty="0" smtClean="0">
                <a:hlinkClick r:id="rId2"/>
              </a:rPr>
              <a:t>docs.npmjs.com/getting-started/what-is-npm</a:t>
            </a:r>
            <a:endParaRPr lang="en-GB" sz="2200" dirty="0" smtClean="0"/>
          </a:p>
          <a:p>
            <a:pPr lvl="1"/>
            <a:r>
              <a:rPr lang="en-US" sz="2200" b="1" dirty="0"/>
              <a:t>Using a </a:t>
            </a:r>
            <a:r>
              <a:rPr lang="en-US" sz="2200" b="1" dirty="0" err="1" smtClean="0"/>
              <a:t>package.json</a:t>
            </a:r>
            <a:r>
              <a:rPr lang="en-US" sz="2200" b="1" dirty="0" smtClean="0"/>
              <a:t> </a:t>
            </a:r>
            <a:r>
              <a:rPr lang="en-GB" sz="2200" dirty="0" smtClean="0">
                <a:hlinkClick r:id="rId3"/>
              </a:rPr>
              <a:t>https</a:t>
            </a:r>
            <a:r>
              <a:rPr lang="en-GB" sz="2200" dirty="0">
                <a:hlinkClick r:id="rId3"/>
              </a:rPr>
              <a:t>://</a:t>
            </a:r>
            <a:r>
              <a:rPr lang="en-GB" sz="2200" dirty="0" smtClean="0">
                <a:hlinkClick r:id="rId3"/>
              </a:rPr>
              <a:t>docs.npmjs.com/getting-started/using-a-package.json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E.g. use </a:t>
            </a:r>
            <a:r>
              <a:rPr lang="en-GB" b="1" dirty="0" err="1" smtClean="0"/>
              <a:t>uniq</a:t>
            </a:r>
            <a:r>
              <a:rPr lang="en-GB" dirty="0"/>
              <a:t> </a:t>
            </a:r>
            <a:r>
              <a:rPr lang="en-GB" sz="2000" dirty="0" smtClean="0">
                <a:hlinkClick r:id="rId4"/>
              </a:rPr>
              <a:t>https</a:t>
            </a:r>
            <a:r>
              <a:rPr lang="en-GB" sz="2000" dirty="0">
                <a:hlinkClick r:id="rId4"/>
              </a:rPr>
              <a:t>://</a:t>
            </a:r>
            <a:r>
              <a:rPr lang="en-GB" sz="2000" dirty="0" smtClean="0">
                <a:hlinkClick r:id="rId4"/>
              </a:rPr>
              <a:t>www.npmjs.com/package/uniq</a:t>
            </a:r>
            <a:endParaRPr lang="en-GB" sz="2000" dirty="0" smtClean="0"/>
          </a:p>
          <a:p>
            <a:pPr lvl="1"/>
            <a:r>
              <a:rPr lang="en-GB" dirty="0" smtClean="0"/>
              <a:t>See</a:t>
            </a:r>
            <a:r>
              <a:rPr lang="en-GB" dirty="0"/>
              <a:t> folder </a:t>
            </a:r>
            <a:r>
              <a:rPr lang="en-GB" b="1" dirty="0" err="1" smtClean="0"/>
              <a:t>npm_example</a:t>
            </a:r>
            <a:endParaRPr lang="en-GB" b="1" dirty="0" smtClean="0"/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88013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237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What is node.js</vt:lpstr>
      <vt:lpstr>Uses javascript</vt:lpstr>
      <vt:lpstr>Popular :&gt;</vt:lpstr>
      <vt:lpstr>PowerPoint Presentation</vt:lpstr>
      <vt:lpstr>Get, install and run some tests</vt:lpstr>
      <vt:lpstr>But... what about modules I didn’t create?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Web Applications</dc:title>
  <dc:creator>Andrea</dc:creator>
  <cp:lastModifiedBy>andrea</cp:lastModifiedBy>
  <cp:revision>345</cp:revision>
  <dcterms:created xsi:type="dcterms:W3CDTF">2006-08-16T00:00:00Z</dcterms:created>
  <dcterms:modified xsi:type="dcterms:W3CDTF">2017-10-23T14:48:18Z</dcterms:modified>
</cp:coreProperties>
</file>