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jerry" userId="dc6a3141cbb535d1" providerId="LiveId" clId="{703F832B-BAF7-4866-9AAC-04150AD9D295}"/>
    <pc:docChg chg="undo custSel addSld modSld">
      <pc:chgData name="jeremy jerry" userId="dc6a3141cbb535d1" providerId="LiveId" clId="{703F832B-BAF7-4866-9AAC-04150AD9D295}" dt="2022-05-08T11:54:29.861" v="76" actId="5793"/>
      <pc:docMkLst>
        <pc:docMk/>
      </pc:docMkLst>
      <pc:sldChg chg="modSp mod">
        <pc:chgData name="jeremy jerry" userId="dc6a3141cbb535d1" providerId="LiveId" clId="{703F832B-BAF7-4866-9AAC-04150AD9D295}" dt="2022-05-08T11:49:37.592" v="15" actId="122"/>
        <pc:sldMkLst>
          <pc:docMk/>
          <pc:sldMk cId="1939419648" sldId="256"/>
        </pc:sldMkLst>
        <pc:spChg chg="mod">
          <ac:chgData name="jeremy jerry" userId="dc6a3141cbb535d1" providerId="LiveId" clId="{703F832B-BAF7-4866-9AAC-04150AD9D295}" dt="2022-05-08T11:49:37.592" v="15" actId="122"/>
          <ac:spMkLst>
            <pc:docMk/>
            <pc:sldMk cId="1939419648" sldId="256"/>
            <ac:spMk id="3" creationId="{C2C2CC84-2AA0-C7E1-D663-F8B5161F5A2A}"/>
          </ac:spMkLst>
        </pc:spChg>
      </pc:sldChg>
      <pc:sldChg chg="modSp mod">
        <pc:chgData name="jeremy jerry" userId="dc6a3141cbb535d1" providerId="LiveId" clId="{703F832B-BAF7-4866-9AAC-04150AD9D295}" dt="2022-05-08T11:47:53.747" v="5"/>
        <pc:sldMkLst>
          <pc:docMk/>
          <pc:sldMk cId="3638526665" sldId="257"/>
        </pc:sldMkLst>
        <pc:spChg chg="mod">
          <ac:chgData name="jeremy jerry" userId="dc6a3141cbb535d1" providerId="LiveId" clId="{703F832B-BAF7-4866-9AAC-04150AD9D295}" dt="2022-05-08T11:47:53.747" v="5"/>
          <ac:spMkLst>
            <pc:docMk/>
            <pc:sldMk cId="3638526665" sldId="257"/>
            <ac:spMk id="3" creationId="{8A04E83C-636A-424A-6C44-2C801949995F}"/>
          </ac:spMkLst>
        </pc:spChg>
      </pc:sldChg>
      <pc:sldChg chg="modSp mod">
        <pc:chgData name="jeremy jerry" userId="dc6a3141cbb535d1" providerId="LiveId" clId="{703F832B-BAF7-4866-9AAC-04150AD9D295}" dt="2022-05-08T11:54:20.988" v="74" actId="20577"/>
        <pc:sldMkLst>
          <pc:docMk/>
          <pc:sldMk cId="3167145042" sldId="258"/>
        </pc:sldMkLst>
        <pc:spChg chg="mod">
          <ac:chgData name="jeremy jerry" userId="dc6a3141cbb535d1" providerId="LiveId" clId="{703F832B-BAF7-4866-9AAC-04150AD9D295}" dt="2022-05-08T11:54:20.988" v="74" actId="20577"/>
          <ac:spMkLst>
            <pc:docMk/>
            <pc:sldMk cId="3167145042" sldId="258"/>
            <ac:spMk id="3" creationId="{6407D775-BAFE-EC4A-37AC-8C80D4BAB5E8}"/>
          </ac:spMkLst>
        </pc:spChg>
      </pc:sldChg>
      <pc:sldChg chg="modSp mod">
        <pc:chgData name="jeremy jerry" userId="dc6a3141cbb535d1" providerId="LiveId" clId="{703F832B-BAF7-4866-9AAC-04150AD9D295}" dt="2022-05-08T11:48:24.973" v="7"/>
        <pc:sldMkLst>
          <pc:docMk/>
          <pc:sldMk cId="682374825" sldId="259"/>
        </pc:sldMkLst>
        <pc:spChg chg="mod">
          <ac:chgData name="jeremy jerry" userId="dc6a3141cbb535d1" providerId="LiveId" clId="{703F832B-BAF7-4866-9AAC-04150AD9D295}" dt="2022-05-08T11:48:24.973" v="7"/>
          <ac:spMkLst>
            <pc:docMk/>
            <pc:sldMk cId="682374825" sldId="259"/>
            <ac:spMk id="3" creationId="{DEE9697E-0ACE-4164-2346-D17A755E6AED}"/>
          </ac:spMkLst>
        </pc:spChg>
      </pc:sldChg>
      <pc:sldChg chg="modSp mod">
        <pc:chgData name="jeremy jerry" userId="dc6a3141cbb535d1" providerId="LiveId" clId="{703F832B-BAF7-4866-9AAC-04150AD9D295}" dt="2022-05-08T11:49:02.116" v="9"/>
        <pc:sldMkLst>
          <pc:docMk/>
          <pc:sldMk cId="3174031576" sldId="260"/>
        </pc:sldMkLst>
        <pc:spChg chg="mod">
          <ac:chgData name="jeremy jerry" userId="dc6a3141cbb535d1" providerId="LiveId" clId="{703F832B-BAF7-4866-9AAC-04150AD9D295}" dt="2022-05-08T11:34:19.120" v="4" actId="20577"/>
          <ac:spMkLst>
            <pc:docMk/>
            <pc:sldMk cId="3174031576" sldId="260"/>
            <ac:spMk id="2" creationId="{D4564AC7-0D09-7F2C-C64F-5365D69B583E}"/>
          </ac:spMkLst>
        </pc:spChg>
        <pc:spChg chg="mod">
          <ac:chgData name="jeremy jerry" userId="dc6a3141cbb535d1" providerId="LiveId" clId="{703F832B-BAF7-4866-9AAC-04150AD9D295}" dt="2022-05-08T11:49:02.116" v="9"/>
          <ac:spMkLst>
            <pc:docMk/>
            <pc:sldMk cId="3174031576" sldId="260"/>
            <ac:spMk id="3" creationId="{2B6540CB-68FD-5C66-6E28-9209BA6FC084}"/>
          </ac:spMkLst>
        </pc:spChg>
      </pc:sldChg>
      <pc:sldChg chg="modSp mod">
        <pc:chgData name="jeremy jerry" userId="dc6a3141cbb535d1" providerId="LiveId" clId="{703F832B-BAF7-4866-9AAC-04150AD9D295}" dt="2022-05-08T11:49:19.748" v="11" actId="12"/>
        <pc:sldMkLst>
          <pc:docMk/>
          <pc:sldMk cId="2855547157" sldId="261"/>
        </pc:sldMkLst>
        <pc:spChg chg="mod">
          <ac:chgData name="jeremy jerry" userId="dc6a3141cbb535d1" providerId="LiveId" clId="{703F832B-BAF7-4866-9AAC-04150AD9D295}" dt="2022-05-08T11:49:19.748" v="11" actId="12"/>
          <ac:spMkLst>
            <pc:docMk/>
            <pc:sldMk cId="2855547157" sldId="261"/>
            <ac:spMk id="3" creationId="{886D1AAE-50A6-C77E-B726-C5F52AE41ED6}"/>
          </ac:spMkLst>
        </pc:spChg>
      </pc:sldChg>
      <pc:sldChg chg="modSp new mod">
        <pc:chgData name="jeremy jerry" userId="dc6a3141cbb535d1" providerId="LiveId" clId="{703F832B-BAF7-4866-9AAC-04150AD9D295}" dt="2022-05-08T11:54:29.861" v="76" actId="5793"/>
        <pc:sldMkLst>
          <pc:docMk/>
          <pc:sldMk cId="239483628" sldId="262"/>
        </pc:sldMkLst>
        <pc:spChg chg="mod">
          <ac:chgData name="jeremy jerry" userId="dc6a3141cbb535d1" providerId="LiveId" clId="{703F832B-BAF7-4866-9AAC-04150AD9D295}" dt="2022-05-08T11:50:10.527" v="33"/>
          <ac:spMkLst>
            <pc:docMk/>
            <pc:sldMk cId="239483628" sldId="262"/>
            <ac:spMk id="2" creationId="{000A0A1B-DE0B-0123-4622-41AF8FCAB2F7}"/>
          </ac:spMkLst>
        </pc:spChg>
        <pc:spChg chg="mod">
          <ac:chgData name="jeremy jerry" userId="dc6a3141cbb535d1" providerId="LiveId" clId="{703F832B-BAF7-4866-9AAC-04150AD9D295}" dt="2022-05-08T11:54:29.861" v="76" actId="5793"/>
          <ac:spMkLst>
            <pc:docMk/>
            <pc:sldMk cId="239483628" sldId="262"/>
            <ac:spMk id="3" creationId="{9CAEB091-391A-08DD-C5AF-21E4446FE2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11DD9-0DAE-46BB-B2D5-37417B282F72}" type="datetimeFigureOut">
              <a:rPr lang="en-KE" smtClean="0"/>
              <a:t>08/05/2022</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87FA6867-AD54-4C21-B90B-A73389A1CFCE}"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85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11DD9-0DAE-46BB-B2D5-37417B282F72}" type="datetimeFigureOut">
              <a:rPr lang="en-KE" smtClean="0"/>
              <a:t>08/05/2022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FA6867-AD54-4C21-B90B-A73389A1CFCE}"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406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11DD9-0DAE-46BB-B2D5-37417B282F72}" type="datetimeFigureOut">
              <a:rPr lang="en-KE" smtClean="0"/>
              <a:t>08/05/2022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FA6867-AD54-4C21-B90B-A73389A1CFCE}"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55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11DD9-0DAE-46BB-B2D5-37417B282F72}" type="datetimeFigureOut">
              <a:rPr lang="en-KE" smtClean="0"/>
              <a:t>08/05/2022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FA6867-AD54-4C21-B90B-A73389A1CFCE}"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32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11DD9-0DAE-46BB-B2D5-37417B282F72}" type="datetimeFigureOut">
              <a:rPr lang="en-KE" smtClean="0"/>
              <a:t>08/05/2022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7FA6867-AD54-4C21-B90B-A73389A1CFCE}"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48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11DD9-0DAE-46BB-B2D5-37417B282F72}" type="datetimeFigureOut">
              <a:rPr lang="en-KE" smtClean="0"/>
              <a:t>08/05/2022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7FA6867-AD54-4C21-B90B-A73389A1CFCE}"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0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11DD9-0DAE-46BB-B2D5-37417B282F72}" type="datetimeFigureOut">
              <a:rPr lang="en-KE" smtClean="0"/>
              <a:t>08/05/2022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87FA6867-AD54-4C21-B90B-A73389A1CFCE}"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97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11DD9-0DAE-46BB-B2D5-37417B282F72}" type="datetimeFigureOut">
              <a:rPr lang="en-KE" smtClean="0"/>
              <a:t>08/05/2022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87FA6867-AD54-4C21-B90B-A73389A1CFCE}"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89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11DD9-0DAE-46BB-B2D5-37417B282F72}" type="datetimeFigureOut">
              <a:rPr lang="en-KE" smtClean="0"/>
              <a:t>08/05/2022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87FA6867-AD54-4C21-B90B-A73389A1CFCE}" type="slidenum">
              <a:rPr lang="en-KE" smtClean="0"/>
              <a:t>‹#›</a:t>
            </a:fld>
            <a:endParaRPr lang="en-KE"/>
          </a:p>
        </p:txBody>
      </p:sp>
    </p:spTree>
    <p:extLst>
      <p:ext uri="{BB962C8B-B14F-4D97-AF65-F5344CB8AC3E}">
        <p14:creationId xmlns:p14="http://schemas.microsoft.com/office/powerpoint/2010/main" val="301415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11DD9-0DAE-46BB-B2D5-37417B282F72}" type="datetimeFigureOut">
              <a:rPr lang="en-KE" smtClean="0"/>
              <a:t>08/05/2022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7FA6867-AD54-4C21-B90B-A73389A1CFCE}"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49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8211DD9-0DAE-46BB-B2D5-37417B282F72}" type="datetimeFigureOut">
              <a:rPr lang="en-KE" smtClean="0"/>
              <a:t>08/05/2022</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87FA6867-AD54-4C21-B90B-A73389A1CFCE}"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77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8211DD9-0DAE-46BB-B2D5-37417B282F72}" type="datetimeFigureOut">
              <a:rPr lang="en-KE" smtClean="0"/>
              <a:t>08/05/2022</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7FA6867-AD54-4C21-B90B-A73389A1CFCE}"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3727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C2CC84-2AA0-C7E1-D663-F8B5161F5A2A}"/>
              </a:ext>
            </a:extLst>
          </p:cNvPr>
          <p:cNvSpPr>
            <a:spLocks noGrp="1"/>
          </p:cNvSpPr>
          <p:nvPr>
            <p:ph type="subTitle" idx="1"/>
          </p:nvPr>
        </p:nvSpPr>
        <p:spPr>
          <a:xfrm>
            <a:off x="1524000" y="1600200"/>
            <a:ext cx="9144000" cy="3657600"/>
          </a:xfrm>
        </p:spPr>
        <p:txBody>
          <a:bodyPr/>
          <a:lstStyle/>
          <a:p>
            <a:pPr algn="ctr"/>
            <a:r>
              <a:rPr lang="en-US" dirty="0"/>
              <a:t>Student’s Name:</a:t>
            </a:r>
          </a:p>
          <a:p>
            <a:pPr algn="ctr"/>
            <a:r>
              <a:rPr lang="en-US" dirty="0"/>
              <a:t>Unit Name:</a:t>
            </a:r>
          </a:p>
          <a:p>
            <a:pPr algn="ctr"/>
            <a:r>
              <a:rPr lang="en-US" dirty="0"/>
              <a:t>Unit Code:</a:t>
            </a:r>
          </a:p>
          <a:p>
            <a:pPr algn="ctr"/>
            <a:r>
              <a:rPr lang="en-US" dirty="0"/>
              <a:t>Due Date:</a:t>
            </a:r>
            <a:endParaRPr lang="en-KE" dirty="0"/>
          </a:p>
        </p:txBody>
      </p:sp>
    </p:spTree>
    <p:extLst>
      <p:ext uri="{BB962C8B-B14F-4D97-AF65-F5344CB8AC3E}">
        <p14:creationId xmlns:p14="http://schemas.microsoft.com/office/powerpoint/2010/main" val="193941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3454-A7D3-F7F8-9C3C-9B4BB9603268}"/>
              </a:ext>
            </a:extLst>
          </p:cNvPr>
          <p:cNvSpPr>
            <a:spLocks noGrp="1"/>
          </p:cNvSpPr>
          <p:nvPr>
            <p:ph type="title"/>
          </p:nvPr>
        </p:nvSpPr>
        <p:spPr/>
        <p:txBody>
          <a:bodyPr/>
          <a:lstStyle/>
          <a:p>
            <a:pPr algn="ctr"/>
            <a:r>
              <a:rPr lang="en-KE" sz="1800" dirty="0">
                <a:effectLst/>
                <a:latin typeface="Times New Roman" panose="02020603050405020304" pitchFamily="18" charset="0"/>
                <a:ea typeface="Calibri" panose="020F0502020204030204" pitchFamily="34" charset="0"/>
                <a:cs typeface="Times New Roman" panose="02020603050405020304" pitchFamily="18" charset="0"/>
              </a:rPr>
              <a:t>Context of Nike</a:t>
            </a:r>
            <a:br>
              <a:rPr lang="en-KE"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04E83C-636A-424A-6C44-2C801949995F}"/>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was founded in 1964 at the University of Oregon</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started as a small outlet in 1966</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well-known for its foot ware.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has employed more than 76000 people globally.</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852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B958-445E-173F-AF2B-0DF78E527AF8}"/>
              </a:ext>
            </a:extLst>
          </p:cNvPr>
          <p:cNvSpPr>
            <a:spLocks noGrp="1"/>
          </p:cNvSpPr>
          <p:nvPr>
            <p:ph type="title"/>
          </p:nvPr>
        </p:nvSpPr>
        <p:spPr/>
        <p:txBody>
          <a:bodyPr/>
          <a:lstStyle/>
          <a:p>
            <a:pPr algn="ctr"/>
            <a:r>
              <a:rPr lang="en-US" dirty="0"/>
              <a:t>Nike’s Ethical Issues</a:t>
            </a:r>
            <a:endParaRPr lang="en-KE" dirty="0"/>
          </a:p>
        </p:txBody>
      </p:sp>
      <p:sp>
        <p:nvSpPr>
          <p:cNvPr id="3" name="Content Placeholder 2">
            <a:extLst>
              <a:ext uri="{FF2B5EF4-FFF2-40B4-BE49-F238E27FC236}">
                <a16:creationId xmlns:a16="http://schemas.microsoft.com/office/drawing/2014/main" id="{6407D775-BAFE-EC4A-37AC-8C80D4BAB5E8}"/>
              </a:ext>
            </a:extLst>
          </p:cNvPr>
          <p:cNvSpPr>
            <a:spLocks noGrp="1"/>
          </p:cNvSpPr>
          <p:nvPr>
            <p:ph idx="1"/>
          </p:nvPr>
        </p:nvSpPr>
        <p:spPr/>
        <p:txBody>
          <a:bodyPr>
            <a:normAutofit fontScale="85000" lnSpcReduction="10000"/>
          </a:bodyPr>
          <a:lstStyle/>
          <a:p>
            <a:pPr marL="342900" marR="0" lvl="0" indent="-342900">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rPr>
              <a:t>Child Labour. Although there are child </a:t>
            </a:r>
            <a:r>
              <a:rPr lang="en-KE" sz="1800" dirty="0" err="1">
                <a:effectLst/>
                <a:latin typeface="Times New Roman" panose="02020603050405020304" pitchFamily="18" charset="0"/>
                <a:ea typeface="Times New Roman" panose="02020603050405020304" pitchFamily="18" charset="0"/>
              </a:rPr>
              <a:t>labor</a:t>
            </a:r>
            <a:r>
              <a:rPr lang="en-KE" sz="1800" dirty="0">
                <a:effectLst/>
                <a:latin typeface="Times New Roman" panose="02020603050405020304" pitchFamily="18" charset="0"/>
                <a:ea typeface="Times New Roman" panose="02020603050405020304" pitchFamily="18" charset="0"/>
              </a:rPr>
              <a:t> regulations in some regions, Nike continues to ignore them, and youngsters as young as 11 are forced to stay long </a:t>
            </a:r>
            <a:r>
              <a:rPr lang="en-US" sz="1800" dirty="0">
                <a:effectLst/>
                <a:latin typeface="Times New Roman" panose="02020603050405020304" pitchFamily="18" charset="0"/>
                <a:ea typeface="Times New Roman" panose="02020603050405020304" pitchFamily="18" charset="0"/>
              </a:rPr>
              <a:t>in </a:t>
            </a:r>
            <a:r>
              <a:rPr lang="en-KE" sz="1800" dirty="0">
                <a:effectLst/>
                <a:latin typeface="Times New Roman" panose="02020603050405020304" pitchFamily="18" charset="0"/>
                <a:ea typeface="Times New Roman" panose="02020603050405020304" pitchFamily="18" charset="0"/>
              </a:rPr>
              <a:t>factories with low pay</a:t>
            </a:r>
            <a:r>
              <a:rPr lang="en-US" sz="1800" dirty="0">
                <a:effectLst/>
                <a:latin typeface="Times New Roman" panose="02020603050405020304" pitchFamily="18" charset="0"/>
                <a:ea typeface="Times New Roman" panose="02020603050405020304" pitchFamily="18" charset="0"/>
              </a:rPr>
              <a:t> (Hammond, 2021)</a:t>
            </a:r>
            <a:r>
              <a:rPr lang="en-KE" sz="1800" dirty="0">
                <a:effectLst/>
                <a:latin typeface="Times New Roman" panose="02020603050405020304" pitchFamily="18" charset="0"/>
                <a:ea typeface="Times New Roman" panose="02020603050405020304" pitchFamily="18" charset="0"/>
              </a:rPr>
              <a:t>.</a:t>
            </a:r>
          </a:p>
          <a:p>
            <a:pPr marL="342900" marR="0" lvl="0" indent="-342900">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rPr>
              <a:t>Expensive Endorsements. Some fortunate individuals get paid handsomely annually for regularly displaying Nike. Those at the bottom of this list get compensated more than $20,000 a day simply for wearing Shoes.</a:t>
            </a:r>
          </a:p>
          <a:p>
            <a:pPr marL="342900" marR="0" lvl="0" indent="-342900">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rPr>
              <a:t>Low wages. </a:t>
            </a:r>
            <a:r>
              <a:rPr lang="en-US" sz="1800" dirty="0">
                <a:effectLst/>
                <a:latin typeface="Times New Roman" panose="02020603050405020304" pitchFamily="18" charset="0"/>
                <a:ea typeface="Times New Roman" panose="02020603050405020304" pitchFamily="18" charset="0"/>
              </a:rPr>
              <a:t>Nike pays its employees the local basic wages or the market rate. Nike pays its factory employees merely 20 cents per hour and requires them to operate up to 10 hours daily (Vos, 2019).</a:t>
            </a:r>
            <a:endParaRPr lang="en-KE"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rPr>
              <a:t>Expensive Products. </a:t>
            </a:r>
            <a:r>
              <a:rPr lang="en-US" sz="1800" dirty="0">
                <a:effectLst/>
                <a:latin typeface="Times New Roman" panose="02020603050405020304" pitchFamily="18" charset="0"/>
                <a:ea typeface="Times New Roman" panose="02020603050405020304" pitchFamily="18" charset="0"/>
              </a:rPr>
              <a:t>Nike's foot ware such as Air Jordan, Nike Yeezy, Adidas, and Macklemore are the most expensive globally. For instance, Air Jordan goes for $4500 and Adidas for $10000.</a:t>
            </a:r>
            <a:endParaRPr lang="en-KE"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rPr>
              <a:t>Fainting in Cambodian factories</a:t>
            </a:r>
            <a:r>
              <a:rPr lang="en-US" sz="1800" dirty="0">
                <a:effectLst/>
                <a:latin typeface="Times New Roman" panose="02020603050405020304" pitchFamily="18" charset="0"/>
                <a:ea typeface="Times New Roman" panose="02020603050405020304" pitchFamily="18" charset="0"/>
              </a:rPr>
              <a:t>. </a:t>
            </a:r>
            <a:r>
              <a:rPr lang="en-KE" sz="1800" dirty="0">
                <a:effectLst/>
                <a:latin typeface="Times New Roman" panose="02020603050405020304" pitchFamily="18" charset="0"/>
                <a:ea typeface="Times New Roman" panose="02020603050405020304" pitchFamily="18" charset="0"/>
              </a:rPr>
              <a:t>Considering the company's prosperity, manufacturing employees work primarily 10-hour days, six days per week, in temperatures of 37 ° C. This has resulted in a reduction of female workers in the business.</a:t>
            </a:r>
          </a:p>
        </p:txBody>
      </p:sp>
    </p:spTree>
    <p:extLst>
      <p:ext uri="{BB962C8B-B14F-4D97-AF65-F5344CB8AC3E}">
        <p14:creationId xmlns:p14="http://schemas.microsoft.com/office/powerpoint/2010/main" val="316714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9233-01DE-358B-8F76-1DE03F41FBD0}"/>
              </a:ext>
            </a:extLst>
          </p:cNvPr>
          <p:cNvSpPr>
            <a:spLocks noGrp="1"/>
          </p:cNvSpPr>
          <p:nvPr>
            <p:ph type="title"/>
          </p:nvPr>
        </p:nvSpPr>
        <p:spPr/>
        <p: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S</a:t>
            </a:r>
            <a:r>
              <a:rPr lang="en-KE" sz="1800" dirty="0" err="1">
                <a:effectLst/>
                <a:latin typeface="Calibri" panose="020F0502020204030204" pitchFamily="34" charset="0"/>
                <a:ea typeface="Calibri" panose="020F0502020204030204" pitchFamily="34" charset="0"/>
                <a:cs typeface="Times New Roman" panose="02020603050405020304" pitchFamily="18" charset="0"/>
              </a:rPr>
              <a:t>trategies</a:t>
            </a:r>
            <a:r>
              <a:rPr lang="en-KE" sz="1800" dirty="0">
                <a:effectLst/>
                <a:latin typeface="Calibri" panose="020F0502020204030204" pitchFamily="34" charset="0"/>
                <a:ea typeface="Calibri" panose="020F0502020204030204" pitchFamily="34" charset="0"/>
                <a:cs typeface="Times New Roman" panose="02020603050405020304" pitchFamily="18" charset="0"/>
              </a:rPr>
              <a:t> for SDG</a:t>
            </a:r>
            <a:br>
              <a:rPr lang="en-KE" sz="1800" dirty="0">
                <a:effectLst/>
                <a:latin typeface="Calibri" panose="020F0502020204030204" pitchFamily="34" charset="0"/>
                <a:ea typeface="Calibri" panose="020F0502020204030204" pitchFamily="34"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DEE9697E-0ACE-4164-2346-D17A755E6AED}"/>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cs typeface="Times New Roman" panose="02020603050405020304" pitchFamily="18" charset="0"/>
              </a:rPr>
              <a:t>Good Health and Wellbeing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Nike should be committed to inspiring and supporting communities globally by enhancing good working conditions.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cs typeface="Times New Roman" panose="02020603050405020304" pitchFamily="18" charset="0"/>
              </a:rPr>
              <a:t>Gender Equality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Nike should build an inclusive culture through their brand and remove barriers for all athletes (male and female).</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cs typeface="Times New Roman" panose="02020603050405020304" pitchFamily="18" charset="0"/>
              </a:rPr>
              <a:t>Responsible Consumption and Production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Nike should develop new products that are innovative as a strategy to solve consumption and production problems.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cs typeface="Times New Roman" panose="02020603050405020304" pitchFamily="18" charset="0"/>
              </a:rPr>
              <a:t>Climate Action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Nike should develop and support environmentally friendly products.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KE" sz="1800" dirty="0">
                <a:effectLst/>
                <a:latin typeface="Times New Roman" panose="02020603050405020304" pitchFamily="18" charset="0"/>
                <a:ea typeface="Times New Roman" panose="02020603050405020304" pitchFamily="18" charset="0"/>
                <a:cs typeface="Times New Roman" panose="02020603050405020304" pitchFamily="18" charset="0"/>
              </a:rPr>
              <a:t>Partnerships For the Goals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Nike should collaborate with other workers in the industry to create a sustainable future.</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37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E51D-3D28-2BE7-271C-1613C9352320}"/>
              </a:ext>
            </a:extLst>
          </p:cNvPr>
          <p:cNvSpPr>
            <a:spLocks noGrp="1"/>
          </p:cNvSpPr>
          <p:nvPr>
            <p:ph type="ctrTitle"/>
          </p:nvPr>
        </p:nvSpPr>
        <p:spPr>
          <a:xfrm>
            <a:off x="1524000" y="194516"/>
            <a:ext cx="9144000" cy="1049337"/>
          </a:xfrm>
        </p:spPr>
        <p:txBody>
          <a:bodyPr>
            <a:normAutofit/>
          </a:bodyPr>
          <a:lstStyle/>
          <a:p>
            <a:pPr algn="ctr"/>
            <a:r>
              <a:rPr lang="en-US" sz="1800" dirty="0">
                <a:latin typeface="Times New Roman" panose="02020603050405020304" pitchFamily="18" charset="0"/>
                <a:cs typeface="Times New Roman" panose="02020603050405020304" pitchFamily="18" charset="0"/>
              </a:rPr>
              <a:t>Results and Impacts</a:t>
            </a:r>
            <a:endParaRPr lang="en-KE"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86D1AAE-50A6-C77E-B726-C5F52AE41ED6}"/>
              </a:ext>
            </a:extLst>
          </p:cNvPr>
          <p:cNvSpPr>
            <a:spLocks noGrp="1"/>
          </p:cNvSpPr>
          <p:nvPr>
            <p:ph type="subTitle" idx="1"/>
          </p:nvPr>
        </p:nvSpPr>
        <p:spPr>
          <a:xfrm>
            <a:off x="1524000" y="1485900"/>
            <a:ext cx="9144000" cy="3086100"/>
          </a:xfrm>
        </p:spPr>
        <p:txBody>
          <a:bodyPr>
            <a:normAutofit/>
          </a:bodyPr>
          <a:lstStyle/>
          <a:p>
            <a:pPr marL="285750" marR="0" indent="-285750">
              <a:lnSpc>
                <a:spcPct val="107000"/>
              </a:lnSpc>
              <a:spcBef>
                <a:spcPts val="0"/>
              </a:spcBef>
              <a:spcAft>
                <a:spcPts val="800"/>
              </a:spcAft>
              <a:buFont typeface="Arial" panose="020B0604020202020204" pitchFamily="34" charset="0"/>
              <a:buChar char="•"/>
            </a:pPr>
            <a:r>
              <a:rPr lang="en-KE" sz="1800" cap="none" dirty="0">
                <a:effectLst/>
                <a:latin typeface="Calibri" panose="020F0502020204030204" pitchFamily="34" charset="0"/>
                <a:ea typeface="Calibri" panose="020F0502020204030204" pitchFamily="34" charset="0"/>
                <a:cs typeface="Times New Roman" panose="02020603050405020304" pitchFamily="18" charset="0"/>
              </a:rPr>
              <a:t>Nike is cutting its energy consumption and emissions.</a:t>
            </a:r>
          </a:p>
          <a:p>
            <a:pPr marL="285750" marR="0" indent="-285750">
              <a:lnSpc>
                <a:spcPct val="107000"/>
              </a:lnSpc>
              <a:spcBef>
                <a:spcPts val="0"/>
              </a:spcBef>
              <a:spcAft>
                <a:spcPts val="800"/>
              </a:spcAft>
              <a:buFont typeface="Arial" panose="020B0604020202020204" pitchFamily="34" charset="0"/>
              <a:buChar char="•"/>
            </a:pPr>
            <a:r>
              <a:rPr lang="en-KE" sz="1800" cap="none" dirty="0">
                <a:effectLst/>
                <a:latin typeface="Calibri" panose="020F0502020204030204" pitchFamily="34" charset="0"/>
                <a:ea typeface="Calibri" panose="020F0502020204030204" pitchFamily="34" charset="0"/>
                <a:cs typeface="Times New Roman" panose="02020603050405020304" pitchFamily="18" charset="0"/>
              </a:rPr>
              <a:t>Nike invests in revolutionizing production</a:t>
            </a:r>
          </a:p>
          <a:p>
            <a:pPr marL="285750" marR="0" indent="-285750">
              <a:lnSpc>
                <a:spcPct val="107000"/>
              </a:lnSpc>
              <a:spcBef>
                <a:spcPts val="0"/>
              </a:spcBef>
              <a:spcAft>
                <a:spcPts val="800"/>
              </a:spcAft>
              <a:buFont typeface="Arial" panose="020B0604020202020204" pitchFamily="34" charset="0"/>
              <a:buChar char="•"/>
            </a:pPr>
            <a:r>
              <a:rPr lang="en-KE" sz="1800" cap="none" dirty="0">
                <a:effectLst/>
                <a:latin typeface="Calibri" panose="020F0502020204030204" pitchFamily="34" charset="0"/>
                <a:ea typeface="Calibri" panose="020F0502020204030204" pitchFamily="34" charset="0"/>
                <a:cs typeface="Times New Roman" panose="02020603050405020304" pitchFamily="18" charset="0"/>
              </a:rPr>
              <a:t>The mission is the construction of a multicultural and inclusive team</a:t>
            </a:r>
          </a:p>
          <a:p>
            <a:pPr marL="285750" marR="0" indent="-285750">
              <a:lnSpc>
                <a:spcPct val="107000"/>
              </a:lnSpc>
              <a:spcBef>
                <a:spcPts val="0"/>
              </a:spcBef>
              <a:spcAft>
                <a:spcPts val="800"/>
              </a:spcAft>
              <a:buFont typeface="Arial" panose="020B0604020202020204" pitchFamily="34" charset="0"/>
              <a:buChar char="•"/>
            </a:pPr>
            <a:r>
              <a:rPr lang="en-KE" sz="1800" cap="none" dirty="0">
                <a:effectLst/>
                <a:latin typeface="Calibri" panose="020F0502020204030204" pitchFamily="34" charset="0"/>
                <a:ea typeface="Calibri" panose="020F0502020204030204" pitchFamily="34" charset="0"/>
                <a:cs typeface="Times New Roman" panose="02020603050405020304" pitchFamily="18" charset="0"/>
              </a:rPr>
              <a:t>Nike is attempting waste prevention</a:t>
            </a:r>
          </a:p>
        </p:txBody>
      </p:sp>
    </p:spTree>
    <p:extLst>
      <p:ext uri="{BB962C8B-B14F-4D97-AF65-F5344CB8AC3E}">
        <p14:creationId xmlns:p14="http://schemas.microsoft.com/office/powerpoint/2010/main" val="285554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4AC7-0D09-7F2C-C64F-5365D69B583E}"/>
              </a:ext>
            </a:extLst>
          </p:cNvPr>
          <p:cNvSpPr>
            <a:spLocks noGrp="1"/>
          </p:cNvSpPr>
          <p:nvPr>
            <p:ph type="title"/>
          </p:nvPr>
        </p:nvSpPr>
        <p:spPr/>
        <p:txBody>
          <a:bodyPr>
            <a:normAutofit/>
          </a:bodyPr>
          <a:lstStyle/>
          <a:p>
            <a:pPr algn="ctr"/>
            <a:r>
              <a:rPr lang="en-US" sz="1800" dirty="0">
                <a:latin typeface="Times New Roman" panose="02020603050405020304" pitchFamily="18" charset="0"/>
                <a:cs typeface="Times New Roman" panose="02020603050405020304" pitchFamily="18" charset="0"/>
              </a:rPr>
              <a:t>Group Suggestions</a:t>
            </a:r>
            <a:endParaRPr lang="en-KE"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6540CB-68FD-5C66-6E28-9209BA6FC084}"/>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Substituting low-carbon options for the components used in its elevated goods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Partnering with different manufacturers and main contractors to develop better production processes and energy source choices.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minimizing packaging and lowering its transport emissions</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Implementing recyclable programs such as Nike Reconditioned.</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403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0A1B-DE0B-0123-4622-41AF8FCAB2F7}"/>
              </a:ext>
            </a:extLst>
          </p:cNvPr>
          <p:cNvSpPr>
            <a:spLocks noGrp="1"/>
          </p:cNvSpPr>
          <p:nvPr>
            <p:ph type="title"/>
          </p:nvPr>
        </p:nvSpPr>
        <p:spPr/>
        <p:txBody>
          <a:bodyPr>
            <a:normAutofit/>
          </a:bodyPr>
          <a:lstStyle/>
          <a:p>
            <a:pPr algn="ctr"/>
            <a:r>
              <a:rPr lang="en-US" sz="1800" cap="none" dirty="0"/>
              <a:t>References</a:t>
            </a:r>
            <a:endParaRPr lang="en-KE" sz="1800" cap="none" dirty="0"/>
          </a:p>
        </p:txBody>
      </p:sp>
      <p:sp>
        <p:nvSpPr>
          <p:cNvPr id="3" name="Content Placeholder 2">
            <a:extLst>
              <a:ext uri="{FF2B5EF4-FFF2-40B4-BE49-F238E27FC236}">
                <a16:creationId xmlns:a16="http://schemas.microsoft.com/office/drawing/2014/main" id="{9CAEB091-391A-08DD-C5AF-21E4446FE23B}"/>
              </a:ext>
            </a:extLst>
          </p:cNvPr>
          <p:cNvSpPr>
            <a:spLocks noGrp="1"/>
          </p:cNvSpPr>
          <p:nvPr>
            <p:ph idx="1"/>
          </p:nvPr>
        </p:nvSpPr>
        <p:spPr/>
        <p:txBody>
          <a:bodyPr/>
          <a:lstStyle/>
          <a:p>
            <a:r>
              <a:rPr lang="en-US" dirty="0"/>
              <a:t>Hammond, D. R. (2021). Modern Slavery, Human Trafficking, and Child Labor in Corporate Supply Chains: Creating Oppression-Free Portfolios. </a:t>
            </a:r>
            <a:r>
              <a:rPr lang="en-US" i="1" dirty="0"/>
              <a:t>Human Trafficking, and Child Labor in Corporate Supply Chains: Creating Oppression-Free Portfolios (September 24, 2021)</a:t>
            </a:r>
            <a:r>
              <a:rPr lang="en-US" dirty="0"/>
              <a:t>.</a:t>
            </a:r>
          </a:p>
          <a:p>
            <a:r>
              <a:rPr lang="en-US" dirty="0"/>
              <a:t>Vos, M. S. (2019). Competing in Cedar: Nike, Superstar Athletes, and the Unseen Strangers Who Make our Shoes. </a:t>
            </a:r>
            <a:r>
              <a:rPr lang="en-US" i="1"/>
              <a:t>Journal of Sociology and Christianity</a:t>
            </a:r>
            <a:r>
              <a:rPr lang="en-US"/>
              <a:t>, </a:t>
            </a:r>
            <a:r>
              <a:rPr lang="en-US" i="1"/>
              <a:t>9</a:t>
            </a:r>
            <a:r>
              <a:rPr lang="en-US"/>
              <a:t>(2), 7-28.</a:t>
            </a:r>
          </a:p>
          <a:p>
            <a:pPr marL="0" indent="0">
              <a:buNone/>
            </a:pPr>
            <a:endParaRPr lang="en-KE" dirty="0"/>
          </a:p>
        </p:txBody>
      </p:sp>
    </p:spTree>
    <p:extLst>
      <p:ext uri="{BB962C8B-B14F-4D97-AF65-F5344CB8AC3E}">
        <p14:creationId xmlns:p14="http://schemas.microsoft.com/office/powerpoint/2010/main" val="2394836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519</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Symbol</vt:lpstr>
      <vt:lpstr>Times New Roman</vt:lpstr>
      <vt:lpstr>Gallery</vt:lpstr>
      <vt:lpstr>PowerPoint Presentation</vt:lpstr>
      <vt:lpstr>Context of Nike </vt:lpstr>
      <vt:lpstr>Nike’s Ethical Issues</vt:lpstr>
      <vt:lpstr>Strategies for SDG </vt:lpstr>
      <vt:lpstr>Results and Impacts</vt:lpstr>
      <vt:lpstr>Group Suggestions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jerry</dc:creator>
  <cp:lastModifiedBy>jeremy jerry</cp:lastModifiedBy>
  <cp:revision>1</cp:revision>
  <dcterms:created xsi:type="dcterms:W3CDTF">2022-05-08T11:30:51Z</dcterms:created>
  <dcterms:modified xsi:type="dcterms:W3CDTF">2022-05-08T11:54:30Z</dcterms:modified>
</cp:coreProperties>
</file>