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7"/>
  </p:notesMasterIdLst>
  <p:sldIdLst>
    <p:sldId id="256" r:id="rId2"/>
    <p:sldId id="278" r:id="rId3"/>
    <p:sldId id="257" r:id="rId4"/>
    <p:sldId id="258" r:id="rId5"/>
    <p:sldId id="280" r:id="rId6"/>
    <p:sldId id="281" r:id="rId7"/>
    <p:sldId id="259" r:id="rId8"/>
    <p:sldId id="282" r:id="rId9"/>
    <p:sldId id="279" r:id="rId10"/>
    <p:sldId id="260" r:id="rId11"/>
    <p:sldId id="283" r:id="rId12"/>
    <p:sldId id="297" r:id="rId13"/>
    <p:sldId id="261" r:id="rId14"/>
    <p:sldId id="284" r:id="rId15"/>
    <p:sldId id="298" r:id="rId16"/>
    <p:sldId id="262" r:id="rId17"/>
    <p:sldId id="263" r:id="rId18"/>
    <p:sldId id="285" r:id="rId19"/>
    <p:sldId id="264" r:id="rId20"/>
    <p:sldId id="286" r:id="rId21"/>
    <p:sldId id="299" r:id="rId22"/>
    <p:sldId id="265" r:id="rId23"/>
    <p:sldId id="287" r:id="rId24"/>
    <p:sldId id="266" r:id="rId25"/>
    <p:sldId id="300" r:id="rId26"/>
    <p:sldId id="267" r:id="rId27"/>
    <p:sldId id="301" r:id="rId28"/>
    <p:sldId id="268" r:id="rId29"/>
    <p:sldId id="288" r:id="rId30"/>
    <p:sldId id="302" r:id="rId31"/>
    <p:sldId id="289" r:id="rId32"/>
    <p:sldId id="269" r:id="rId33"/>
    <p:sldId id="270" r:id="rId34"/>
    <p:sldId id="303" r:id="rId35"/>
    <p:sldId id="290" r:id="rId36"/>
    <p:sldId id="304" r:id="rId37"/>
    <p:sldId id="305" r:id="rId38"/>
    <p:sldId id="306" r:id="rId39"/>
    <p:sldId id="291" r:id="rId40"/>
    <p:sldId id="307" r:id="rId41"/>
    <p:sldId id="292" r:id="rId42"/>
    <p:sldId id="308" r:id="rId43"/>
    <p:sldId id="293" r:id="rId44"/>
    <p:sldId id="272" r:id="rId45"/>
    <p:sldId id="310" r:id="rId46"/>
    <p:sldId id="309" r:id="rId47"/>
    <p:sldId id="294" r:id="rId48"/>
    <p:sldId id="274" r:id="rId49"/>
    <p:sldId id="295" r:id="rId50"/>
    <p:sldId id="275" r:id="rId51"/>
    <p:sldId id="311" r:id="rId52"/>
    <p:sldId id="296" r:id="rId53"/>
    <p:sldId id="312" r:id="rId54"/>
    <p:sldId id="276" r:id="rId55"/>
    <p:sldId id="313"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31" autoAdjust="0"/>
  </p:normalViewPr>
  <p:slideViewPr>
    <p:cSldViewPr snapToGrid="0">
      <p:cViewPr varScale="1">
        <p:scale>
          <a:sx n="80" d="100"/>
          <a:sy n="80" d="100"/>
        </p:scale>
        <p:origin x="30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92799F-F19F-405F-8A32-88979332B88C}" type="datetimeFigureOut">
              <a:rPr lang="en-US" smtClean="0"/>
              <a:t>5/19/2024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B51431-4C7D-4CEA-A9BA-834112070C85}" type="slidenum">
              <a:rPr lang="en-US" smtClean="0"/>
              <a:t>‹#›</a:t>
            </a:fld>
            <a:endParaRPr lang="en-US"/>
          </a:p>
        </p:txBody>
      </p:sp>
    </p:spTree>
    <p:extLst>
      <p:ext uri="{BB962C8B-B14F-4D97-AF65-F5344CB8AC3E}">
        <p14:creationId xmlns:p14="http://schemas.microsoft.com/office/powerpoint/2010/main" val="1057997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B51431-4C7D-4CEA-A9BA-834112070C85}" type="slidenum">
              <a:rPr lang="en-US" smtClean="0"/>
              <a:t>27</a:t>
            </a:fld>
            <a:endParaRPr lang="en-US"/>
          </a:p>
        </p:txBody>
      </p:sp>
    </p:spTree>
    <p:extLst>
      <p:ext uri="{BB962C8B-B14F-4D97-AF65-F5344CB8AC3E}">
        <p14:creationId xmlns:p14="http://schemas.microsoft.com/office/powerpoint/2010/main" val="2712559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B51431-4C7D-4CEA-A9BA-834112070C85}" type="slidenum">
              <a:rPr lang="en-US" smtClean="0"/>
              <a:t>43</a:t>
            </a:fld>
            <a:endParaRPr lang="en-US"/>
          </a:p>
        </p:txBody>
      </p:sp>
    </p:spTree>
    <p:extLst>
      <p:ext uri="{BB962C8B-B14F-4D97-AF65-F5344CB8AC3E}">
        <p14:creationId xmlns:p14="http://schemas.microsoft.com/office/powerpoint/2010/main" val="28166808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5/19/2024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5/19/2024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5/19/2024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MPC II</a:t>
            </a:r>
            <a:endParaRPr lang="en-US" dirty="0"/>
          </a:p>
        </p:txBody>
      </p:sp>
      <p:sp>
        <p:nvSpPr>
          <p:cNvPr id="3" name="Subtitle 2"/>
          <p:cNvSpPr>
            <a:spLocks noGrp="1"/>
          </p:cNvSpPr>
          <p:nvPr>
            <p:ph type="subTitle" idx="1"/>
          </p:nvPr>
        </p:nvSpPr>
        <p:spPr/>
        <p:txBody>
          <a:bodyPr/>
          <a:lstStyle/>
          <a:p>
            <a:r>
              <a:rPr lang="en-US" dirty="0" smtClean="0"/>
              <a:t>MR. D.O. MURABULA</a:t>
            </a:r>
            <a:endParaRPr lang="en-US" dirty="0"/>
          </a:p>
        </p:txBody>
      </p:sp>
    </p:spTree>
    <p:extLst>
      <p:ext uri="{BB962C8B-B14F-4D97-AF65-F5344CB8AC3E}">
        <p14:creationId xmlns:p14="http://schemas.microsoft.com/office/powerpoint/2010/main" val="3348749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831" y="742207"/>
            <a:ext cx="10438411" cy="4401205"/>
          </a:xfrm>
          <a:prstGeom prst="rect">
            <a:avLst/>
          </a:prstGeom>
        </p:spPr>
        <p:txBody>
          <a:bodyPr wrap="square">
            <a:spAutoFit/>
          </a:bodyPr>
          <a:lstStyle/>
          <a:p>
            <a:pPr marL="342900" indent="-3429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Structure of </a:t>
            </a:r>
            <a:r>
              <a:rPr lang="en-US" sz="2800" dirty="0" smtClean="0">
                <a:latin typeface="Times New Roman" panose="02020603050405020304" pitchFamily="18" charset="0"/>
                <a:cs typeface="Times New Roman" panose="02020603050405020304" pitchFamily="18" charset="0"/>
              </a:rPr>
              <a:t>Matter in which  </a:t>
            </a:r>
            <a:r>
              <a:rPr lang="en-US" sz="2800" dirty="0">
                <a:latin typeface="Times New Roman" panose="02020603050405020304" pitchFamily="18" charset="0"/>
                <a:cs typeface="Times New Roman" panose="02020603050405020304" pitchFamily="18" charset="0"/>
              </a:rPr>
              <a:t>electrons are in the same orbital shell, the K shell, as are the electrons of hydrogen and helium. </a:t>
            </a:r>
            <a:endParaRPr lang="en-US" sz="28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third electron is in the next farther orbital shell from the nucleus, the L shell. </a:t>
            </a:r>
            <a:endParaRPr lang="en-US" sz="28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Electrons </a:t>
            </a:r>
            <a:r>
              <a:rPr lang="en-US" sz="2800" dirty="0">
                <a:latin typeface="Times New Roman" panose="02020603050405020304" pitchFamily="18" charset="0"/>
                <a:cs typeface="Times New Roman" panose="02020603050405020304" pitchFamily="18" charset="0"/>
              </a:rPr>
              <a:t>can exist only in certain shells, which represent different electron binding energies or energy levels. </a:t>
            </a:r>
            <a:endParaRPr lang="en-US" sz="28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For </a:t>
            </a:r>
            <a:r>
              <a:rPr lang="en-US" sz="2800" dirty="0">
                <a:latin typeface="Times New Roman" panose="02020603050405020304" pitchFamily="18" charset="0"/>
                <a:cs typeface="Times New Roman" panose="02020603050405020304" pitchFamily="18" charset="0"/>
              </a:rPr>
              <a:t>identification purposes, electron orbital shells are given the codes K, L, M, N, and so forth, to represent the relative binding energies of electrons from closest to the nucleus to farthest from the nucleus. </a:t>
            </a:r>
            <a:endParaRPr lang="en-US" sz="28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closer an </a:t>
            </a:r>
            <a:r>
              <a:rPr lang="en-US" sz="2800" dirty="0" smtClean="0">
                <a:latin typeface="Times New Roman" panose="02020603050405020304" pitchFamily="18" charset="0"/>
                <a:cs typeface="Times New Roman" panose="02020603050405020304" pitchFamily="18" charset="0"/>
              </a:rPr>
              <a:t>electron </a:t>
            </a:r>
            <a:r>
              <a:rPr lang="en-US" sz="2800" dirty="0">
                <a:latin typeface="Times New Roman" panose="02020603050405020304" pitchFamily="18" charset="0"/>
                <a:cs typeface="Times New Roman" panose="02020603050405020304" pitchFamily="18" charset="0"/>
              </a:rPr>
              <a:t>to the nucleus, the </a:t>
            </a:r>
            <a:r>
              <a:rPr lang="en-US" sz="2800" dirty="0" smtClean="0">
                <a:latin typeface="Times New Roman" panose="02020603050405020304" pitchFamily="18" charset="0"/>
                <a:cs typeface="Times New Roman" panose="02020603050405020304" pitchFamily="18" charset="0"/>
              </a:rPr>
              <a:t>greater </a:t>
            </a:r>
            <a:r>
              <a:rPr lang="en-US" sz="2800" dirty="0">
                <a:latin typeface="Times New Roman" panose="02020603050405020304" pitchFamily="18" charset="0"/>
                <a:cs typeface="Times New Roman" panose="02020603050405020304" pitchFamily="18" charset="0"/>
              </a:rPr>
              <a:t>its binding energy. </a:t>
            </a: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2914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6269" y="748145"/>
            <a:ext cx="10497787" cy="3046988"/>
          </a:xfrm>
          <a:prstGeom prst="rect">
            <a:avLst/>
          </a:prstGeom>
        </p:spPr>
        <p:txBody>
          <a:bodyPr wrap="square">
            <a:spAutoFit/>
          </a:bodyPr>
          <a:lstStyle/>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next atom on the periodic table, beryllium (Be), has four protons and five neutrons in the nucleus. </a:t>
            </a:r>
            <a:endParaRPr lang="en-US" sz="32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Two </a:t>
            </a:r>
            <a:r>
              <a:rPr lang="en-US" sz="3200" dirty="0">
                <a:latin typeface="Times New Roman" panose="02020603050405020304" pitchFamily="18" charset="0"/>
                <a:cs typeface="Times New Roman" panose="02020603050405020304" pitchFamily="18" charset="0"/>
              </a:rPr>
              <a:t>electrons are in the K shell, and two are in the L shell. </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complexity of the electron configuration of atoms increases as one progresses through the periodic table to the most complex naturally occurring element, uranium (U). </a:t>
            </a:r>
            <a:endParaRPr lang="en-US" sz="3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9684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0900" y="901700"/>
            <a:ext cx="10172700" cy="3816429"/>
          </a:xfrm>
          <a:prstGeom prst="rect">
            <a:avLst/>
          </a:prstGeom>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Uranium has 92 protons and 146 neutrons.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electron distribution is as follows: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2 in the K shell, 8 in the L shell,  18 in the M shell, 32 in the N shell, 21 in the O shell,9 in the P shell,  2 in the Q shell. </a:t>
            </a:r>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total number of electrons in the orbital shells is exactly equal to the number of protons in the nucleus.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If an atom has an extra electron or has had an electron removed, it is said to be ionized.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4800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5642" y="581891"/>
            <a:ext cx="10854046" cy="4401205"/>
          </a:xfrm>
          <a:prstGeom prst="rect">
            <a:avLst/>
          </a:prstGeom>
        </p:spPr>
        <p:txBody>
          <a:bodyPr wrap="square">
            <a:spAutoFit/>
          </a:bodyPr>
          <a:lstStyle/>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An </a:t>
            </a:r>
            <a:r>
              <a:rPr lang="en-US" sz="2800" dirty="0">
                <a:latin typeface="Times New Roman" panose="02020603050405020304" pitchFamily="18" charset="0"/>
                <a:cs typeface="Times New Roman" panose="02020603050405020304" pitchFamily="18" charset="0"/>
              </a:rPr>
              <a:t>ionized atom is not electrically neutral but carries a charge equal in magnitude to the difference between the numbers of electrons and protons. </a:t>
            </a:r>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Atoms</a:t>
            </a:r>
            <a:r>
              <a:rPr lang="en-US" sz="2800" dirty="0">
                <a:latin typeface="Times New Roman" panose="02020603050405020304" pitchFamily="18" charset="0"/>
                <a:cs typeface="Times New Roman" panose="02020603050405020304" pitchFamily="18" charset="0"/>
              </a:rPr>
              <a:t>, however, cannot be ionized by the addition or subtraction of protons because they are bound very strongly together, and that action would change the type of atom. </a:t>
            </a:r>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An </a:t>
            </a:r>
            <a:r>
              <a:rPr lang="en-US" sz="2800" dirty="0">
                <a:latin typeface="Times New Roman" panose="02020603050405020304" pitchFamily="18" charset="0"/>
                <a:cs typeface="Times New Roman" panose="02020603050405020304" pitchFamily="18" charset="0"/>
              </a:rPr>
              <a:t>alteration in the number of neutrons does not ionize an atom because the neutron is electrically neutral. </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x-ray transfers its energy to an orbital electron and ejects that electron from the atom. </a:t>
            </a: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8734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2519" y="700644"/>
            <a:ext cx="10723419" cy="4832092"/>
          </a:xfrm>
          <a:prstGeom prst="rect">
            <a:avLst/>
          </a:prstGeom>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This process requires approximately 34 eV of energy. </a:t>
            </a:r>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x-ray may cease to exist, and an ion pair is formed.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remaining atom is now a positive ion because it contains one more positive charge than negative </a:t>
            </a:r>
            <a:r>
              <a:rPr lang="en-US" sz="2800" dirty="0" smtClean="0">
                <a:latin typeface="Times New Roman" panose="02020603050405020304" pitchFamily="18" charset="0"/>
                <a:cs typeface="Times New Roman" panose="02020603050405020304" pitchFamily="18" charset="0"/>
              </a:rPr>
              <a:t>charge.</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Ionization </a:t>
            </a:r>
            <a:r>
              <a:rPr lang="en-US" sz="2800" dirty="0">
                <a:latin typeface="Times New Roman" panose="02020603050405020304" pitchFamily="18" charset="0"/>
                <a:cs typeface="Times New Roman" panose="02020603050405020304" pitchFamily="18" charset="0"/>
              </a:rPr>
              <a:t>is the removal or addition of an orbital electron from an atom. </a:t>
            </a:r>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In </a:t>
            </a:r>
            <a:r>
              <a:rPr lang="en-US" sz="2800" dirty="0">
                <a:latin typeface="Times New Roman" panose="02020603050405020304" pitchFamily="18" charset="0"/>
                <a:cs typeface="Times New Roman" panose="02020603050405020304" pitchFamily="18" charset="0"/>
              </a:rPr>
              <a:t>all except the lightest atoms, the number of neutrons is always greater than the number of protons. </a:t>
            </a:r>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larger the atom, the greater the abundance of neutrons over protons. </a:t>
            </a:r>
          </a:p>
          <a:p>
            <a:pPr marL="285750" indent="-285750">
              <a:buFont typeface="Arial" panose="020B0604020202020204" pitchFamily="34" charset="0"/>
              <a:buChar char="•"/>
            </a:pP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6356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0900" y="825500"/>
            <a:ext cx="10363200" cy="5262979"/>
          </a:xfrm>
          <a:prstGeom prst="rect">
            <a:avLst/>
          </a:prstGeom>
        </p:spPr>
        <p:txBody>
          <a:bodyPr wrap="square">
            <a:spAutoFit/>
          </a:bodyPr>
          <a:lstStyle/>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maximum number of electrons that can exist in each shell increases with the distance of the shell from the nucleus.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a:t>
            </a:r>
            <a:r>
              <a:rPr lang="en-US" sz="2800" dirty="0" smtClean="0">
                <a:latin typeface="Times New Roman" panose="02020603050405020304" pitchFamily="18" charset="0"/>
                <a:cs typeface="Times New Roman" panose="02020603050405020304" pitchFamily="18" charset="0"/>
              </a:rPr>
              <a:t>lectron </a:t>
            </a:r>
            <a:r>
              <a:rPr lang="en-US" sz="2800" dirty="0">
                <a:latin typeface="Times New Roman" panose="02020603050405020304" pitchFamily="18" charset="0"/>
                <a:cs typeface="Times New Roman" panose="02020603050405020304" pitchFamily="18" charset="0"/>
              </a:rPr>
              <a:t>limit per shell can be calculated from the </a:t>
            </a:r>
            <a:r>
              <a:rPr lang="en-US" sz="2800" dirty="0" smtClean="0">
                <a:latin typeface="Times New Roman" panose="02020603050405020304" pitchFamily="18" charset="0"/>
                <a:cs typeface="Times New Roman" panose="02020603050405020304" pitchFamily="18" charset="0"/>
              </a:rPr>
              <a:t>expression:</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Even </a:t>
            </a:r>
            <a:r>
              <a:rPr lang="en-US" sz="2800" dirty="0">
                <a:latin typeface="Times New Roman" panose="02020603050405020304" pitchFamily="18" charset="0"/>
                <a:cs typeface="Times New Roman" panose="02020603050405020304" pitchFamily="18" charset="0"/>
              </a:rPr>
              <a:t>the largest atom does not completely fill shell O or higher.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Physicists call the shell number n the principal quantum number.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Every electron in every atom can be precisely identified by four quantum numbers, the most important of which is the principal quantum number. </a:t>
            </a:r>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other three quantum numbers represent the existence of subshells, which are not important to radiologic science. </a:t>
            </a:r>
          </a:p>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9976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8769" y="676895"/>
            <a:ext cx="10770919" cy="4401205"/>
          </a:xfrm>
          <a:prstGeom prst="rect">
            <a:avLst/>
          </a:prstGeom>
        </p:spPr>
        <p:txBody>
          <a:bodyPr wrap="square">
            <a:spAutoFit/>
          </a:bodyPr>
          <a:lstStyle/>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Relationship </a:t>
            </a:r>
            <a:r>
              <a:rPr lang="en-US" sz="2800" dirty="0">
                <a:latin typeface="Times New Roman" panose="02020603050405020304" pitchFamily="18" charset="0"/>
                <a:cs typeface="Times New Roman" panose="02020603050405020304" pitchFamily="18" charset="0"/>
              </a:rPr>
              <a:t>between the number of shells in an atom and its position in the periodic table of the elements. </a:t>
            </a:r>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Oxygen </a:t>
            </a:r>
            <a:r>
              <a:rPr lang="en-US" sz="2800" dirty="0">
                <a:latin typeface="Times New Roman" panose="02020603050405020304" pitchFamily="18" charset="0"/>
                <a:cs typeface="Times New Roman" panose="02020603050405020304" pitchFamily="18" charset="0"/>
              </a:rPr>
              <a:t>has eight electrons; two occupy the K shell, and six occupy the L shell. </a:t>
            </a:r>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Oxygen </a:t>
            </a:r>
            <a:r>
              <a:rPr lang="en-US" sz="2800" dirty="0">
                <a:latin typeface="Times New Roman" panose="02020603050405020304" pitchFamily="18" charset="0"/>
                <a:cs typeface="Times New Roman" panose="02020603050405020304" pitchFamily="18" charset="0"/>
              </a:rPr>
              <a:t>is in the second period (row) and the sixth group (column) of the periodic </a:t>
            </a:r>
            <a:r>
              <a:rPr lang="en-US" sz="2800" dirty="0" smtClean="0">
                <a:latin typeface="Times New Roman" panose="02020603050405020304" pitchFamily="18" charset="0"/>
                <a:cs typeface="Times New Roman" panose="02020603050405020304" pitchFamily="18" charset="0"/>
              </a:rPr>
              <a:t>table. </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Aluminum </a:t>
            </a:r>
            <a:r>
              <a:rPr lang="en-US" sz="2800" dirty="0">
                <a:latin typeface="Times New Roman" panose="02020603050405020304" pitchFamily="18" charset="0"/>
                <a:cs typeface="Times New Roman" panose="02020603050405020304" pitchFamily="18" charset="0"/>
              </a:rPr>
              <a:t>has the following electron configuration: K shell, two electrons; L shell, eight electrons; M shell, three electrons. </a:t>
            </a:r>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Therefore</a:t>
            </a:r>
            <a:r>
              <a:rPr lang="en-US" sz="2800" dirty="0">
                <a:latin typeface="Times New Roman" panose="02020603050405020304" pitchFamily="18" charset="0"/>
                <a:cs typeface="Times New Roman" panose="02020603050405020304" pitchFamily="18" charset="0"/>
              </a:rPr>
              <a:t>, aluminum is in the third period (M shell) and third group (</a:t>
            </a:r>
            <a:r>
              <a:rPr lang="en-US" sz="2800" dirty="0" smtClean="0">
                <a:latin typeface="Times New Roman" panose="02020603050405020304" pitchFamily="18" charset="0"/>
                <a:cs typeface="Times New Roman" panose="02020603050405020304" pitchFamily="18" charset="0"/>
              </a:rPr>
              <a:t>three electrons</a:t>
            </a:r>
            <a:r>
              <a:rPr lang="en-US" sz="2800" dirty="0">
                <a:latin typeface="Times New Roman" panose="02020603050405020304" pitchFamily="18" charset="0"/>
                <a:cs typeface="Times New Roman" panose="02020603050405020304" pitchFamily="18" charset="0"/>
              </a:rPr>
              <a:t>) of the periodic table.</a:t>
            </a:r>
          </a:p>
        </p:txBody>
      </p:sp>
    </p:spTree>
    <p:extLst>
      <p:ext uri="{BB962C8B-B14F-4D97-AF65-F5344CB8AC3E}">
        <p14:creationId xmlns:p14="http://schemas.microsoft.com/office/powerpoint/2010/main" val="2328284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4395" y="724394"/>
            <a:ext cx="10687792" cy="4401205"/>
          </a:xfrm>
          <a:prstGeom prst="rect">
            <a:avLst/>
          </a:prstGeom>
        </p:spPr>
        <p:txBody>
          <a:bodyPr wrap="square">
            <a:spAutoFit/>
          </a:bodyPr>
          <a:lstStyle/>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All </a:t>
            </a:r>
            <a:r>
              <a:rPr lang="en-US" sz="2800" dirty="0">
                <a:latin typeface="Times New Roman" panose="02020603050405020304" pitchFamily="18" charset="0"/>
                <a:cs typeface="Times New Roman" panose="02020603050405020304" pitchFamily="18" charset="0"/>
              </a:rPr>
              <a:t>atoms that have one electron in the outer shell lie in group I of the periodic table; atoms with two electrons in the outer shell fall in group II, and so forth</a:t>
            </a:r>
            <a:r>
              <a:rPr lang="en-US" sz="28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When </a:t>
            </a:r>
            <a:r>
              <a:rPr lang="en-US" sz="2800" dirty="0">
                <a:latin typeface="Times New Roman" panose="02020603050405020304" pitchFamily="18" charset="0"/>
                <a:cs typeface="Times New Roman" panose="02020603050405020304" pitchFamily="18" charset="0"/>
              </a:rPr>
              <a:t>eight electrons are in the outer shell, the shell is filled. </a:t>
            </a:r>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Atoms </a:t>
            </a:r>
            <a:r>
              <a:rPr lang="en-US" sz="2800" dirty="0">
                <a:latin typeface="Times New Roman" panose="02020603050405020304" pitchFamily="18" charset="0"/>
                <a:cs typeface="Times New Roman" panose="02020603050405020304" pitchFamily="18" charset="0"/>
              </a:rPr>
              <a:t>with filled outer shells lie in group VIII, the noble gases, and are very chemically stable. </a:t>
            </a:r>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orderly scheme of atomic progression from smallest to largest atom.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Instead of simply adding electrons to the next outer shell, electrons are added to an inner shell. </a:t>
            </a:r>
          </a:p>
        </p:txBody>
      </p:sp>
    </p:spTree>
    <p:extLst>
      <p:ext uri="{BB962C8B-B14F-4D97-AF65-F5344CB8AC3E}">
        <p14:creationId xmlns:p14="http://schemas.microsoft.com/office/powerpoint/2010/main" val="1827207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5001" y="660400"/>
            <a:ext cx="10800938" cy="5781611"/>
          </a:xfrm>
          <a:prstGeom prst="rect">
            <a:avLst/>
          </a:prstGeom>
        </p:spPr>
        <p:txBody>
          <a:bodyPr wrap="square">
            <a:spAutoFit/>
          </a:bodyPr>
          <a:lstStyle/>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atoms associated with this phenomenon are called the transitional elements. </a:t>
            </a:r>
            <a:r>
              <a:rPr lang="en-US" sz="2800" dirty="0" smtClean="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Even </a:t>
            </a:r>
            <a:r>
              <a:rPr lang="en-US" sz="2800" dirty="0">
                <a:latin typeface="Times New Roman" panose="02020603050405020304" pitchFamily="18" charset="0"/>
                <a:cs typeface="Times New Roman" panose="02020603050405020304" pitchFamily="18" charset="0"/>
              </a:rPr>
              <a:t>in these elements, no outer shell ever contains more than eight electrons.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chemical properties of the transitional elements depend on the number of electrons in the two outermost shells. </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You </a:t>
            </a:r>
            <a:r>
              <a:rPr lang="en-US" sz="2800" dirty="0">
                <a:latin typeface="Times New Roman" panose="02020603050405020304" pitchFamily="18" charset="0"/>
                <a:cs typeface="Times New Roman" panose="02020603050405020304" pitchFamily="18" charset="0"/>
              </a:rPr>
              <a:t>might expect that an electron would spontaneously fly off from the nucleus, just as a ball twirling on the end of a string would do if the string were cut.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type of force that prevents this from happening is called centripetal force or “center-seeking” force, which results from a basic law of electricity that states that opposite charges attract one another and like charges </a:t>
            </a:r>
            <a:r>
              <a:rPr lang="en-US" sz="2800" dirty="0" smtClean="0">
                <a:latin typeface="Times New Roman" panose="02020603050405020304" pitchFamily="18" charset="0"/>
                <a:cs typeface="Times New Roman" panose="02020603050405020304" pitchFamily="18" charset="0"/>
              </a:rPr>
              <a:t>repel.</a:t>
            </a:r>
          </a:p>
        </p:txBody>
      </p:sp>
    </p:spTree>
    <p:extLst>
      <p:ext uri="{BB962C8B-B14F-4D97-AF65-F5344CB8AC3E}">
        <p14:creationId xmlns:p14="http://schemas.microsoft.com/office/powerpoint/2010/main" val="3085834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3143" y="676894"/>
            <a:ext cx="10729355" cy="5816977"/>
          </a:xfrm>
          <a:prstGeom prst="rect">
            <a:avLst/>
          </a:prstGeom>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Electrons revolve about the nucleus in fixed orbits or shells.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Electrostatic attraction results in a specific electron path about the nucleus.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Centripetal force Resulting motion Velocity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force that keeps an electron in orbit is the centripetal force. </a:t>
            </a:r>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In </a:t>
            </a:r>
            <a:r>
              <a:rPr lang="en-US" sz="2800" dirty="0">
                <a:latin typeface="Times New Roman" panose="02020603050405020304" pitchFamily="18" charset="0"/>
                <a:cs typeface="Times New Roman" panose="02020603050405020304" pitchFamily="18" charset="0"/>
              </a:rPr>
              <a:t>the normal atom, the centripetal force just balances the force created by the electron velocity, the centrifugal force or flying-out-from-the-center force, so that electrons maintain their distance from the nucleus while traveling in a circular or elliptical </a:t>
            </a:r>
            <a:r>
              <a:rPr lang="en-US" sz="2800" dirty="0" smtClean="0">
                <a:latin typeface="Times New Roman" panose="02020603050405020304" pitchFamily="18" charset="0"/>
                <a:cs typeface="Times New Roman" panose="02020603050405020304" pitchFamily="18" charset="0"/>
              </a:rPr>
              <a:t>path. </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Representation </a:t>
            </a:r>
            <a:r>
              <a:rPr lang="en-US" sz="2800" dirty="0">
                <a:latin typeface="Times New Roman" panose="02020603050405020304" pitchFamily="18" charset="0"/>
                <a:cs typeface="Times New Roman" panose="02020603050405020304" pitchFamily="18" charset="0"/>
              </a:rPr>
              <a:t>of this state of affairs for a small atom. </a:t>
            </a:r>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In </a:t>
            </a:r>
            <a:r>
              <a:rPr lang="en-US" sz="2800" dirty="0">
                <a:latin typeface="Times New Roman" panose="02020603050405020304" pitchFamily="18" charset="0"/>
                <a:cs typeface="Times New Roman" panose="02020603050405020304" pitchFamily="18" charset="0"/>
              </a:rPr>
              <a:t>more complex atoms, the same balance of force exists and each electron can be considered separately. </a:t>
            </a:r>
            <a:endParaRPr lang="en-US" sz="2800" dirty="0" smtClean="0">
              <a:latin typeface="Times New Roman" panose="02020603050405020304" pitchFamily="18" charset="0"/>
              <a:cs typeface="Times New Roman" panose="02020603050405020304" pitchFamily="18" charset="0"/>
            </a:endParaRPr>
          </a:p>
          <a:p>
            <a:endParaRPr lang="en-US" dirty="0" smtClean="0"/>
          </a:p>
          <a:p>
            <a:r>
              <a:rPr lang="en-US" dirty="0"/>
              <a:t> </a:t>
            </a:r>
            <a:r>
              <a:rPr lang="en-US" dirty="0" smtClean="0"/>
              <a:t>    </a:t>
            </a:r>
            <a:endParaRPr lang="en-US" dirty="0"/>
          </a:p>
        </p:txBody>
      </p:sp>
    </p:spTree>
    <p:extLst>
      <p:ext uri="{BB962C8B-B14F-4D97-AF65-F5344CB8AC3E}">
        <p14:creationId xmlns:p14="http://schemas.microsoft.com/office/powerpoint/2010/main" val="1779514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4" descr="What are Atoms? - vnaya.com"/>
          <p:cNvSpPr>
            <a:spLocks noChangeAspect="1" noChangeArrowheads="1"/>
          </p:cNvSpPr>
          <p:nvPr/>
        </p:nvSpPr>
        <p:spPr bwMode="auto">
          <a:xfrm>
            <a:off x="4074433" y="300249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What are Atoms? - vnaya.com"/>
          <p:cNvSpPr>
            <a:spLocks noChangeAspect="1" noChangeArrowheads="1"/>
          </p:cNvSpPr>
          <p:nvPr/>
        </p:nvSpPr>
        <p:spPr bwMode="auto">
          <a:xfrm>
            <a:off x="4226833" y="315489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https://www.sciencefacts.net/wp-content/uploads/2020/11/Parts-of-an-Atom-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6913" y="1021276"/>
            <a:ext cx="4484915" cy="448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736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8145" y="665018"/>
            <a:ext cx="10782795" cy="3970318"/>
          </a:xfrm>
          <a:prstGeom prst="rect">
            <a:avLst/>
          </a:prstGeom>
        </p:spPr>
        <p:txBody>
          <a:bodyPr wrap="square">
            <a:spAutoFit/>
          </a:bodyPr>
          <a:lstStyle/>
          <a:p>
            <a:r>
              <a:rPr lang="en-US" sz="2800" b="1" dirty="0">
                <a:solidFill>
                  <a:srgbClr val="FF0000"/>
                </a:solidFill>
                <a:latin typeface="Times New Roman" panose="02020603050405020304" pitchFamily="18" charset="0"/>
                <a:cs typeface="Times New Roman" panose="02020603050405020304" pitchFamily="18" charset="0"/>
              </a:rPr>
              <a:t>Electron Binding Energy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strength of attachment of an electron to the nucleus is called the electron binding energy, designated </a:t>
            </a:r>
            <a:r>
              <a:rPr lang="en-US" sz="2800" dirty="0" err="1">
                <a:latin typeface="Times New Roman" panose="02020603050405020304" pitchFamily="18" charset="0"/>
                <a:cs typeface="Times New Roman" panose="02020603050405020304" pitchFamily="18" charset="0"/>
              </a:rPr>
              <a:t>Eb</a:t>
            </a:r>
            <a:r>
              <a:rPr lang="en-US" sz="28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closer an </a:t>
            </a:r>
            <a:r>
              <a:rPr lang="en-US" sz="2800" dirty="0" smtClean="0">
                <a:latin typeface="Times New Roman" panose="02020603050405020304" pitchFamily="18" charset="0"/>
                <a:cs typeface="Times New Roman" panose="02020603050405020304" pitchFamily="18" charset="0"/>
              </a:rPr>
              <a:t>electron </a:t>
            </a:r>
            <a:r>
              <a:rPr lang="en-US" sz="2800" dirty="0">
                <a:latin typeface="Times New Roman" panose="02020603050405020304" pitchFamily="18" charset="0"/>
                <a:cs typeface="Times New Roman" panose="02020603050405020304" pitchFamily="18" charset="0"/>
              </a:rPr>
              <a:t>to the nucleus, the more tightly it is bound.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K-shell electrons have higher binding energies than L-shell electrons, L-shell electrons are more tightly bound to the nucleus than M-shell electrons, and so forth.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Not all K-shell electrons of all atoms are bound with the same binding energy. </a:t>
            </a:r>
          </a:p>
        </p:txBody>
      </p:sp>
    </p:spTree>
    <p:extLst>
      <p:ext uri="{BB962C8B-B14F-4D97-AF65-F5344CB8AC3E}">
        <p14:creationId xmlns:p14="http://schemas.microsoft.com/office/powerpoint/2010/main" val="2806813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1200" y="685800"/>
            <a:ext cx="10731500" cy="4401205"/>
          </a:xfrm>
          <a:prstGeom prst="rect">
            <a:avLst/>
          </a:prstGeom>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greater the total number of electrons in an atom, the more tightly each is bound.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 put it differently, the larger and more complex the atom, the higher is the </a:t>
            </a:r>
            <a:r>
              <a:rPr lang="en-US" sz="2800" dirty="0" err="1">
                <a:latin typeface="Times New Roman" panose="02020603050405020304" pitchFamily="18" charset="0"/>
                <a:cs typeface="Times New Roman" panose="02020603050405020304" pitchFamily="18" charset="0"/>
              </a:rPr>
              <a:t>Eb</a:t>
            </a:r>
            <a:r>
              <a:rPr lang="en-US" sz="2800" dirty="0">
                <a:latin typeface="Times New Roman" panose="02020603050405020304" pitchFamily="18" charset="0"/>
                <a:cs typeface="Times New Roman" panose="02020603050405020304" pitchFamily="18" charset="0"/>
              </a:rPr>
              <a:t> for electrons in any given shell. </a:t>
            </a:r>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Because </a:t>
            </a:r>
            <a:r>
              <a:rPr lang="en-US" sz="2800" dirty="0">
                <a:latin typeface="Times New Roman" panose="02020603050405020304" pitchFamily="18" charset="0"/>
                <a:cs typeface="Times New Roman" panose="02020603050405020304" pitchFamily="18" charset="0"/>
              </a:rPr>
              <a:t>electrons of atoms with many protons are more tightly bound to the nucleus than those of small atoms, it generally takes more energy to ionize a large atom than a small atom.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Binding energy of electrons of several atoms of radiologic importance.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metals tungsten (W) and molybdenum (Mo) are used as targets in an x-ray tube. Barium (Ba) and iodine (I) are used.</a:t>
            </a:r>
          </a:p>
        </p:txBody>
      </p:sp>
    </p:spTree>
    <p:extLst>
      <p:ext uri="{BB962C8B-B14F-4D97-AF65-F5344CB8AC3E}">
        <p14:creationId xmlns:p14="http://schemas.microsoft.com/office/powerpoint/2010/main" val="2145490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2519" y="736270"/>
            <a:ext cx="10824359" cy="4832092"/>
          </a:xfrm>
          <a:prstGeom prst="rect">
            <a:avLst/>
          </a:prstGeom>
        </p:spPr>
        <p:txBody>
          <a:bodyPr wrap="square">
            <a:spAutoFit/>
          </a:bodyPr>
          <a:lstStyle/>
          <a:p>
            <a:r>
              <a:rPr lang="en-US" sz="2800" b="1" dirty="0">
                <a:solidFill>
                  <a:srgbClr val="FF0000"/>
                </a:solidFill>
                <a:latin typeface="Times New Roman" panose="02020603050405020304" pitchFamily="18" charset="0"/>
                <a:cs typeface="Times New Roman" panose="02020603050405020304" pitchFamily="18" charset="0"/>
              </a:rPr>
              <a:t>Electron Arrangement </a:t>
            </a:r>
            <a:endParaRPr lang="en-US" sz="2800" b="1" dirty="0" smtClean="0">
              <a:solidFill>
                <a:srgbClr val="FF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maximum number of electrons that can exist in each </a:t>
            </a:r>
            <a:r>
              <a:rPr lang="en-US" sz="2800" dirty="0" smtClean="0">
                <a:latin typeface="Times New Roman" panose="02020603050405020304" pitchFamily="18" charset="0"/>
                <a:cs typeface="Times New Roman" panose="02020603050405020304" pitchFamily="18" charset="0"/>
              </a:rPr>
              <a:t>shell </a:t>
            </a:r>
            <a:r>
              <a:rPr lang="en-US" sz="2800" dirty="0">
                <a:latin typeface="Times New Roman" panose="02020603050405020304" pitchFamily="18" charset="0"/>
                <a:cs typeface="Times New Roman" panose="02020603050405020304" pitchFamily="18" charset="0"/>
              </a:rPr>
              <a:t>increases with the distance of the shell from the nucleus. </a:t>
            </a:r>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These </a:t>
            </a:r>
            <a:r>
              <a:rPr lang="en-US" sz="2800" dirty="0">
                <a:latin typeface="Times New Roman" panose="02020603050405020304" pitchFamily="18" charset="0"/>
                <a:cs typeface="Times New Roman" panose="02020603050405020304" pitchFamily="18" charset="0"/>
              </a:rPr>
              <a:t>numbers need not be memorized because the electron limit per shell can be calculated from the expression</a:t>
            </a:r>
            <a:r>
              <a:rPr lang="en-US" sz="28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Maximum </a:t>
            </a:r>
            <a:r>
              <a:rPr lang="en-US" sz="2800" dirty="0">
                <a:latin typeface="Times New Roman" panose="02020603050405020304" pitchFamily="18" charset="0"/>
                <a:cs typeface="Times New Roman" panose="02020603050405020304" pitchFamily="18" charset="0"/>
              </a:rPr>
              <a:t>Electrons Per Shell 2n2 where n is the shell number. </a:t>
            </a:r>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This </a:t>
            </a:r>
            <a:r>
              <a:rPr lang="en-US" sz="2800" dirty="0">
                <a:latin typeface="Times New Roman" panose="02020603050405020304" pitchFamily="18" charset="0"/>
                <a:cs typeface="Times New Roman" panose="02020603050405020304" pitchFamily="18" charset="0"/>
              </a:rPr>
              <a:t>answer, 50 electrons, is a theoretical value. </a:t>
            </a:r>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Oxygen </a:t>
            </a:r>
            <a:r>
              <a:rPr lang="en-US" sz="2800" dirty="0">
                <a:latin typeface="Times New Roman" panose="02020603050405020304" pitchFamily="18" charset="0"/>
                <a:cs typeface="Times New Roman" panose="02020603050405020304" pitchFamily="18" charset="0"/>
              </a:rPr>
              <a:t>has eight electrons; two occupy the K shell, and six occupy the L shell.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Oxygen is in the second period (row) and the sixth group (column) of the periodic table.</a:t>
            </a:r>
          </a:p>
        </p:txBody>
      </p:sp>
    </p:spTree>
    <p:extLst>
      <p:ext uri="{BB962C8B-B14F-4D97-AF65-F5344CB8AC3E}">
        <p14:creationId xmlns:p14="http://schemas.microsoft.com/office/powerpoint/2010/main" val="4102946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0021" y="653144"/>
            <a:ext cx="10770919" cy="4401205"/>
          </a:xfrm>
          <a:prstGeom prst="rect">
            <a:avLst/>
          </a:prstGeom>
        </p:spPr>
        <p:txBody>
          <a:bodyPr wrap="square">
            <a:spAutoFit/>
          </a:bodyPr>
          <a:lstStyle/>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Aluminum </a:t>
            </a:r>
            <a:r>
              <a:rPr lang="en-US" sz="2800" dirty="0">
                <a:latin typeface="Times New Roman" panose="02020603050405020304" pitchFamily="18" charset="0"/>
                <a:cs typeface="Times New Roman" panose="02020603050405020304" pitchFamily="18" charset="0"/>
              </a:rPr>
              <a:t>has the following electron configuration: K shell, two electrons; L shell, eight electrons; M shell, three electrons.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Therefore, aluminum is in the third period (M shell) and third group (three electrons) of the periodic </a:t>
            </a:r>
            <a:r>
              <a:rPr lang="en-US" sz="2800" dirty="0" smtClean="0">
                <a:latin typeface="Times New Roman" panose="02020603050405020304" pitchFamily="18" charset="0"/>
                <a:cs typeface="Times New Roman" panose="02020603050405020304" pitchFamily="18" charset="0"/>
              </a:rPr>
              <a:t>table.</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orderly scheme of atomic progression from smallest to largest atom.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Instead of simply adding electrons to the next outer shell, electrons are added to an inner shell.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atoms associated with this phenomenon are called the transitional elements. </a:t>
            </a:r>
          </a:p>
        </p:txBody>
      </p:sp>
    </p:spTree>
    <p:extLst>
      <p:ext uri="{BB962C8B-B14F-4D97-AF65-F5344CB8AC3E}">
        <p14:creationId xmlns:p14="http://schemas.microsoft.com/office/powerpoint/2010/main" val="3641739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9392" y="712519"/>
            <a:ext cx="10865922" cy="5262979"/>
          </a:xfrm>
          <a:prstGeom prst="rect">
            <a:avLst/>
          </a:prstGeom>
        </p:spPr>
        <p:txBody>
          <a:bodyPr wrap="square">
            <a:spAutoFit/>
          </a:bodyPr>
          <a:lstStyle/>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All atoms that have one electron in the outer shell lie in group I of the periodic table; atoms with two electrons in the outer shell fall in group II, and so forth.</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When </a:t>
            </a:r>
            <a:r>
              <a:rPr lang="en-US" sz="2800" dirty="0">
                <a:latin typeface="Times New Roman" panose="02020603050405020304" pitchFamily="18" charset="0"/>
                <a:cs typeface="Times New Roman" panose="02020603050405020304" pitchFamily="18" charset="0"/>
              </a:rPr>
              <a:t>eight electrons are in the outer shell, the shell is filled. Atoms with filled outer shells lie in group VIII, the noble gases, and are very chemically stable. </a:t>
            </a:r>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Instead </a:t>
            </a:r>
            <a:r>
              <a:rPr lang="en-US" sz="2800" dirty="0">
                <a:latin typeface="Times New Roman" panose="02020603050405020304" pitchFamily="18" charset="0"/>
                <a:cs typeface="Times New Roman" panose="02020603050405020304" pitchFamily="18" charset="0"/>
              </a:rPr>
              <a:t>of simply adding electrons to the next outer shell, electrons are added to an inner shell</a:t>
            </a:r>
            <a:r>
              <a:rPr lang="en-US" sz="28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atoms associated with this phenomenon are called the transitional elements. </a:t>
            </a:r>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Even </a:t>
            </a:r>
            <a:r>
              <a:rPr lang="en-US" sz="2800" dirty="0">
                <a:latin typeface="Times New Roman" panose="02020603050405020304" pitchFamily="18" charset="0"/>
                <a:cs typeface="Times New Roman" panose="02020603050405020304" pitchFamily="18" charset="0"/>
              </a:rPr>
              <a:t>in these elements, no outer shell ever contains more than eight electrons. </a:t>
            </a: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93506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4700" y="800100"/>
            <a:ext cx="10718800" cy="4401205"/>
          </a:xfrm>
          <a:prstGeom prst="rect">
            <a:avLst/>
          </a:prstGeom>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chemical properties of the transitional elements depend on the number of electrons in the two outermost shells. </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shell notation of the electron arrangement of an atom not only identifies the relative distance of an electron from the nucleus but also indicates the relative energy by which the electron is attached to the nucleus.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type of force that prevents this from happening is called centripetal force or “center-seeking” force, which results from a basic law of electricity that states that opposite charges attract one another and like charges repel.</a:t>
            </a:r>
          </a:p>
        </p:txBody>
      </p:sp>
    </p:spTree>
    <p:extLst>
      <p:ext uri="{BB962C8B-B14F-4D97-AF65-F5344CB8AC3E}">
        <p14:creationId xmlns:p14="http://schemas.microsoft.com/office/powerpoint/2010/main" val="2546505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3143" y="665018"/>
            <a:ext cx="10800608" cy="4832092"/>
          </a:xfrm>
          <a:prstGeom prst="rect">
            <a:avLst/>
          </a:prstGeom>
        </p:spPr>
        <p:txBody>
          <a:bodyPr wrap="square">
            <a:sp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Electron </a:t>
            </a:r>
            <a:r>
              <a:rPr lang="en-US" sz="2800" b="1" dirty="0">
                <a:solidFill>
                  <a:srgbClr val="FF0000"/>
                </a:solidFill>
                <a:latin typeface="Times New Roman" panose="02020603050405020304" pitchFamily="18" charset="0"/>
                <a:cs typeface="Times New Roman" panose="02020603050405020304" pitchFamily="18" charset="0"/>
              </a:rPr>
              <a:t>Binding Energy </a:t>
            </a:r>
            <a:endParaRPr lang="en-US" sz="2800" b="1" dirty="0" smtClean="0">
              <a:solidFill>
                <a:srgbClr val="FF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strength of attachment of an electron to the nucleus is called the electron binding energy, designated </a:t>
            </a:r>
            <a:r>
              <a:rPr lang="en-US" sz="2800" dirty="0" err="1">
                <a:latin typeface="Times New Roman" panose="02020603050405020304" pitchFamily="18" charset="0"/>
                <a:cs typeface="Times New Roman" panose="02020603050405020304" pitchFamily="18" charset="0"/>
              </a:rPr>
              <a:t>Eb</a:t>
            </a:r>
            <a:r>
              <a:rPr lang="en-US" sz="2800" dirty="0">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closer an </a:t>
            </a:r>
            <a:r>
              <a:rPr lang="en-US" sz="2800" b="1" dirty="0">
                <a:latin typeface="Times New Roman" panose="02020603050405020304" pitchFamily="18" charset="0"/>
                <a:cs typeface="Times New Roman" panose="02020603050405020304" pitchFamily="18" charset="0"/>
              </a:rPr>
              <a:t>electron</a:t>
            </a:r>
            <a:r>
              <a:rPr lang="en-US" sz="2800" dirty="0">
                <a:latin typeface="Times New Roman" panose="02020603050405020304" pitchFamily="18" charset="0"/>
                <a:cs typeface="Times New Roman" panose="02020603050405020304" pitchFamily="18" charset="0"/>
              </a:rPr>
              <a:t> is to the nucleus, the more tightly it is bound. K-shell electrons have higher binding energies than L-shell electrons, L-shell electrons are more tightly bound to the nucleus than M-shell electrons, and so forth. </a:t>
            </a:r>
            <a:endParaRPr lang="en-US" sz="28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Not </a:t>
            </a:r>
            <a:r>
              <a:rPr lang="en-US" sz="2800" dirty="0">
                <a:latin typeface="Times New Roman" panose="02020603050405020304" pitchFamily="18" charset="0"/>
                <a:cs typeface="Times New Roman" panose="02020603050405020304" pitchFamily="18" charset="0"/>
              </a:rPr>
              <a:t>all K-shell electrons of all atoms are bound with the same binding energy. </a:t>
            </a: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greater the total number of electrons in an atom, the more tightly each is bound. </a:t>
            </a: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1388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7700" y="609600"/>
            <a:ext cx="10820400" cy="5757366"/>
          </a:xfrm>
          <a:prstGeom prst="rect">
            <a:avLst/>
          </a:prstGeom>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 put it differently, the larger and more complex the atom, the higher is the </a:t>
            </a:r>
            <a:r>
              <a:rPr lang="en-US" sz="2800" dirty="0" err="1">
                <a:latin typeface="Times New Roman" panose="02020603050405020304" pitchFamily="18" charset="0"/>
                <a:cs typeface="Times New Roman" panose="02020603050405020304" pitchFamily="18" charset="0"/>
              </a:rPr>
              <a:t>Eb</a:t>
            </a:r>
            <a:r>
              <a:rPr lang="en-US" sz="2800" dirty="0">
                <a:latin typeface="Times New Roman" panose="02020603050405020304" pitchFamily="18" charset="0"/>
                <a:cs typeface="Times New Roman" panose="02020603050405020304" pitchFamily="18" charset="0"/>
              </a:rPr>
              <a:t> for electrons in any given </a:t>
            </a:r>
            <a:r>
              <a:rPr lang="en-US" sz="2800" dirty="0" smtClean="0">
                <a:latin typeface="Times New Roman" panose="02020603050405020304" pitchFamily="18" charset="0"/>
                <a:cs typeface="Times New Roman" panose="02020603050405020304" pitchFamily="18" charset="0"/>
              </a:rPr>
              <a:t>shell.</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Because </a:t>
            </a:r>
            <a:r>
              <a:rPr lang="en-US" sz="2800" dirty="0">
                <a:latin typeface="Times New Roman" panose="02020603050405020304" pitchFamily="18" charset="0"/>
                <a:cs typeface="Times New Roman" panose="02020603050405020304" pitchFamily="18" charset="0"/>
              </a:rPr>
              <a:t>electrons of atoms with many protons are more tightly bound to the nucleus than those of small atoms, it generally takes more energy to ionize a large atom than a small atom. </a:t>
            </a:r>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As </a:t>
            </a:r>
            <a:r>
              <a:rPr lang="en-US" sz="2800" dirty="0">
                <a:latin typeface="Times New Roman" panose="02020603050405020304" pitchFamily="18" charset="0"/>
                <a:cs typeface="Times New Roman" panose="02020603050405020304" pitchFamily="18" charset="0"/>
              </a:rPr>
              <a:t>with other tissue atoms, </a:t>
            </a:r>
            <a:r>
              <a:rPr lang="en-US" sz="2800" dirty="0" err="1">
                <a:latin typeface="Times New Roman" panose="02020603050405020304" pitchFamily="18" charset="0"/>
                <a:cs typeface="Times New Roman" panose="02020603050405020304" pitchFamily="18" charset="0"/>
              </a:rPr>
              <a:t>Eb</a:t>
            </a:r>
            <a:r>
              <a:rPr lang="en-US" sz="2800" dirty="0">
                <a:latin typeface="Times New Roman" panose="02020603050405020304" pitchFamily="18" charset="0"/>
                <a:cs typeface="Times New Roman" panose="02020603050405020304" pitchFamily="18" charset="0"/>
              </a:rPr>
              <a:t> for the outer shell electrons is only approximately 10 eV. Yet approximately 34 eV is necessary to ionize tissue atoms. </a:t>
            </a:r>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value 34 eV is called the ionization potential</a:t>
            </a:r>
            <a:r>
              <a:rPr lang="en-US" sz="28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 difference, 24 eV, causes multiple electron excitations, which ultimately result in heat. </a:t>
            </a:r>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concept of ionization potential is important to the description of linear energy transfer (LET</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08259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8457" y="659081"/>
            <a:ext cx="10818421" cy="4401205"/>
          </a:xfrm>
          <a:prstGeom prst="rect">
            <a:avLst/>
          </a:prstGeom>
        </p:spPr>
        <p:txBody>
          <a:bodyPr wrap="square">
            <a:spAutoFit/>
          </a:bodyPr>
          <a:lstStyle/>
          <a:p>
            <a:r>
              <a:rPr lang="en-US" sz="2800" b="1" dirty="0">
                <a:solidFill>
                  <a:srgbClr val="FF0000"/>
                </a:solidFill>
                <a:latin typeface="Times New Roman" panose="02020603050405020304" pitchFamily="18" charset="0"/>
                <a:cs typeface="Times New Roman" panose="02020603050405020304" pitchFamily="18" charset="0"/>
              </a:rPr>
              <a:t>ATOMIC NOMENCLATURE </a:t>
            </a:r>
            <a:endParaRPr lang="en-US" sz="2800" b="1" dirty="0" smtClean="0">
              <a:solidFill>
                <a:srgbClr val="FF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Often </a:t>
            </a:r>
            <a:r>
              <a:rPr lang="en-US" sz="2800" dirty="0">
                <a:latin typeface="Times New Roman" panose="02020603050405020304" pitchFamily="18" charset="0"/>
                <a:cs typeface="Times New Roman" panose="02020603050405020304" pitchFamily="18" charset="0"/>
              </a:rPr>
              <a:t>an element is indicated by an alphabetic abbreviation. </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Such abbreviations </a:t>
            </a:r>
            <a:r>
              <a:rPr lang="en-US" sz="2800" dirty="0">
                <a:latin typeface="Times New Roman" panose="02020603050405020304" pitchFamily="18" charset="0"/>
                <a:cs typeface="Times New Roman" panose="02020603050405020304" pitchFamily="18" charset="0"/>
              </a:rPr>
              <a:t>are called chemical </a:t>
            </a:r>
            <a:r>
              <a:rPr lang="en-US" sz="2800" dirty="0" smtClean="0">
                <a:latin typeface="Times New Roman" panose="02020603050405020304" pitchFamily="18" charset="0"/>
                <a:cs typeface="Times New Roman" panose="02020603050405020304" pitchFamily="18" charset="0"/>
              </a:rPr>
              <a:t>symbols.</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chemical properties of an element are determined by the number and arrangement of electrons. </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In </a:t>
            </a:r>
            <a:r>
              <a:rPr lang="en-US" sz="2800" dirty="0">
                <a:latin typeface="Times New Roman" panose="02020603050405020304" pitchFamily="18" charset="0"/>
                <a:cs typeface="Times New Roman" panose="02020603050405020304" pitchFamily="18" charset="0"/>
              </a:rPr>
              <a:t>the neutral atom, the number of electrons equals the number of protons. </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number of protons is called the atomic number, represented by Z. </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Atomic </a:t>
            </a:r>
            <a:r>
              <a:rPr lang="en-US" sz="2800" dirty="0">
                <a:latin typeface="Times New Roman" panose="02020603050405020304" pitchFamily="18" charset="0"/>
                <a:cs typeface="Times New Roman" panose="02020603050405020304" pitchFamily="18" charset="0"/>
              </a:rPr>
              <a:t>number of barium is 56, thus indicating that 56 protons are in the barium nucleus. </a:t>
            </a:r>
          </a:p>
        </p:txBody>
      </p:sp>
    </p:spTree>
    <p:extLst>
      <p:ext uri="{BB962C8B-B14F-4D97-AF65-F5344CB8AC3E}">
        <p14:creationId xmlns:p14="http://schemas.microsoft.com/office/powerpoint/2010/main" val="9010904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7521" y="736269"/>
            <a:ext cx="10533413" cy="5262979"/>
          </a:xfrm>
          <a:prstGeom prst="rect">
            <a:avLst/>
          </a:prstGeom>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number of protons plus the number of neutrons in the nucleus of an atom is called the atomic mass number, symbolized by A. The atomic mass number is always a whole number.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use of atomic mass numbers is helpful in many areas of radiologic science. </a:t>
            </a:r>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atomic </a:t>
            </a:r>
            <a:r>
              <a:rPr lang="en-US" sz="2800" dirty="0">
                <a:latin typeface="Times New Roman" panose="02020603050405020304" pitchFamily="18" charset="0"/>
                <a:cs typeface="Times New Roman" panose="02020603050405020304" pitchFamily="18" charset="0"/>
              </a:rPr>
              <a:t>mass number and the precise mass of an atom are not equal. </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An </a:t>
            </a:r>
            <a:r>
              <a:rPr lang="en-US" sz="2800" dirty="0">
                <a:latin typeface="Times New Roman" panose="02020603050405020304" pitchFamily="18" charset="0"/>
                <a:cs typeface="Times New Roman" panose="02020603050405020304" pitchFamily="18" charset="0"/>
              </a:rPr>
              <a:t>atom’s atomic mass number is a whole number that is equal to the number of nucleons in the atom. </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actual </a:t>
            </a:r>
            <a:r>
              <a:rPr lang="en-US" sz="2800" dirty="0">
                <a:latin typeface="Times New Roman" panose="02020603050405020304" pitchFamily="18" charset="0"/>
                <a:cs typeface="Times New Roman" panose="02020603050405020304" pitchFamily="18" charset="0"/>
              </a:rPr>
              <a:t>atomic mass of an atom is determined by measurement and rarely is a whole number. 135Ba has A = 135 because its nucleus contains 56 protons and 79 neutrons. </a:t>
            </a:r>
          </a:p>
        </p:txBody>
      </p:sp>
    </p:spTree>
    <p:extLst>
      <p:ext uri="{BB962C8B-B14F-4D97-AF65-F5344CB8AC3E}">
        <p14:creationId xmlns:p14="http://schemas.microsoft.com/office/powerpoint/2010/main" val="1974496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1387" y="1079407"/>
            <a:ext cx="2392878" cy="692289"/>
          </a:xfrm>
        </p:spPr>
        <p:txBody>
          <a:bodyPr>
            <a:normAutofit fontScale="90000"/>
          </a:bodyPr>
          <a:lstStyle/>
          <a:p>
            <a:r>
              <a:rPr lang="en-US" dirty="0" smtClean="0"/>
              <a:t>ATOM</a:t>
            </a:r>
            <a:endParaRPr lang="en-US" dirty="0"/>
          </a:p>
        </p:txBody>
      </p:sp>
      <p:sp>
        <p:nvSpPr>
          <p:cNvPr id="3" name="Rectangle 2"/>
          <p:cNvSpPr/>
          <p:nvPr/>
        </p:nvSpPr>
        <p:spPr>
          <a:xfrm>
            <a:off x="653144" y="2398816"/>
            <a:ext cx="10913422" cy="3551305"/>
          </a:xfrm>
          <a:prstGeom prst="rect">
            <a:avLst/>
          </a:prstGeom>
        </p:spPr>
        <p:txBody>
          <a:bodyPr wrap="square">
            <a:spAutoFit/>
          </a:bodyPr>
          <a:lstStyle/>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atom can be viewed as a miniature solar system whose sun is the nucleus and whose planets are the </a:t>
            </a:r>
            <a:r>
              <a:rPr lang="en-US" sz="2800" dirty="0" smtClean="0">
                <a:latin typeface="Times New Roman" panose="02020603050405020304" pitchFamily="18" charset="0"/>
                <a:cs typeface="Times New Roman" panose="02020603050405020304" pitchFamily="18" charset="0"/>
              </a:rPr>
              <a:t>electrons.</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arrangement of electrons around the nucleus determines the manner in which atoms interact. </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Nuclear </a:t>
            </a:r>
            <a:r>
              <a:rPr lang="en-US" sz="2800" dirty="0">
                <a:latin typeface="Times New Roman" panose="02020603050405020304" pitchFamily="18" charset="0"/>
                <a:cs typeface="Times New Roman" panose="02020603050405020304" pitchFamily="18" charset="0"/>
              </a:rPr>
              <a:t>structure is now well </a:t>
            </a:r>
            <a:r>
              <a:rPr lang="en-US" sz="2800" dirty="0" smtClean="0">
                <a:latin typeface="Times New Roman" panose="02020603050405020304" pitchFamily="18" charset="0"/>
                <a:cs typeface="Times New Roman" panose="02020603050405020304" pitchFamily="18" charset="0"/>
              </a:rPr>
              <a:t>defined: Nucleons (protons </a:t>
            </a:r>
            <a:r>
              <a:rPr lang="en-US" sz="2800" dirty="0">
                <a:latin typeface="Times New Roman" panose="02020603050405020304" pitchFamily="18" charset="0"/>
                <a:cs typeface="Times New Roman" panose="02020603050405020304" pitchFamily="18" charset="0"/>
              </a:rPr>
              <a:t>and </a:t>
            </a:r>
            <a:r>
              <a:rPr lang="en-US" sz="2800" dirty="0" smtClean="0">
                <a:latin typeface="Times New Roman" panose="02020603050405020304" pitchFamily="18" charset="0"/>
                <a:cs typeface="Times New Roman" panose="02020603050405020304" pitchFamily="18" charset="0"/>
              </a:rPr>
              <a:t>neutrons) are </a:t>
            </a:r>
            <a:r>
              <a:rPr lang="en-US" sz="2800" dirty="0">
                <a:latin typeface="Times New Roman" panose="02020603050405020304" pitchFamily="18" charset="0"/>
                <a:cs typeface="Times New Roman" panose="02020603050405020304" pitchFamily="18" charset="0"/>
              </a:rPr>
              <a:t>composed of quarks that are held together by gluons. </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Only </a:t>
            </a:r>
            <a:r>
              <a:rPr lang="en-US" sz="2800" dirty="0">
                <a:latin typeface="Times New Roman" panose="02020603050405020304" pitchFamily="18" charset="0"/>
                <a:cs typeface="Times New Roman" panose="02020603050405020304" pitchFamily="18" charset="0"/>
              </a:rPr>
              <a:t>the three primary constituents of an atom, the electron, the proton, and the neutron, are considered </a:t>
            </a:r>
            <a:r>
              <a:rPr lang="en-US" sz="2800" dirty="0" smtClean="0">
                <a:latin typeface="Times New Roman" panose="02020603050405020304" pitchFamily="18" charset="0"/>
                <a:cs typeface="Times New Roman" panose="02020603050405020304" pitchFamily="18" charset="0"/>
              </a:rPr>
              <a:t>here, they </a:t>
            </a:r>
            <a:r>
              <a:rPr lang="en-US" sz="2800" dirty="0">
                <a:latin typeface="Times New Roman" panose="02020603050405020304" pitchFamily="18" charset="0"/>
                <a:cs typeface="Times New Roman" panose="02020603050405020304" pitchFamily="18" charset="0"/>
              </a:rPr>
              <a:t>are the fundamental particle</a:t>
            </a:r>
          </a:p>
        </p:txBody>
      </p:sp>
    </p:spTree>
    <p:extLst>
      <p:ext uri="{BB962C8B-B14F-4D97-AF65-F5344CB8AC3E}">
        <p14:creationId xmlns:p14="http://schemas.microsoft.com/office/powerpoint/2010/main" val="24839943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4700" y="660400"/>
            <a:ext cx="10693400" cy="5539978"/>
          </a:xfrm>
          <a:prstGeom prst="rect">
            <a:avLst/>
          </a:prstGeom>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atomic mass of 135Ba is 134.91 </a:t>
            </a:r>
            <a:r>
              <a:rPr lang="en-US" sz="2800" dirty="0" err="1">
                <a:latin typeface="Times New Roman" panose="02020603050405020304" pitchFamily="18" charset="0"/>
                <a:cs typeface="Times New Roman" panose="02020603050405020304" pitchFamily="18" charset="0"/>
              </a:rPr>
              <a:t>amu</a:t>
            </a:r>
            <a:r>
              <a:rPr lang="en-US" sz="28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Many elements in their natural state are composed of atoms with different atomic mass numbers and different atomic masses but identical atomic numbers. </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characteristic mass of an element, the elemental mass, is determined by the relative abundance of isotopes and their respective atomic masses. Barium, for example, has an atomic number of 56. </a:t>
            </a:r>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atomic mass number of its most abundant isotope is 138. </a:t>
            </a:r>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Natural </a:t>
            </a:r>
            <a:r>
              <a:rPr lang="en-US" sz="2800" dirty="0">
                <a:latin typeface="Times New Roman" panose="02020603050405020304" pitchFamily="18" charset="0"/>
                <a:cs typeface="Times New Roman" panose="02020603050405020304" pitchFamily="18" charset="0"/>
              </a:rPr>
              <a:t>barium, however, consists of seven different isotopes with atomic mass numbers of 130, 132, 134, 135, 136, 137, and 138; the elemental mass is determined by calculating the average of all these isotopes.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14660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0649" y="950026"/>
            <a:ext cx="10248406" cy="4401205"/>
          </a:xfrm>
          <a:prstGeom prst="rect">
            <a:avLst/>
          </a:prstGeom>
        </p:spPr>
        <p:txBody>
          <a:bodyPr wrap="square">
            <a:spAutoFit/>
          </a:bodyPr>
          <a:lstStyle/>
          <a:p>
            <a:pPr marL="285750" indent="-285750">
              <a:buFont typeface="Arial" panose="020B0604020202020204" pitchFamily="34" charset="0"/>
              <a:buChar char="•"/>
            </a:pPr>
            <a:r>
              <a:rPr lang="en-US" sz="2800" dirty="0" smtClean="0">
                <a:solidFill>
                  <a:srgbClr val="FF0000"/>
                </a:solidFill>
                <a:latin typeface="Times New Roman" panose="02020603050405020304" pitchFamily="18" charset="0"/>
                <a:cs typeface="Times New Roman" panose="02020603050405020304" pitchFamily="18" charset="0"/>
              </a:rPr>
              <a:t>Isotopes</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Atoms that have the same atomic number but different atomic mass numbers are isotopes. </a:t>
            </a:r>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Isotopes </a:t>
            </a:r>
            <a:r>
              <a:rPr lang="en-US" sz="2800" dirty="0">
                <a:latin typeface="Times New Roman" panose="02020603050405020304" pitchFamily="18" charset="0"/>
                <a:cs typeface="Times New Roman" panose="02020603050405020304" pitchFamily="18" charset="0"/>
              </a:rPr>
              <a:t>of a given element contain the same number of protons but varying numbers of neutrons. </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Most </a:t>
            </a:r>
            <a:r>
              <a:rPr lang="en-US" sz="2800" dirty="0">
                <a:latin typeface="Times New Roman" panose="02020603050405020304" pitchFamily="18" charset="0"/>
                <a:cs typeface="Times New Roman" panose="02020603050405020304" pitchFamily="18" charset="0"/>
              </a:rPr>
              <a:t>elements have more than one stable isotope. </a:t>
            </a:r>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seven natural isotopes of barium are as follows: 130 132 134 135 136 137 138 Ba </a:t>
            </a:r>
            <a:r>
              <a:rPr lang="en-US" sz="2800" dirty="0" err="1">
                <a:latin typeface="Times New Roman" panose="02020603050405020304" pitchFamily="18" charset="0"/>
                <a:cs typeface="Times New Roman" panose="02020603050405020304" pitchFamily="18" charset="0"/>
              </a:rPr>
              <a:t>Ba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Ba</a:t>
            </a:r>
            <a:r>
              <a:rPr lang="en-US" sz="2800" dirty="0">
                <a:latin typeface="Times New Roman" panose="02020603050405020304" pitchFamily="18" charset="0"/>
                <a:cs typeface="Times New Roman" panose="02020603050405020304" pitchFamily="18" charset="0"/>
              </a:rPr>
              <a:t> , , , </a:t>
            </a:r>
            <a:r>
              <a:rPr lang="en-US" sz="28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term isotope describes all atoms of a given element. </a:t>
            </a:r>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Such </a:t>
            </a:r>
            <a:r>
              <a:rPr lang="en-US" sz="2800" dirty="0">
                <a:latin typeface="Times New Roman" panose="02020603050405020304" pitchFamily="18" charset="0"/>
                <a:cs typeface="Times New Roman" panose="02020603050405020304" pitchFamily="18" charset="0"/>
              </a:rPr>
              <a:t>atoms have different nuclear configurations but nevertheless react the same way chemically.</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5831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6582" y="866899"/>
            <a:ext cx="10687792" cy="5386090"/>
          </a:xfrm>
          <a:prstGeom prst="rect">
            <a:avLst/>
          </a:prstGeom>
        </p:spPr>
        <p:txBody>
          <a:bodyPr wrap="square">
            <a:spAutoFit/>
          </a:bodyPr>
          <a:lstStyle/>
          <a:p>
            <a:pPr marL="285750" indent="-285750">
              <a:buFont typeface="Arial" panose="020B0604020202020204" pitchFamily="34" charset="0"/>
              <a:buChar char="•"/>
            </a:pPr>
            <a:r>
              <a:rPr lang="en-US" sz="2800" dirty="0" smtClean="0">
                <a:solidFill>
                  <a:srgbClr val="FF0000"/>
                </a:solidFill>
                <a:latin typeface="Times New Roman" panose="02020603050405020304" pitchFamily="18" charset="0"/>
                <a:cs typeface="Times New Roman" panose="02020603050405020304" pitchFamily="18" charset="0"/>
              </a:rPr>
              <a:t>Isobar </a:t>
            </a:r>
            <a:r>
              <a:rPr lang="en-US" sz="2800" dirty="0">
                <a:solidFill>
                  <a:srgbClr val="FF0000"/>
                </a:solidFill>
                <a:latin typeface="Times New Roman" panose="02020603050405020304" pitchFamily="18" charset="0"/>
                <a:cs typeface="Times New Roman" panose="02020603050405020304" pitchFamily="18" charset="0"/>
              </a:rPr>
              <a:t>Atomic nuclei </a:t>
            </a:r>
            <a:r>
              <a:rPr lang="en-US" sz="2800" dirty="0">
                <a:latin typeface="Times New Roman" panose="02020603050405020304" pitchFamily="18" charset="0"/>
                <a:cs typeface="Times New Roman" panose="02020603050405020304" pitchFamily="18" charset="0"/>
              </a:rPr>
              <a:t>that have the same atomic mass number but different atomic numbers are </a:t>
            </a:r>
            <a:r>
              <a:rPr lang="en-US" sz="2800" dirty="0" smtClean="0">
                <a:latin typeface="Times New Roman" panose="02020603050405020304" pitchFamily="18" charset="0"/>
                <a:cs typeface="Times New Roman" panose="02020603050405020304" pitchFamily="18" charset="0"/>
              </a:rPr>
              <a:t>isobars.</a:t>
            </a:r>
          </a:p>
          <a:p>
            <a:pPr marL="285750" indent="-285750">
              <a:buFont typeface="Arial" panose="020B0604020202020204" pitchFamily="34" charset="0"/>
              <a:buChar char="•"/>
            </a:pPr>
            <a:r>
              <a:rPr lang="en-US" sz="2800" dirty="0" smtClean="0">
                <a:solidFill>
                  <a:srgbClr val="FF0000"/>
                </a:solidFill>
                <a:latin typeface="Times New Roman" panose="02020603050405020304" pitchFamily="18" charset="0"/>
                <a:cs typeface="Times New Roman" panose="02020603050405020304" pitchFamily="18" charset="0"/>
              </a:rPr>
              <a:t>Isobars</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are atoms that have different numbers of protons and different numbers of neutrons but the same total number of </a:t>
            </a:r>
            <a:r>
              <a:rPr lang="en-US" sz="2800" dirty="0" smtClean="0">
                <a:latin typeface="Times New Roman" panose="02020603050405020304" pitchFamily="18" charset="0"/>
                <a:cs typeface="Times New Roman" panose="02020603050405020304" pitchFamily="18" charset="0"/>
              </a:rPr>
              <a:t>nucleons.</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Isobaric </a:t>
            </a:r>
            <a:r>
              <a:rPr lang="en-US" sz="2800" dirty="0">
                <a:latin typeface="Times New Roman" panose="02020603050405020304" pitchFamily="18" charset="0"/>
                <a:cs typeface="Times New Roman" panose="02020603050405020304" pitchFamily="18" charset="0"/>
              </a:rPr>
              <a:t>radioactive transitions from parent atom to daughter atom result from the release of a beta particle or a positron. The parent and the daughter are atoms of different </a:t>
            </a:r>
            <a:r>
              <a:rPr lang="en-US" sz="2800" dirty="0" smtClean="0">
                <a:latin typeface="Times New Roman" panose="02020603050405020304" pitchFamily="18" charset="0"/>
                <a:cs typeface="Times New Roman" panose="02020603050405020304" pitchFamily="18" charset="0"/>
              </a:rPr>
              <a:t>elements.</a:t>
            </a:r>
          </a:p>
          <a:p>
            <a:pPr marL="285750" indent="-285750">
              <a:buFont typeface="Arial" panose="020B0604020202020204" pitchFamily="34" charset="0"/>
              <a:buChar char="•"/>
            </a:pPr>
            <a:r>
              <a:rPr lang="en-US" sz="2800" dirty="0" smtClean="0">
                <a:solidFill>
                  <a:srgbClr val="FF0000"/>
                </a:solidFill>
                <a:latin typeface="Times New Roman" panose="02020603050405020304" pitchFamily="18" charset="0"/>
                <a:cs typeface="Times New Roman" panose="02020603050405020304" pitchFamily="18" charset="0"/>
              </a:rPr>
              <a:t>Isotone</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Atoms that have the same number of neutrons but different numbers of protons are isotones. </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In </a:t>
            </a:r>
            <a:r>
              <a:rPr lang="en-US" sz="2800" dirty="0">
                <a:latin typeface="Times New Roman" panose="02020603050405020304" pitchFamily="18" charset="0"/>
                <a:cs typeface="Times New Roman" panose="02020603050405020304" pitchFamily="18" charset="0"/>
              </a:rPr>
              <a:t>fact, isomers are identical atoms except that they exist at different energy states because of differences in nucleon arrangement. </a:t>
            </a:r>
          </a:p>
          <a:p>
            <a:endParaRPr lang="en-US" dirty="0" smtClean="0"/>
          </a:p>
          <a:p>
            <a:endParaRPr lang="en-US" dirty="0" smtClean="0"/>
          </a:p>
        </p:txBody>
      </p:sp>
    </p:spTree>
    <p:extLst>
      <p:ext uri="{BB962C8B-B14F-4D97-AF65-F5344CB8AC3E}">
        <p14:creationId xmlns:p14="http://schemas.microsoft.com/office/powerpoint/2010/main" val="12044814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4083" y="688770"/>
            <a:ext cx="10770920" cy="4401205"/>
          </a:xfrm>
          <a:prstGeom prst="rect">
            <a:avLst/>
          </a:prstGeom>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Technetium-99m decays to technetium-99 with the emission of a 140-keV gamma ray, which is very useful in nuclear medicine. </a:t>
            </a:r>
          </a:p>
          <a:p>
            <a:r>
              <a:rPr lang="en-US" sz="2800" b="1" dirty="0" smtClean="0">
                <a:solidFill>
                  <a:srgbClr val="FF0000"/>
                </a:solidFill>
                <a:latin typeface="Times New Roman" panose="02020603050405020304" pitchFamily="18" charset="0"/>
                <a:cs typeface="Times New Roman" panose="02020603050405020304" pitchFamily="18" charset="0"/>
              </a:rPr>
              <a:t>COMBINATIONS OF </a:t>
            </a:r>
            <a:r>
              <a:rPr lang="en-US" sz="2800" b="1" dirty="0">
                <a:solidFill>
                  <a:srgbClr val="FF0000"/>
                </a:solidFill>
                <a:latin typeface="Times New Roman" panose="02020603050405020304" pitchFamily="18" charset="0"/>
                <a:cs typeface="Times New Roman" panose="02020603050405020304" pitchFamily="18" charset="0"/>
              </a:rPr>
              <a:t>ATOMS </a:t>
            </a:r>
            <a:endParaRPr lang="en-US" sz="2800" b="1" dirty="0" smtClean="0">
              <a:solidFill>
                <a:srgbClr val="FF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Molecule </a:t>
            </a:r>
            <a:r>
              <a:rPr lang="en-US" sz="2800" dirty="0">
                <a:latin typeface="Times New Roman" panose="02020603050405020304" pitchFamily="18" charset="0"/>
                <a:cs typeface="Times New Roman" panose="02020603050405020304" pitchFamily="18" charset="0"/>
              </a:rPr>
              <a:t>Atoms of various elements may combine to form structures called molecules. </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Four </a:t>
            </a:r>
            <a:r>
              <a:rPr lang="en-US" sz="2800" dirty="0">
                <a:latin typeface="Times New Roman" panose="02020603050405020304" pitchFamily="18" charset="0"/>
                <a:cs typeface="Times New Roman" panose="02020603050405020304" pitchFamily="18" charset="0"/>
              </a:rPr>
              <a:t>atoms of hydrogen (H2) and two atoms of oxygen (O2) can combine to form two molecules of water (2 H2O). </a:t>
            </a:r>
            <a:r>
              <a:rPr lang="en-US" sz="2800" dirty="0" smtClean="0">
                <a:latin typeface="Times New Roman" panose="02020603050405020304" pitchFamily="18" charset="0"/>
                <a:cs typeface="Times New Roman" panose="02020603050405020304" pitchFamily="18" charset="0"/>
              </a:rPr>
              <a:t>An </a:t>
            </a:r>
            <a:r>
              <a:rPr lang="en-US" sz="2800" dirty="0">
                <a:latin typeface="Times New Roman" panose="02020603050405020304" pitchFamily="18" charset="0"/>
                <a:cs typeface="Times New Roman" panose="02020603050405020304" pitchFamily="18" charset="0"/>
              </a:rPr>
              <a:t>atom of sodium (Na) can combine with an atom of chlorine (Cl) to form a molecule of sodium chloride (</a:t>
            </a:r>
            <a:r>
              <a:rPr lang="en-US" sz="2800" dirty="0" err="1">
                <a:latin typeface="Times New Roman" panose="02020603050405020304" pitchFamily="18" charset="0"/>
                <a:cs typeface="Times New Roman" panose="02020603050405020304" pitchFamily="18" charset="0"/>
              </a:rPr>
              <a:t>NaCl</a:t>
            </a:r>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Both </a:t>
            </a:r>
            <a:r>
              <a:rPr lang="en-US" sz="2800" dirty="0">
                <a:latin typeface="Times New Roman" panose="02020603050405020304" pitchFamily="18" charset="0"/>
                <a:cs typeface="Times New Roman" panose="02020603050405020304" pitchFamily="18" charset="0"/>
              </a:rPr>
              <a:t>of these molecules are common in the human body. </a:t>
            </a:r>
          </a:p>
        </p:txBody>
      </p:sp>
    </p:spTree>
    <p:extLst>
      <p:ext uri="{BB962C8B-B14F-4D97-AF65-F5344CB8AC3E}">
        <p14:creationId xmlns:p14="http://schemas.microsoft.com/office/powerpoint/2010/main" val="29283498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500" y="635000"/>
            <a:ext cx="10896600" cy="6247864"/>
          </a:xfrm>
          <a:prstGeom prst="rect">
            <a:avLst/>
          </a:prstGeom>
        </p:spPr>
        <p:txBody>
          <a:bodyPr wrap="square">
            <a:spAutoFit/>
          </a:bodyPr>
          <a:lstStyle/>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Molecules</a:t>
            </a:r>
            <a:r>
              <a:rPr lang="en-US" sz="2800" dirty="0">
                <a:latin typeface="Times New Roman" panose="02020603050405020304" pitchFamily="18" charset="0"/>
                <a:cs typeface="Times New Roman" panose="02020603050405020304" pitchFamily="18" charset="0"/>
              </a:rPr>
              <a:t>, in turn, may combine to form even larger structures: cells and tissues.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Although more than 100 different elements are known, most elements are rare.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Approximately 95% of the Earth and its atmosphere consists of only a dozen elements.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Similarly, hydrogen, oxygen, carbon, and nitrogen compose more than 95% of the human </a:t>
            </a:r>
            <a:r>
              <a:rPr lang="en-US" sz="2800" dirty="0" err="1" smtClean="0">
                <a:latin typeface="Times New Roman" panose="02020603050405020304" pitchFamily="18" charset="0"/>
                <a:cs typeface="Times New Roman" panose="02020603050405020304" pitchFamily="18" charset="0"/>
              </a:rPr>
              <a:t>body</a:t>
            </a:r>
            <a:r>
              <a:rPr lang="en-US" sz="2800" dirty="0" err="1">
                <a:latin typeface="Times New Roman" panose="02020603050405020304" pitchFamily="18" charset="0"/>
                <a:cs typeface="Times New Roman" panose="02020603050405020304" pitchFamily="18" charset="0"/>
              </a:rPr>
              <a:t>Water</a:t>
            </a:r>
            <a:r>
              <a:rPr lang="en-US" sz="2800" dirty="0">
                <a:latin typeface="Times New Roman" panose="02020603050405020304" pitchFamily="18" charset="0"/>
                <a:cs typeface="Times New Roman" panose="02020603050405020304" pitchFamily="18" charset="0"/>
              </a:rPr>
              <a:t> molecules make up approximately 80% of the human body.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Oxygen and hydrogen combine into water through covalent bonds.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Oxygen has six electrons in its outermost shell. It has room for two more electrons, so in a water molecule, two hydrogen atoms share their single electrons with the oxygen. </a:t>
            </a:r>
          </a:p>
          <a:p>
            <a:pPr marL="285750" indent="-285750">
              <a:buFont typeface="Arial" panose="020B0604020202020204" pitchFamily="34" charset="0"/>
              <a:buChar char="•"/>
            </a:pPr>
            <a:r>
              <a:rPr lang="en-US" dirty="0" smtClean="0"/>
              <a:t>.</a:t>
            </a:r>
          </a:p>
          <a:p>
            <a:pPr marL="285750" indent="-285750">
              <a:buFont typeface="Arial" panose="020B0604020202020204" pitchFamily="34" charset="0"/>
              <a:buChar char="•"/>
            </a:pPr>
            <a:r>
              <a:rPr lang="en-US" dirty="0" smtClean="0"/>
              <a:t> </a:t>
            </a:r>
            <a:endParaRPr lang="en-US" dirty="0"/>
          </a:p>
        </p:txBody>
      </p:sp>
    </p:spTree>
    <p:extLst>
      <p:ext uri="{BB962C8B-B14F-4D97-AF65-F5344CB8AC3E}">
        <p14:creationId xmlns:p14="http://schemas.microsoft.com/office/powerpoint/2010/main" val="31418011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0643" y="724395"/>
            <a:ext cx="10711543" cy="3970318"/>
          </a:xfrm>
          <a:prstGeom prst="rect">
            <a:avLst/>
          </a:prstGeom>
        </p:spPr>
        <p:txBody>
          <a:bodyPr wrap="square">
            <a:spAutoFit/>
          </a:bodyPr>
          <a:lstStyle/>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hydrogen electrons orbit the H and the O, thus binding the atoms together.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This covalent bonding is characterized by the sharing of electrons.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Sodium and chlorine combine into salt through ionic bonds.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Sodium has one electron in its outermost shell</a:t>
            </a:r>
            <a:r>
              <a:rPr lang="en-US" sz="28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Chlorine has space for one more electron in its outermost shell. The sodium atom will give up its electron </a:t>
            </a:r>
            <a:r>
              <a:rPr lang="en-US" sz="2800" dirty="0" smtClean="0">
                <a:latin typeface="Times New Roman" panose="02020603050405020304" pitchFamily="18" charset="0"/>
                <a:cs typeface="Times New Roman" panose="02020603050405020304" pitchFamily="18" charset="0"/>
              </a:rPr>
              <a:t>to </a:t>
            </a:r>
            <a:r>
              <a:rPr lang="en-US" sz="2800" dirty="0">
                <a:latin typeface="Times New Roman" panose="02020603050405020304" pitchFamily="18" charset="0"/>
                <a:cs typeface="Times New Roman" panose="02020603050405020304" pitchFamily="18" charset="0"/>
              </a:rPr>
              <a:t>the chlorine. </a:t>
            </a:r>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When </a:t>
            </a:r>
            <a:r>
              <a:rPr lang="en-US" sz="2800" dirty="0">
                <a:latin typeface="Times New Roman" panose="02020603050405020304" pitchFamily="18" charset="0"/>
                <a:cs typeface="Times New Roman" panose="02020603050405020304" pitchFamily="18" charset="0"/>
              </a:rPr>
              <a:t>it does, it becomes ionized because it has lost an electron and now has an imbalance of electric charges. </a:t>
            </a:r>
          </a:p>
        </p:txBody>
      </p:sp>
    </p:spTree>
    <p:extLst>
      <p:ext uri="{BB962C8B-B14F-4D97-AF65-F5344CB8AC3E}">
        <p14:creationId xmlns:p14="http://schemas.microsoft.com/office/powerpoint/2010/main" val="35369553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ile:Ionic bonding animation.gif - Wikimedia Commons"/>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57250" y="1435100"/>
            <a:ext cx="5543549" cy="27717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valent bond - Simple English Wikipedia, the free encyclo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9370" y="914399"/>
            <a:ext cx="3336430" cy="3294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05738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odium bicarbonate; NaHCO3 - Cepham Life Sciences Research Produc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499" y="684040"/>
            <a:ext cx="2873375" cy="178769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38200" y="2501900"/>
            <a:ext cx="10325100" cy="3539430"/>
          </a:xfrm>
          <a:prstGeom prst="rect">
            <a:avLst/>
          </a:prstGeom>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chlorine atom also becomes ionized because it has gained an electron and now has more electrons than protons.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two atoms are attracted to each other, resulting in an ionic bond because they have opposite electrostatic charges. Sodium, hydrogen, carbon, and oxygen atoms can combine to form a molecule of sodium bicarbonate (NaHCO3).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measurable quantity of sodium bicarbonate constitutes a chemical compound commonly called baking soda. </a:t>
            </a:r>
          </a:p>
        </p:txBody>
      </p:sp>
    </p:spTree>
    <p:extLst>
      <p:ext uri="{BB962C8B-B14F-4D97-AF65-F5344CB8AC3E}">
        <p14:creationId xmlns:p14="http://schemas.microsoft.com/office/powerpoint/2010/main" val="30900724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3900" y="698500"/>
            <a:ext cx="10642600" cy="4401205"/>
          </a:xfrm>
          <a:prstGeom prst="rect">
            <a:avLst/>
          </a:prstGeom>
        </p:spPr>
        <p:txBody>
          <a:bodyPr wrap="square">
            <a:spAutoFit/>
          </a:bodyPr>
          <a:lstStyle/>
          <a:p>
            <a:r>
              <a:rPr lang="en-US" sz="2800" dirty="0">
                <a:solidFill>
                  <a:srgbClr val="FF0000"/>
                </a:solidFill>
                <a:latin typeface="Times New Roman" panose="02020603050405020304" pitchFamily="18" charset="0"/>
                <a:cs typeface="Times New Roman" panose="02020603050405020304" pitchFamily="18" charset="0"/>
              </a:rPr>
              <a:t>Radioisotopes </a:t>
            </a:r>
            <a:endParaRPr lang="en-US" sz="2800" dirty="0" smtClean="0">
              <a:solidFill>
                <a:srgbClr val="FF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Many </a:t>
            </a:r>
            <a:r>
              <a:rPr lang="en-US" sz="2800" dirty="0">
                <a:latin typeface="Times New Roman" panose="02020603050405020304" pitchFamily="18" charset="0"/>
                <a:cs typeface="Times New Roman" panose="02020603050405020304" pitchFamily="18" charset="0"/>
              </a:rPr>
              <a:t>factors affect nuclear stability.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Perhaps the most important is the number of neutrons.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When a nucleus contains too few or too many neutrons, the atom can disintegrate radioactively, bringing the number of neutrons and protons into a stable and proper ratio. </a:t>
            </a:r>
            <a:endParaRPr lang="en-US" sz="28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In </a:t>
            </a:r>
            <a:r>
              <a:rPr lang="en-US" sz="2800" dirty="0">
                <a:latin typeface="Times New Roman" panose="02020603050405020304" pitchFamily="18" charset="0"/>
                <a:cs typeface="Times New Roman" panose="02020603050405020304" pitchFamily="18" charset="0"/>
              </a:rPr>
              <a:t>addition to stable isotopes, many elements have radioactive isotopes or radioisotopes. </a:t>
            </a:r>
            <a:endParaRPr lang="en-US" sz="28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This may </a:t>
            </a:r>
            <a:r>
              <a:rPr lang="en-US" sz="2800" dirty="0">
                <a:latin typeface="Times New Roman" panose="02020603050405020304" pitchFamily="18" charset="0"/>
                <a:cs typeface="Times New Roman" panose="02020603050405020304" pitchFamily="18" charset="0"/>
              </a:rPr>
              <a:t>be artificially produced in machines such as particle accelerators or nuclear reactors. </a:t>
            </a:r>
          </a:p>
        </p:txBody>
      </p:sp>
    </p:spTree>
    <p:extLst>
      <p:ext uri="{BB962C8B-B14F-4D97-AF65-F5344CB8AC3E}">
        <p14:creationId xmlns:p14="http://schemas.microsoft.com/office/powerpoint/2010/main" val="12416477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5647" y="712519"/>
            <a:ext cx="10569039" cy="3539430"/>
          </a:xfrm>
          <a:prstGeom prst="rect">
            <a:avLst/>
          </a:prstGeom>
        </p:spPr>
        <p:txBody>
          <a:bodyPr wrap="square">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Seven radioisotopes of barium have been discovered, all of which are artificially produced</a:t>
            </a:r>
            <a:r>
              <a:rPr lang="en-US"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 the following list of barium isotopes, the radioisotopes are boldface: 127Ba, 128Ba, 129Ba, 130Ba, 131Ba, 132Ba, 133Ba, 134Ba, 135Ba, 136Ba, 137Ba, 138Ba, 139Ba, 140Ba </a:t>
            </a:r>
            <a:endParaRPr lang="en-US" sz="28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Artificially </a:t>
            </a:r>
            <a:r>
              <a:rPr lang="en-US" sz="2800" dirty="0">
                <a:latin typeface="Times New Roman" panose="02020603050405020304" pitchFamily="18" charset="0"/>
                <a:cs typeface="Times New Roman" panose="02020603050405020304" pitchFamily="18" charset="0"/>
              </a:rPr>
              <a:t>produced radioisotopes have been identified for nearly all elements. </a:t>
            </a:r>
            <a:endParaRPr lang="en-US" sz="28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A </a:t>
            </a:r>
            <a:r>
              <a:rPr lang="en-US" sz="2800" dirty="0">
                <a:latin typeface="Times New Roman" panose="02020603050405020304" pitchFamily="18" charset="0"/>
                <a:cs typeface="Times New Roman" panose="02020603050405020304" pitchFamily="18" charset="0"/>
              </a:rPr>
              <a:t>few elements have naturally occurring radioisotopes as well. </a:t>
            </a: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2008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0332" y="665018"/>
            <a:ext cx="10770920" cy="4955203"/>
          </a:xfrm>
          <a:prstGeom prst="rect">
            <a:avLst/>
          </a:prstGeom>
        </p:spPr>
        <p:txBody>
          <a:bodyPr wrap="square">
            <a:spAutoFit/>
          </a:bodyPr>
          <a:lstStyle/>
          <a:p>
            <a:pPr marL="285750" indent="-285750">
              <a:buFont typeface="Arial" panose="020B0604020202020204" pitchFamily="34" charset="0"/>
              <a:buChar char="•"/>
            </a:pPr>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Because </a:t>
            </a:r>
            <a:r>
              <a:rPr lang="en-US" sz="2800" dirty="0">
                <a:latin typeface="Times New Roman" panose="02020603050405020304" pitchFamily="18" charset="0"/>
                <a:cs typeface="Times New Roman" panose="02020603050405020304" pitchFamily="18" charset="0"/>
              </a:rPr>
              <a:t>an atomic particle is extremely small, its mass is expressed in atomic mass units (</a:t>
            </a:r>
            <a:r>
              <a:rPr lang="en-US" sz="2800" dirty="0" err="1">
                <a:latin typeface="Times New Roman" panose="02020603050405020304" pitchFamily="18" charset="0"/>
                <a:cs typeface="Times New Roman" panose="02020603050405020304" pitchFamily="18" charset="0"/>
              </a:rPr>
              <a:t>amu</a:t>
            </a:r>
            <a:r>
              <a:rPr lang="en-US" sz="2800" dirty="0">
                <a:latin typeface="Times New Roman" panose="02020603050405020304" pitchFamily="18" charset="0"/>
                <a:cs typeface="Times New Roman" panose="02020603050405020304" pitchFamily="18" charset="0"/>
              </a:rPr>
              <a:t>) for convenience. </a:t>
            </a:r>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One </a:t>
            </a:r>
            <a:r>
              <a:rPr lang="en-US" sz="2800" dirty="0">
                <a:latin typeface="Times New Roman" panose="02020603050405020304" pitchFamily="18" charset="0"/>
                <a:cs typeface="Times New Roman" panose="02020603050405020304" pitchFamily="18" charset="0"/>
              </a:rPr>
              <a:t>atomic mass unit is equal to one twelfth the mass of a carbon-12 atom. </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electron mass is 0.000549 </a:t>
            </a:r>
            <a:r>
              <a:rPr lang="en-US" sz="2800" dirty="0" err="1">
                <a:latin typeface="Times New Roman" panose="02020603050405020304" pitchFamily="18" charset="0"/>
                <a:cs typeface="Times New Roman" panose="02020603050405020304" pitchFamily="18" charset="0"/>
              </a:rPr>
              <a:t>amu</a:t>
            </a:r>
            <a:r>
              <a:rPr lang="en-US" sz="28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When </a:t>
            </a:r>
            <a:r>
              <a:rPr lang="en-US" sz="2800" dirty="0">
                <a:latin typeface="Times New Roman" panose="02020603050405020304" pitchFamily="18" charset="0"/>
                <a:cs typeface="Times New Roman" panose="02020603050405020304" pitchFamily="18" charset="0"/>
              </a:rPr>
              <a:t>precision is not necessary, a system of whole numbers called atomic mass numbers is </a:t>
            </a:r>
            <a:r>
              <a:rPr lang="en-US" sz="2800" dirty="0" smtClean="0">
                <a:latin typeface="Times New Roman" panose="02020603050405020304" pitchFamily="18" charset="0"/>
                <a:cs typeface="Times New Roman" panose="02020603050405020304" pitchFamily="18" charset="0"/>
              </a:rPr>
              <a:t>used.</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nucleus contains particles called </a:t>
            </a:r>
            <a:r>
              <a:rPr lang="en-US" sz="2800" dirty="0" smtClean="0">
                <a:latin typeface="Times New Roman" panose="02020603050405020304" pitchFamily="18" charset="0"/>
                <a:cs typeface="Times New Roman" panose="02020603050405020304" pitchFamily="18" charset="0"/>
              </a:rPr>
              <a:t>nucleons.</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There </a:t>
            </a:r>
            <a:r>
              <a:rPr lang="en-US" sz="2800" dirty="0">
                <a:latin typeface="Times New Roman" panose="02020603050405020304" pitchFamily="18" charset="0"/>
                <a:cs typeface="Times New Roman" panose="02020603050405020304" pitchFamily="18" charset="0"/>
              </a:rPr>
              <a:t>are two </a:t>
            </a:r>
            <a:r>
              <a:rPr lang="en-US" sz="2800" dirty="0" smtClean="0">
                <a:latin typeface="Times New Roman" panose="02020603050405020304" pitchFamily="18" charset="0"/>
                <a:cs typeface="Times New Roman" panose="02020603050405020304" pitchFamily="18" charset="0"/>
              </a:rPr>
              <a:t>types of particles: </a:t>
            </a:r>
            <a:r>
              <a:rPr lang="en-US" sz="2800" dirty="0">
                <a:latin typeface="Times New Roman" panose="02020603050405020304" pitchFamily="18" charset="0"/>
                <a:cs typeface="Times New Roman" panose="02020603050405020304" pitchFamily="18" charset="0"/>
              </a:rPr>
              <a:t>protons and neutrons. </a:t>
            </a:r>
            <a:endParaRPr lang="en-US" sz="2800" dirty="0" smtClean="0">
              <a:latin typeface="Times New Roman" panose="02020603050405020304" pitchFamily="18" charset="0"/>
              <a:cs typeface="Times New Roman" panose="02020603050405020304" pitchFamily="18" charset="0"/>
            </a:endParaRPr>
          </a:p>
          <a:p>
            <a:endParaRPr lang="en-US" dirty="0" smtClean="0"/>
          </a:p>
          <a:p>
            <a:endParaRPr lang="en-US" dirty="0"/>
          </a:p>
        </p:txBody>
      </p:sp>
    </p:spTree>
    <p:extLst>
      <p:ext uri="{BB962C8B-B14F-4D97-AF65-F5344CB8AC3E}">
        <p14:creationId xmlns:p14="http://schemas.microsoft.com/office/powerpoint/2010/main" val="36315963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7400" y="698500"/>
            <a:ext cx="10604500" cy="4401205"/>
          </a:xfrm>
          <a:prstGeom prst="rect">
            <a:avLst/>
          </a:prstGeom>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There are two primary sources of naturally occurring radioisotopes.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Some originated at the time of the Earth’s formation and are still decaying very slowly. An example is uranium, which ultimately decays to radium, which in turn decays to radon.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These and other decay products of uranium are radioactive.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Others, such as 14C, are continuously produced in the upper atmosphere through the action of cosmic </a:t>
            </a:r>
            <a:r>
              <a:rPr lang="en-US" sz="2800" dirty="0" smtClean="0">
                <a:latin typeface="Times New Roman" panose="02020603050405020304" pitchFamily="18" charset="0"/>
                <a:cs typeface="Times New Roman" panose="02020603050405020304" pitchFamily="18" charset="0"/>
              </a:rPr>
              <a:t>radiation.</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Radioisotopes </a:t>
            </a:r>
            <a:r>
              <a:rPr lang="en-US" sz="2800" dirty="0">
                <a:latin typeface="Times New Roman" panose="02020603050405020304" pitchFamily="18" charset="0"/>
                <a:cs typeface="Times New Roman" panose="02020603050405020304" pitchFamily="18" charset="0"/>
              </a:rPr>
              <a:t>can decay to stability in many ways, but two, beta emission and alpha emission, are important here for descriptive purposes. </a:t>
            </a:r>
          </a:p>
        </p:txBody>
      </p:sp>
    </p:spTree>
    <p:extLst>
      <p:ext uri="{BB962C8B-B14F-4D97-AF65-F5344CB8AC3E}">
        <p14:creationId xmlns:p14="http://schemas.microsoft.com/office/powerpoint/2010/main" val="6877581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7700" y="635000"/>
            <a:ext cx="10960099" cy="5237579"/>
          </a:xfrm>
          <a:prstGeom prst="rect">
            <a:avLst/>
          </a:prstGeom>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Radioactive decay by positron emission is important for some nuclear medicine imaging.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During beta emission, an electron created in the nucleus is ejected from the nucleus with considerable kinetic energy and escapes from the atom. </a:t>
            </a:r>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result is the loss of a small quantity of mass and one unit of negative electric charge from the nucleus of the atom. </a:t>
            </a:r>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Simultaneously</a:t>
            </a:r>
            <a:r>
              <a:rPr lang="en-US" sz="2800" dirty="0">
                <a:latin typeface="Times New Roman" panose="02020603050405020304" pitchFamily="18" charset="0"/>
                <a:cs typeface="Times New Roman" panose="02020603050405020304" pitchFamily="18" charset="0"/>
              </a:rPr>
              <a:t>, a neutron undergoes conversion to a proton. </a:t>
            </a:r>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result of beta emission therefore is to increase the atomic number by one (Z → Z + 1), while the atomic mass number remains the same (A = constant). </a:t>
            </a:r>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This </a:t>
            </a:r>
            <a:r>
              <a:rPr lang="en-US" sz="2800" dirty="0">
                <a:latin typeface="Times New Roman" panose="02020603050405020304" pitchFamily="18" charset="0"/>
                <a:cs typeface="Times New Roman" panose="02020603050405020304" pitchFamily="18" charset="0"/>
              </a:rPr>
              <a:t>nuclear transformation results in the changing of an atom from one type of element to </a:t>
            </a:r>
            <a:r>
              <a:rPr lang="en-US" sz="2800" dirty="0" smtClean="0">
                <a:latin typeface="Times New Roman" panose="02020603050405020304" pitchFamily="18" charset="0"/>
                <a:cs typeface="Times New Roman" panose="02020603050405020304" pitchFamily="18" charset="0"/>
              </a:rPr>
              <a:t>another. </a:t>
            </a:r>
          </a:p>
        </p:txBody>
      </p:sp>
    </p:spTree>
    <p:extLst>
      <p:ext uri="{BB962C8B-B14F-4D97-AF65-F5344CB8AC3E}">
        <p14:creationId xmlns:p14="http://schemas.microsoft.com/office/powerpoint/2010/main" val="34016081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9300" y="673100"/>
            <a:ext cx="10718800" cy="4678204"/>
          </a:xfrm>
          <a:prstGeom prst="rect">
            <a:avLst/>
          </a:prstGeom>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Radioactive decay by alpha emission is a much more violent process</a:t>
            </a:r>
            <a:r>
              <a:rPr lang="en-US" sz="2800" dirty="0" smtClean="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alpha particle consists of two protons and two neutrons bound together; its atomic mass number is 4.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nucleus must be extremely unstable to emit an alpha particle, but when it does, it loses two.</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smallest particle of an element is an atom; the smallest particle of a compound is a molecule.</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Matter has many levels of organization.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Atoms combine to make molecules and molecules combine to make tissues. </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04433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0400" y="635001"/>
            <a:ext cx="10834914" cy="5693866"/>
          </a:xfrm>
          <a:prstGeom prst="rect">
            <a:avLst/>
          </a:prstGeom>
        </p:spPr>
        <p:txBody>
          <a:bodyPr wrap="square">
            <a:spAutoFit/>
          </a:bodyPr>
          <a:lstStyle/>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 The </a:t>
            </a:r>
            <a:r>
              <a:rPr lang="en-US" sz="2800" dirty="0">
                <a:latin typeface="Times New Roman" panose="02020603050405020304" pitchFamily="18" charset="0"/>
                <a:cs typeface="Times New Roman" panose="02020603050405020304" pitchFamily="18" charset="0"/>
              </a:rPr>
              <a:t>interrelations between atoms, elements, molecules, and compounds are orderly.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This organizational scheme is what the ancient Greeks were trying to describe by their substances and essences. </a:t>
            </a:r>
          </a:p>
          <a:p>
            <a:r>
              <a:rPr lang="en-US" sz="2800" dirty="0" smtClean="0">
                <a:solidFill>
                  <a:srgbClr val="FF0000"/>
                </a:solidFill>
                <a:latin typeface="Times New Roman" panose="02020603050405020304" pitchFamily="18" charset="0"/>
                <a:cs typeface="Times New Roman" panose="02020603050405020304" pitchFamily="18" charset="0"/>
              </a:rPr>
              <a:t>RADIOACTIVITY </a:t>
            </a: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Some </a:t>
            </a:r>
            <a:r>
              <a:rPr lang="en-US" sz="2800" dirty="0">
                <a:latin typeface="Times New Roman" panose="02020603050405020304" pitchFamily="18" charset="0"/>
                <a:cs typeface="Times New Roman" panose="02020603050405020304" pitchFamily="18" charset="0"/>
              </a:rPr>
              <a:t>atoms exist in an abnormally excited state characterized by an unstable nucleus. </a:t>
            </a:r>
            <a:endParaRPr lang="en-US" sz="28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To </a:t>
            </a:r>
            <a:r>
              <a:rPr lang="en-US" sz="2800" dirty="0">
                <a:latin typeface="Times New Roman" panose="02020603050405020304" pitchFamily="18" charset="0"/>
                <a:cs typeface="Times New Roman" panose="02020603050405020304" pitchFamily="18" charset="0"/>
              </a:rPr>
              <a:t>reach stability, the nucleus spontaneously emits particles and energy and transforms itself into another atom. </a:t>
            </a:r>
            <a:endParaRPr lang="en-US" sz="28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This </a:t>
            </a:r>
            <a:r>
              <a:rPr lang="en-US" sz="2800" dirty="0">
                <a:latin typeface="Times New Roman" panose="02020603050405020304" pitchFamily="18" charset="0"/>
                <a:cs typeface="Times New Roman" panose="02020603050405020304" pitchFamily="18" charset="0"/>
              </a:rPr>
              <a:t>process is called radioactive disintegration or radioactive decay. The atoms involved are radionuclides. </a:t>
            </a:r>
            <a:endParaRPr lang="en-US" sz="28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Any </a:t>
            </a:r>
            <a:r>
              <a:rPr lang="en-US" sz="2800" dirty="0">
                <a:latin typeface="Times New Roman" panose="02020603050405020304" pitchFamily="18" charset="0"/>
                <a:cs typeface="Times New Roman" panose="02020603050405020304" pitchFamily="18" charset="0"/>
              </a:rPr>
              <a:t>nuclear arrangement is called a nuclide; only nuclei that undergo radioactive decay are radionuclides.</a:t>
            </a:r>
          </a:p>
        </p:txBody>
      </p:sp>
    </p:spTree>
    <p:extLst>
      <p:ext uri="{BB962C8B-B14F-4D97-AF65-F5344CB8AC3E}">
        <p14:creationId xmlns:p14="http://schemas.microsoft.com/office/powerpoint/2010/main" val="5558721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4395" y="617517"/>
            <a:ext cx="10741231" cy="5262979"/>
          </a:xfrm>
          <a:prstGeom prst="rect">
            <a:avLst/>
          </a:prstGeom>
        </p:spPr>
        <p:txBody>
          <a:bodyPr wrap="square">
            <a:spAutoFit/>
          </a:bodyPr>
          <a:lstStyle/>
          <a:p>
            <a:r>
              <a:rPr lang="en-US" sz="2800" dirty="0" smtClean="0">
                <a:solidFill>
                  <a:srgbClr val="FF0000"/>
                </a:solidFill>
                <a:latin typeface="Times New Roman" panose="02020603050405020304" pitchFamily="18" charset="0"/>
                <a:cs typeface="Times New Roman" panose="02020603050405020304" pitchFamily="18" charset="0"/>
              </a:rPr>
              <a:t>Radioactive </a:t>
            </a:r>
            <a:r>
              <a:rPr lang="en-US" sz="2800" dirty="0">
                <a:solidFill>
                  <a:srgbClr val="FF0000"/>
                </a:solidFill>
                <a:latin typeface="Times New Roman" panose="02020603050405020304" pitchFamily="18" charset="0"/>
                <a:cs typeface="Times New Roman" panose="02020603050405020304" pitchFamily="18" charset="0"/>
              </a:rPr>
              <a:t>Half-life </a:t>
            </a:r>
            <a:endParaRPr lang="en-US" sz="2800" dirty="0" smtClean="0">
              <a:solidFill>
                <a:srgbClr val="FF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Radioisotopes </a:t>
            </a:r>
            <a:r>
              <a:rPr lang="en-US" sz="2800" dirty="0">
                <a:latin typeface="Times New Roman" panose="02020603050405020304" pitchFamily="18" charset="0"/>
                <a:cs typeface="Times New Roman" panose="02020603050405020304" pitchFamily="18" charset="0"/>
              </a:rPr>
              <a:t>disintegrate into stable isotopes of different elements at a decreasing rate so that the quantity of radioactive material never quite reaches zero. </a:t>
            </a:r>
            <a:endParaRPr lang="en-US" sz="28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 Radioactive </a:t>
            </a:r>
            <a:r>
              <a:rPr lang="en-US" sz="2800" dirty="0">
                <a:latin typeface="Times New Roman" panose="02020603050405020304" pitchFamily="18" charset="0"/>
                <a:cs typeface="Times New Roman" panose="02020603050405020304" pitchFamily="18" charset="0"/>
              </a:rPr>
              <a:t>material is measured in </a:t>
            </a:r>
            <a:r>
              <a:rPr lang="en-US" sz="2800" dirty="0" err="1">
                <a:latin typeface="Times New Roman" panose="02020603050405020304" pitchFamily="18" charset="0"/>
                <a:cs typeface="Times New Roman" panose="02020603050405020304" pitchFamily="18" charset="0"/>
              </a:rPr>
              <a:t>becquerels</a:t>
            </a:r>
            <a:r>
              <a:rPr lang="en-US" sz="2800" dirty="0">
                <a:latin typeface="Times New Roman" panose="02020603050405020304" pitchFamily="18" charset="0"/>
                <a:cs typeface="Times New Roman" panose="02020603050405020304" pitchFamily="18" charset="0"/>
              </a:rPr>
              <a:t> and that 1 </a:t>
            </a:r>
            <a:r>
              <a:rPr lang="en-US" sz="2800" dirty="0" err="1">
                <a:latin typeface="Times New Roman" panose="02020603050405020304" pitchFamily="18" charset="0"/>
                <a:cs typeface="Times New Roman" panose="02020603050405020304" pitchFamily="18" charset="0"/>
              </a:rPr>
              <a:t>Bq</a:t>
            </a:r>
            <a:r>
              <a:rPr lang="en-US" sz="2800" dirty="0">
                <a:latin typeface="Times New Roman" panose="02020603050405020304" pitchFamily="18" charset="0"/>
                <a:cs typeface="Times New Roman" panose="02020603050405020304" pitchFamily="18" charset="0"/>
              </a:rPr>
              <a:t> is equal to disintegration of 1 atom each second. </a:t>
            </a:r>
            <a:endParaRPr lang="en-US" sz="28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rate of radioactive decay and the quantity of material present at any given time are described mathematically by a formula known as the radioactive decay law. </a:t>
            </a:r>
            <a:endParaRPr lang="en-US" sz="28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From </a:t>
            </a:r>
            <a:r>
              <a:rPr lang="en-US" sz="2800" dirty="0">
                <a:latin typeface="Times New Roman" panose="02020603050405020304" pitchFamily="18" charset="0"/>
                <a:cs typeface="Times New Roman" panose="02020603050405020304" pitchFamily="18" charset="0"/>
              </a:rPr>
              <a:t>this formula, we obtain a quantity known as half-life (T1 2). </a:t>
            </a: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Half-lives </a:t>
            </a:r>
            <a:r>
              <a:rPr lang="en-US" sz="2800" dirty="0">
                <a:latin typeface="Times New Roman" panose="02020603050405020304" pitchFamily="18" charset="0"/>
                <a:cs typeface="Times New Roman" panose="02020603050405020304" pitchFamily="18" charset="0"/>
              </a:rPr>
              <a:t>of radioisotopes vary from less than a second to many years. </a:t>
            </a:r>
          </a:p>
        </p:txBody>
      </p:sp>
    </p:spTree>
    <p:extLst>
      <p:ext uri="{BB962C8B-B14F-4D97-AF65-F5344CB8AC3E}">
        <p14:creationId xmlns:p14="http://schemas.microsoft.com/office/powerpoint/2010/main" val="12777763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N(t) = N_0 (1/2)^(t/t_1/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N(t) = N_0 (1/2)^(t/t_1/2})"/>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7" name="Picture 11" descr="Half-Life Calculator - Inch Calcula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000" y="1005567"/>
            <a:ext cx="4537074" cy="4728482"/>
          </a:xfrm>
          <a:prstGeom prst="rect">
            <a:avLst/>
          </a:prstGeom>
          <a:noFill/>
          <a:extLst>
            <a:ext uri="{909E8E84-426E-40DD-AFC4-6F175D3DCCD1}">
              <a14:hiddenFill xmlns:a14="http://schemas.microsoft.com/office/drawing/2010/main">
                <a:solidFill>
                  <a:srgbClr val="FFFFFF"/>
                </a:solidFill>
              </a14:hiddenFill>
            </a:ext>
          </a:extLst>
        </p:spPr>
      </p:pic>
      <p:pic>
        <p:nvPicPr>
          <p:cNvPr id="4109" name="Picture 13" descr="How To Calculate Half Life Chemistry - Tutordale.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4169" y="1117600"/>
            <a:ext cx="5969997" cy="4477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7651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8500" y="647700"/>
            <a:ext cx="10617200" cy="5262979"/>
          </a:xfrm>
          <a:prstGeom prst="rect">
            <a:avLst/>
          </a:prstGeom>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Each radioisotope has a unique, characteristic half-life</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half-life of a radioisotope is the time required for a quantity of radioactivity to be reduced to one-half its original value. </a:t>
            </a:r>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half-life of 131I is 8 days.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If 10 </a:t>
            </a:r>
            <a:r>
              <a:rPr lang="en-US" sz="2800" dirty="0" err="1">
                <a:latin typeface="Times New Roman" panose="02020603050405020304" pitchFamily="18" charset="0"/>
                <a:cs typeface="Times New Roman" panose="02020603050405020304" pitchFamily="18" charset="0"/>
              </a:rPr>
              <a:t>MBq</a:t>
            </a:r>
            <a:r>
              <a:rPr lang="en-US" sz="2800" dirty="0">
                <a:latin typeface="Times New Roman" panose="02020603050405020304" pitchFamily="18" charset="0"/>
                <a:cs typeface="Times New Roman" panose="02020603050405020304" pitchFamily="18" charset="0"/>
              </a:rPr>
              <a:t> of 131I was present on January 1 at noon, then at noon on January 9, only 5 </a:t>
            </a:r>
            <a:r>
              <a:rPr lang="en-US" sz="2800" dirty="0" err="1">
                <a:latin typeface="Times New Roman" panose="02020603050405020304" pitchFamily="18" charset="0"/>
                <a:cs typeface="Times New Roman" panose="02020603050405020304" pitchFamily="18" charset="0"/>
              </a:rPr>
              <a:t>MBq</a:t>
            </a:r>
            <a:r>
              <a:rPr lang="en-US" sz="2800" dirty="0">
                <a:latin typeface="Times New Roman" panose="02020603050405020304" pitchFamily="18" charset="0"/>
                <a:cs typeface="Times New Roman" panose="02020603050405020304" pitchFamily="18" charset="0"/>
              </a:rPr>
              <a:t> would remain.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On January 17, 2.5 </a:t>
            </a:r>
            <a:r>
              <a:rPr lang="en-US" sz="2800" dirty="0" err="1">
                <a:latin typeface="Times New Roman" panose="02020603050405020304" pitchFamily="18" charset="0"/>
                <a:cs typeface="Times New Roman" panose="02020603050405020304" pitchFamily="18" charset="0"/>
              </a:rPr>
              <a:t>MBq</a:t>
            </a:r>
            <a:r>
              <a:rPr lang="en-US" sz="2800" dirty="0">
                <a:latin typeface="Times New Roman" panose="02020603050405020304" pitchFamily="18" charset="0"/>
                <a:cs typeface="Times New Roman" panose="02020603050405020304" pitchFamily="18" charset="0"/>
              </a:rPr>
              <a:t> would remain, and on January 25, 1.25 </a:t>
            </a:r>
            <a:r>
              <a:rPr lang="en-US" sz="2800" dirty="0" err="1">
                <a:latin typeface="Times New Roman" panose="02020603050405020304" pitchFamily="18" charset="0"/>
                <a:cs typeface="Times New Roman" panose="02020603050405020304" pitchFamily="18" charset="0"/>
              </a:rPr>
              <a:t>MBq</a:t>
            </a:r>
            <a:r>
              <a:rPr lang="en-US" sz="2800" dirty="0">
                <a:latin typeface="Times New Roman" panose="02020603050405020304" pitchFamily="18" charset="0"/>
                <a:cs typeface="Times New Roman" panose="02020603050405020304" pitchFamily="18" charset="0"/>
              </a:rPr>
              <a:t> would remain.</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A plot of the radioactive decay of 131I allows one to determine the amount of radioactivity remaining after any given length of time </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After approximately 24 days, or three half-lives, the linear-linear plot of the decay of 131I becomes very difficult to read and interpret. </a:t>
            </a:r>
          </a:p>
        </p:txBody>
      </p:sp>
    </p:spTree>
    <p:extLst>
      <p:ext uri="{BB962C8B-B14F-4D97-AF65-F5344CB8AC3E}">
        <p14:creationId xmlns:p14="http://schemas.microsoft.com/office/powerpoint/2010/main" val="18313767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1201" y="673100"/>
            <a:ext cx="10760364" cy="3970318"/>
          </a:xfrm>
          <a:prstGeom prst="rect">
            <a:avLst/>
          </a:prstGeom>
        </p:spPr>
        <p:txBody>
          <a:bodyPr wrap="square">
            <a:spAutoFit/>
          </a:bodyPr>
          <a:lstStyle/>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transformation is significant because the resulting atom is not only chemically different but is also lighter by 4 </a:t>
            </a:r>
            <a:r>
              <a:rPr lang="en-US" sz="2800" dirty="0" err="1" smtClean="0">
                <a:latin typeface="Times New Roman" panose="02020603050405020304" pitchFamily="18" charset="0"/>
                <a:cs typeface="Times New Roman" panose="02020603050405020304" pitchFamily="18" charset="0"/>
              </a:rPr>
              <a:t>amu</a:t>
            </a:r>
            <a:r>
              <a:rPr lang="en-US" sz="2800" dirty="0" smtClean="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Radioactive </a:t>
            </a:r>
            <a:r>
              <a:rPr lang="en-US" sz="2800" dirty="0">
                <a:latin typeface="Times New Roman" panose="02020603050405020304" pitchFamily="18" charset="0"/>
                <a:cs typeface="Times New Roman" panose="02020603050405020304" pitchFamily="18" charset="0"/>
              </a:rPr>
              <a:t>decay results in emission of alpha particles, beta particles, and usually gamma rays. </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Beta </a:t>
            </a:r>
            <a:r>
              <a:rPr lang="en-US" sz="2800" dirty="0">
                <a:latin typeface="Times New Roman" panose="02020603050405020304" pitchFamily="18" charset="0"/>
                <a:cs typeface="Times New Roman" panose="02020603050405020304" pitchFamily="18" charset="0"/>
              </a:rPr>
              <a:t>emission occurs much more frequently than alpha emission. </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Virtually </a:t>
            </a:r>
            <a:r>
              <a:rPr lang="en-US" sz="2800" dirty="0">
                <a:latin typeface="Times New Roman" panose="02020603050405020304" pitchFamily="18" charset="0"/>
                <a:cs typeface="Times New Roman" panose="02020603050405020304" pitchFamily="18" charset="0"/>
              </a:rPr>
              <a:t>all radioisotopes are capable of transformation by beta emission, but only heavy radioisotopes are capable of alpha emission. </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Some </a:t>
            </a:r>
            <a:r>
              <a:rPr lang="en-US" sz="2800" dirty="0">
                <a:latin typeface="Times New Roman" panose="02020603050405020304" pitchFamily="18" charset="0"/>
                <a:cs typeface="Times New Roman" panose="02020603050405020304" pitchFamily="18" charset="0"/>
              </a:rPr>
              <a:t>radioisotopes are pure beta emitters or pure alpha emitters, but most emit gamma rays simultaneously with the particle emission. </a:t>
            </a: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350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2519" y="700643"/>
            <a:ext cx="10901549" cy="5262979"/>
          </a:xfrm>
          <a:prstGeom prst="rect">
            <a:avLst/>
          </a:prstGeom>
        </p:spPr>
        <p:txBody>
          <a:bodyPr wrap="square">
            <a:spAutoFit/>
          </a:bodyPr>
          <a:lstStyle/>
          <a:p>
            <a:r>
              <a:rPr lang="en-US" sz="2800" dirty="0">
                <a:solidFill>
                  <a:srgbClr val="FF0000"/>
                </a:solidFill>
                <a:latin typeface="Times New Roman" panose="02020603050405020304" pitchFamily="18" charset="0"/>
                <a:cs typeface="Times New Roman" panose="02020603050405020304" pitchFamily="18" charset="0"/>
              </a:rPr>
              <a:t>TYPES OF IONIZING </a:t>
            </a:r>
            <a:endParaRPr lang="en-US" sz="2800" dirty="0" smtClean="0">
              <a:solidFill>
                <a:srgbClr val="FF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All </a:t>
            </a:r>
            <a:r>
              <a:rPr lang="en-US" sz="2800" dirty="0">
                <a:latin typeface="Times New Roman" panose="02020603050405020304" pitchFamily="18" charset="0"/>
                <a:cs typeface="Times New Roman" panose="02020603050405020304" pitchFamily="18" charset="0"/>
              </a:rPr>
              <a:t>ionizing radiation can be conveniently classified into two categories: </a:t>
            </a:r>
            <a:r>
              <a:rPr lang="en-US" sz="2800" dirty="0" smtClean="0">
                <a:latin typeface="Times New Roman" panose="02020603050405020304" pitchFamily="18" charset="0"/>
                <a:cs typeface="Times New Roman" panose="02020603050405020304" pitchFamily="18" charset="0"/>
              </a:rPr>
              <a:t>particulate </a:t>
            </a:r>
            <a:r>
              <a:rPr lang="en-US" sz="2800" dirty="0">
                <a:latin typeface="Times New Roman" panose="02020603050405020304" pitchFamily="18" charset="0"/>
                <a:cs typeface="Times New Roman" panose="02020603050405020304" pitchFamily="18" charset="0"/>
              </a:rPr>
              <a:t>radiation and electromagnetic radiation </a:t>
            </a:r>
            <a:r>
              <a:rPr lang="en-US" sz="2800" dirty="0" smtClean="0">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types of radiation used in diagnostic ultrasonography and in magnetic resonance imaging are nonionizing radiation. </a:t>
            </a:r>
            <a:endParaRPr lang="en-US" sz="28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Although </a:t>
            </a:r>
            <a:r>
              <a:rPr lang="en-US" sz="2800" dirty="0">
                <a:latin typeface="Times New Roman" panose="02020603050405020304" pitchFamily="18" charset="0"/>
                <a:cs typeface="Times New Roman" panose="02020603050405020304" pitchFamily="18" charset="0"/>
              </a:rPr>
              <a:t>all ionizing radiation acts on biologic tissue in the same manner, there are fundamental differences between various types of radiation. </a:t>
            </a:r>
            <a:endParaRPr lang="en-US" sz="28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These </a:t>
            </a:r>
            <a:r>
              <a:rPr lang="en-US" sz="2800" dirty="0">
                <a:latin typeface="Times New Roman" panose="02020603050405020304" pitchFamily="18" charset="0"/>
                <a:cs typeface="Times New Roman" panose="02020603050405020304" pitchFamily="18" charset="0"/>
              </a:rPr>
              <a:t>differences can be analyzed according to five physical characteristics: mass, energy, velocity, charge, and origin. </a:t>
            </a:r>
            <a:endParaRPr lang="en-US" sz="28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Particulate </a:t>
            </a:r>
            <a:r>
              <a:rPr lang="en-US" sz="2800" dirty="0">
                <a:latin typeface="Times New Roman" panose="02020603050405020304" pitchFamily="18" charset="0"/>
                <a:cs typeface="Times New Roman" panose="02020603050405020304" pitchFamily="18" charset="0"/>
              </a:rPr>
              <a:t>Radiation Many subatomic particles are capable of causing ionization. </a:t>
            </a: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75784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0021" y="665018"/>
            <a:ext cx="10664041" cy="5970865"/>
          </a:xfrm>
          <a:prstGeom prst="rect">
            <a:avLst/>
          </a:prstGeom>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Consequently, electrons, protons, and even rare nuclear fragments all can be classified as particulate ionizing radiation if they are in motion and possess sufficient kinetic energy.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At rest, they cannot cause ionization. </a:t>
            </a:r>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There </a:t>
            </a:r>
            <a:r>
              <a:rPr lang="en-US" sz="2800" dirty="0">
                <a:latin typeface="Times New Roman" panose="02020603050405020304" pitchFamily="18" charset="0"/>
                <a:cs typeface="Times New Roman" panose="02020603050405020304" pitchFamily="18" charset="0"/>
              </a:rPr>
              <a:t>are two main types of particulate radiation: alpha particles and beta particles. </a:t>
            </a:r>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Both </a:t>
            </a:r>
            <a:r>
              <a:rPr lang="en-US" sz="2800" dirty="0">
                <a:latin typeface="Times New Roman" panose="02020603050405020304" pitchFamily="18" charset="0"/>
                <a:cs typeface="Times New Roman" panose="02020603050405020304" pitchFamily="18" charset="0"/>
              </a:rPr>
              <a:t>are associated with radioactive decay. </a:t>
            </a:r>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alpha particle is equivalent to a helium nucleus. </a:t>
            </a:r>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It </a:t>
            </a:r>
            <a:r>
              <a:rPr lang="en-US" sz="2800" dirty="0">
                <a:latin typeface="Times New Roman" panose="02020603050405020304" pitchFamily="18" charset="0"/>
                <a:cs typeface="Times New Roman" panose="02020603050405020304" pitchFamily="18" charset="0"/>
              </a:rPr>
              <a:t>contains two protons and two neutrons. </a:t>
            </a:r>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Its </a:t>
            </a:r>
            <a:r>
              <a:rPr lang="en-US" sz="2800" dirty="0">
                <a:latin typeface="Times New Roman" panose="02020603050405020304" pitchFamily="18" charset="0"/>
                <a:cs typeface="Times New Roman" panose="02020603050405020304" pitchFamily="18" charset="0"/>
              </a:rPr>
              <a:t>mass is approximately 4 </a:t>
            </a:r>
            <a:r>
              <a:rPr lang="en-US" sz="2800" dirty="0" err="1">
                <a:latin typeface="Times New Roman" panose="02020603050405020304" pitchFamily="18" charset="0"/>
                <a:cs typeface="Times New Roman" panose="02020603050405020304" pitchFamily="18" charset="0"/>
              </a:rPr>
              <a:t>amu</a:t>
            </a:r>
            <a:r>
              <a:rPr lang="en-US" sz="2800" dirty="0">
                <a:latin typeface="Times New Roman" panose="02020603050405020304" pitchFamily="18" charset="0"/>
                <a:cs typeface="Times New Roman" panose="02020603050405020304" pitchFamily="18" charset="0"/>
              </a:rPr>
              <a:t>, and it carries two units of positive electric charge. </a:t>
            </a:r>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Compared </a:t>
            </a:r>
            <a:r>
              <a:rPr lang="en-US" sz="2800" dirty="0">
                <a:latin typeface="Times New Roman" panose="02020603050405020304" pitchFamily="18" charset="0"/>
                <a:cs typeface="Times New Roman" panose="02020603050405020304" pitchFamily="18" charset="0"/>
              </a:rPr>
              <a:t>with an electron, the alpha particle is large and exerts great electrostatic force</a:t>
            </a:r>
            <a:r>
              <a:rPr lang="en-US" sz="2800" dirty="0" smtClean="0">
                <a:latin typeface="Times New Roman" panose="02020603050405020304" pitchFamily="18" charset="0"/>
                <a:cs typeface="Times New Roman" panose="02020603050405020304" pitchFamily="18" charset="0"/>
              </a:rPr>
              <a:t>.</a:t>
            </a:r>
          </a:p>
          <a:p>
            <a:r>
              <a:rPr lang="en-US" dirty="0" smtClean="0"/>
              <a:t> </a:t>
            </a:r>
            <a:endParaRPr lang="en-US" dirty="0"/>
          </a:p>
        </p:txBody>
      </p:sp>
    </p:spTree>
    <p:extLst>
      <p:ext uri="{BB962C8B-B14F-4D97-AF65-F5344CB8AC3E}">
        <p14:creationId xmlns:p14="http://schemas.microsoft.com/office/powerpoint/2010/main" val="2243419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0021" y="712519"/>
            <a:ext cx="10723418" cy="6124754"/>
          </a:xfrm>
          <a:prstGeom prst="rect">
            <a:avLst/>
          </a:prstGeom>
        </p:spPr>
        <p:txBody>
          <a:bodyPr wrap="square">
            <a:spAutoFit/>
          </a:bodyPr>
          <a:lstStyle/>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Both particles </a:t>
            </a:r>
            <a:r>
              <a:rPr lang="en-US" sz="2800" dirty="0">
                <a:latin typeface="Times New Roman" panose="02020603050405020304" pitchFamily="18" charset="0"/>
                <a:cs typeface="Times New Roman" panose="02020603050405020304" pitchFamily="18" charset="0"/>
              </a:rPr>
              <a:t>have nearly 2000 times the mass of an electron.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mass of a proton is 1.673 × 10−27 kg; the neutron is just slightly heavier at 1.675 × 10−27 kg.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atomic mass number of each is one.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primary difference between a proton and a neutron is electric charge.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proton carries one unit of positive electric charge.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neutron carries no charge; it is electrically neutral</a:t>
            </a:r>
            <a:r>
              <a:rPr lang="en-US" sz="2800" dirty="0" smtClean="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Possible </a:t>
            </a:r>
            <a:r>
              <a:rPr lang="en-US" sz="2800" dirty="0">
                <a:latin typeface="Times New Roman" panose="02020603050405020304" pitchFamily="18" charset="0"/>
                <a:cs typeface="Times New Roman" panose="02020603050405020304" pitchFamily="18" charset="0"/>
              </a:rPr>
              <a:t>electron orbits are grouped into different “shells.”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arrangement of these shells helps reveal how an atom reacts chemically, that is, how it combines with other atoms to form molecules. </a:t>
            </a:r>
          </a:p>
          <a:p>
            <a:pPr marL="285750" indent="-285750">
              <a:buFont typeface="Arial" panose="020B0604020202020204" pitchFamily="34" charset="0"/>
              <a:buChar char="•"/>
            </a:pPr>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25273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9709" y="706582"/>
            <a:ext cx="10640291" cy="5539978"/>
          </a:xfrm>
          <a:prstGeom prst="rect">
            <a:avLst/>
          </a:prstGeom>
        </p:spPr>
        <p:txBody>
          <a:bodyPr wrap="square">
            <a:spAutoFit/>
          </a:bodyPr>
          <a:lstStyle/>
          <a:p>
            <a:r>
              <a:rPr lang="en-US" sz="2800" dirty="0">
                <a:solidFill>
                  <a:srgbClr val="FF0000"/>
                </a:solidFill>
                <a:latin typeface="Times New Roman" panose="02020603050405020304" pitchFamily="18" charset="0"/>
                <a:cs typeface="Times New Roman" panose="02020603050405020304" pitchFamily="18" charset="0"/>
              </a:rPr>
              <a:t>Alpha particles </a:t>
            </a:r>
            <a:endParaRPr lang="en-US" sz="2800" dirty="0" smtClean="0">
              <a:solidFill>
                <a:srgbClr val="FF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Alpha particles are </a:t>
            </a:r>
            <a:r>
              <a:rPr lang="en-US" sz="2800" dirty="0">
                <a:latin typeface="Times New Roman" panose="02020603050405020304" pitchFamily="18" charset="0"/>
                <a:cs typeface="Times New Roman" panose="02020603050405020304" pitchFamily="18" charset="0"/>
              </a:rPr>
              <a:t>emitted only from the nuclei of heavy elements.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Light elements cannot emit alpha particles because they do not have enough excess mass (excess energy).</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After being emitted from a radioactive atom, the alpha particle travels with high velocity through matter. </a:t>
            </a:r>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Because </a:t>
            </a:r>
            <a:r>
              <a:rPr lang="en-US" sz="2800" dirty="0">
                <a:latin typeface="Times New Roman" panose="02020603050405020304" pitchFamily="18" charset="0"/>
                <a:cs typeface="Times New Roman" panose="02020603050405020304" pitchFamily="18" charset="0"/>
              </a:rPr>
              <a:t>of its great mass and charge, however, it easily transfers this kinetic energy to orbital electrons of other atoms. </a:t>
            </a:r>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Ionization </a:t>
            </a:r>
            <a:r>
              <a:rPr lang="en-US" sz="2800" dirty="0">
                <a:latin typeface="Times New Roman" panose="02020603050405020304" pitchFamily="18" charset="0"/>
                <a:cs typeface="Times New Roman" panose="02020603050405020304" pitchFamily="18" charset="0"/>
              </a:rPr>
              <a:t>accompanies alpha radiation. </a:t>
            </a:r>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average alpha particle possesses 4 to 7 MeV of kinetic energy and ionizes approximately 40,000 atoms for every centimeter of travel through air. </a:t>
            </a:r>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t>. </a:t>
            </a:r>
            <a:endParaRPr lang="en-US" dirty="0"/>
          </a:p>
        </p:txBody>
      </p:sp>
    </p:spTree>
    <p:extLst>
      <p:ext uri="{BB962C8B-B14F-4D97-AF65-F5344CB8AC3E}">
        <p14:creationId xmlns:p14="http://schemas.microsoft.com/office/powerpoint/2010/main" val="37607908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0900" y="711200"/>
            <a:ext cx="10375900" cy="4832092"/>
          </a:xfrm>
          <a:prstGeom prst="rect">
            <a:avLst/>
          </a:prstGeom>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Because of this amount of ionization, the energy of an alpha particle is quickly lost.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has a very short range in matter.</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Whereas in air, alpha particles can travel approximately 5 cm; in soft tissue, the range may be less than 100 µm.</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Consequently, alpha radiation from an external source is nearly harmless because the radiation energy is deposited in the superficial layers of the skin.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If an alpha-emitting radioisotope is deposited in the body, it can intensely irradiate the local tissue. Radon irradiating lung tissue is an important example</a:t>
            </a:r>
          </a:p>
        </p:txBody>
      </p:sp>
    </p:spTree>
    <p:extLst>
      <p:ext uri="{BB962C8B-B14F-4D97-AF65-F5344CB8AC3E}">
        <p14:creationId xmlns:p14="http://schemas.microsoft.com/office/powerpoint/2010/main" val="25908941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8769" y="760021"/>
            <a:ext cx="10687792" cy="4832092"/>
          </a:xfrm>
          <a:prstGeom prst="rect">
            <a:avLst/>
          </a:prstGeom>
        </p:spPr>
        <p:txBody>
          <a:bodyPr wrap="square">
            <a:spAutoFit/>
          </a:bodyPr>
          <a:lstStyle/>
          <a:p>
            <a:r>
              <a:rPr lang="en-US" sz="2800" dirty="0" smtClean="0">
                <a:solidFill>
                  <a:srgbClr val="FF0000"/>
                </a:solidFill>
                <a:latin typeface="Times New Roman" panose="02020603050405020304" pitchFamily="18" charset="0"/>
                <a:cs typeface="Times New Roman" panose="02020603050405020304" pitchFamily="18" charset="0"/>
              </a:rPr>
              <a:t>Beta Particles</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Beta </a:t>
            </a:r>
            <a:r>
              <a:rPr lang="en-US" sz="2800" dirty="0">
                <a:latin typeface="Times New Roman" panose="02020603050405020304" pitchFamily="18" charset="0"/>
                <a:cs typeface="Times New Roman" panose="02020603050405020304" pitchFamily="18" charset="0"/>
              </a:rPr>
              <a:t>particles differ from alpha particles in terms of mass and charge. </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They </a:t>
            </a:r>
            <a:r>
              <a:rPr lang="en-US" sz="2800" dirty="0">
                <a:latin typeface="Times New Roman" panose="02020603050405020304" pitchFamily="18" charset="0"/>
                <a:cs typeface="Times New Roman" panose="02020603050405020304" pitchFamily="18" charset="0"/>
              </a:rPr>
              <a:t>are light particles with an atomic mass number of 0 and carry one unit of negative or positive charge. </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only difference between electrons and negative beta particles is their origin. </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Beta </a:t>
            </a:r>
            <a:r>
              <a:rPr lang="en-US" sz="2800" dirty="0">
                <a:latin typeface="Times New Roman" panose="02020603050405020304" pitchFamily="18" charset="0"/>
                <a:cs typeface="Times New Roman" panose="02020603050405020304" pitchFamily="18" charset="0"/>
              </a:rPr>
              <a:t>particles originate in the nuclei of radioactive atoms and electrons exist in shells outside the nuclei of all atoms. Positive beta particles are positrons. </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They </a:t>
            </a:r>
            <a:r>
              <a:rPr lang="en-US" sz="2800" dirty="0">
                <a:latin typeface="Times New Roman" panose="02020603050405020304" pitchFamily="18" charset="0"/>
                <a:cs typeface="Times New Roman" panose="02020603050405020304" pitchFamily="18" charset="0"/>
              </a:rPr>
              <a:t>have the same mass as electrons and are considered to be antimatter. </a:t>
            </a: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30223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4743" y="638629"/>
            <a:ext cx="10638971" cy="5539978"/>
          </a:xfrm>
          <a:prstGeom prst="rect">
            <a:avLst/>
          </a:prstGeom>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Beta particle is an electron emitted from the nucleus of a radioactive atom.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After being emitted from a radioisotope, beta particles traverse air, ionizing several hundred atoms per centimeter.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beta particle range is longer than that for the alpha particle.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Depending on its energy, a beta particle may traverse 10 to 100 cm of air and approximately 1 to 2 cm of soft tissue</a:t>
            </a:r>
            <a:r>
              <a:rPr lang="en-US" sz="2800" dirty="0" smtClean="0">
                <a:latin typeface="Times New Roman" panose="02020603050405020304" pitchFamily="18" charset="0"/>
                <a:cs typeface="Times New Roman" panose="02020603050405020304" pitchFamily="18" charset="0"/>
              </a:rPr>
              <a:t>.</a:t>
            </a:r>
            <a:r>
              <a:rPr lang="en-US" sz="2800" dirty="0">
                <a:solidFill>
                  <a:srgbClr val="FF0000"/>
                </a:solidFill>
                <a:latin typeface="Times New Roman" panose="02020603050405020304" pitchFamily="18" charset="0"/>
                <a:cs typeface="Times New Roman" panose="02020603050405020304" pitchFamily="18" charset="0"/>
              </a:rPr>
              <a:t> Electromagnetic Radiation/Gamma Radiation</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Electromagnetic Radiation X-rays and gamma rays are forms of electromagnetic ionizing radiation.</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X-rays and gamma rays are often called photons.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Photons have no mass and no charge.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1757740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6269" y="653142"/>
            <a:ext cx="10741231" cy="3970318"/>
          </a:xfrm>
          <a:prstGeom prst="rect">
            <a:avLst/>
          </a:prstGeom>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They travel at the speed of light (c = 3 × 108 m/s) and are considered energy disturbances in space. </a:t>
            </a:r>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Just </a:t>
            </a:r>
            <a:r>
              <a:rPr lang="en-US" sz="2800" dirty="0">
                <a:latin typeface="Times New Roman" panose="02020603050405020304" pitchFamily="18" charset="0"/>
                <a:cs typeface="Times New Roman" panose="02020603050405020304" pitchFamily="18" charset="0"/>
              </a:rPr>
              <a:t>as the only difference between beta particles and electrons is their origin, so the only difference between x-rays and gamma rays is their origin. </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Gamma </a:t>
            </a:r>
            <a:r>
              <a:rPr lang="en-US" sz="2800" dirty="0">
                <a:latin typeface="Times New Roman" panose="02020603050405020304" pitchFamily="18" charset="0"/>
                <a:cs typeface="Times New Roman" panose="02020603050405020304" pitchFamily="18" charset="0"/>
              </a:rPr>
              <a:t>rays are emitted from the nucleus of a radioisotope and are usually associated with alpha or beta emission. </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X-rays </a:t>
            </a:r>
            <a:r>
              <a:rPr lang="en-US" sz="2800" dirty="0">
                <a:latin typeface="Times New Roman" panose="02020603050405020304" pitchFamily="18" charset="0"/>
                <a:cs typeface="Times New Roman" panose="02020603050405020304" pitchFamily="18" charset="0"/>
              </a:rPr>
              <a:t>are produced outside the nucleus in the electron shells</a:t>
            </a:r>
            <a:r>
              <a:rPr lang="en-US" sz="28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X-rays and gamma rays exist at the speed of light or not at all. </a:t>
            </a:r>
          </a:p>
        </p:txBody>
      </p:sp>
    </p:spTree>
    <p:extLst>
      <p:ext uri="{BB962C8B-B14F-4D97-AF65-F5344CB8AC3E}">
        <p14:creationId xmlns:p14="http://schemas.microsoft.com/office/powerpoint/2010/main" val="7074960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3143" y="711200"/>
            <a:ext cx="10827657" cy="4401205"/>
          </a:xfrm>
          <a:prstGeom prst="rect">
            <a:avLst/>
          </a:prstGeom>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After being emitted, they have an ionization rate in air of approximately 100 ion pairs/cm, about equal to that for beta particles.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 contrast to beta particles, however, x-rays and gamma rays have an unlimited range in matter.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Photon radiation loses intensity with distance but theoretically never reaches zero.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Particulate radiation, on the other hand, has a finite range in matter, and that range depends on the particle’s energy.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 nuclear medicine, beta and gamma radiation are most important.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 radiography, only x-rays are important. </a:t>
            </a:r>
          </a:p>
        </p:txBody>
      </p:sp>
    </p:spTree>
    <p:extLst>
      <p:ext uri="{BB962C8B-B14F-4D97-AF65-F5344CB8AC3E}">
        <p14:creationId xmlns:p14="http://schemas.microsoft.com/office/powerpoint/2010/main" val="1054476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2" name="Picture 18" descr="Standard periodic table, element types - Stock Image - C001/3007 - Science  Photo Libra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7539" y="649028"/>
            <a:ext cx="9215252" cy="5529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4941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6894" y="748145"/>
            <a:ext cx="10759044" cy="3539430"/>
          </a:xfrm>
          <a:prstGeom prst="rect">
            <a:avLst/>
          </a:prstGeom>
        </p:spPr>
        <p:txBody>
          <a:bodyPr wrap="square">
            <a:spAutoFit/>
          </a:bodyPr>
          <a:lstStyle/>
          <a:p>
            <a:pPr marL="285750" indent="-285750">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Because </a:t>
            </a:r>
            <a:r>
              <a:rPr lang="en-US" sz="3200" dirty="0">
                <a:latin typeface="Times New Roman" panose="02020603050405020304" pitchFamily="18" charset="0"/>
                <a:cs typeface="Times New Roman" panose="02020603050405020304" pitchFamily="18" charset="0"/>
              </a:rPr>
              <a:t>a neutral atom has the same number of electrons in orbit as protons in the nucleus, the number of protons ultimately determines the chemical behavior of an atom. </a:t>
            </a:r>
            <a:endParaRPr lang="en-US" sz="32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The </a:t>
            </a:r>
            <a:r>
              <a:rPr lang="en-US" sz="3200" dirty="0">
                <a:latin typeface="Times New Roman" panose="02020603050405020304" pitchFamily="18" charset="0"/>
                <a:cs typeface="Times New Roman" panose="02020603050405020304" pitchFamily="18" charset="0"/>
              </a:rPr>
              <a:t>number of protons determines the chemical element. </a:t>
            </a:r>
            <a:endParaRPr lang="en-US" sz="32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Atoms </a:t>
            </a:r>
            <a:r>
              <a:rPr lang="en-US" sz="3200" dirty="0">
                <a:latin typeface="Times New Roman" panose="02020603050405020304" pitchFamily="18" charset="0"/>
                <a:cs typeface="Times New Roman" panose="02020603050405020304" pitchFamily="18" charset="0"/>
              </a:rPr>
              <a:t>that have the same number of protons but differ in the number of neutrons are </a:t>
            </a:r>
            <a:r>
              <a:rPr lang="en-US" sz="3200" dirty="0">
                <a:solidFill>
                  <a:srgbClr val="FF0000"/>
                </a:solidFill>
                <a:latin typeface="Times New Roman" panose="02020603050405020304" pitchFamily="18" charset="0"/>
                <a:cs typeface="Times New Roman" panose="02020603050405020304" pitchFamily="18" charset="0"/>
              </a:rPr>
              <a:t>isotopes</a:t>
            </a:r>
            <a:r>
              <a:rPr lang="en-US" sz="3200" dirty="0">
                <a:latin typeface="Times New Roman" panose="02020603050405020304" pitchFamily="18" charset="0"/>
                <a:cs typeface="Times New Roman" panose="02020603050405020304" pitchFamily="18" charset="0"/>
              </a:rPr>
              <a:t>; they behave in the same way during chemical reactions. </a:t>
            </a:r>
            <a:endParaRPr lang="en-US" sz="3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5367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9000" y="711200"/>
            <a:ext cx="10579100" cy="3539430"/>
          </a:xfrm>
          <a:prstGeom prst="rect">
            <a:avLst/>
          </a:prstGeom>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periodic table of the elements lists matter in order of increasing complexity, beginning with hydrogen (H</a:t>
            </a:r>
            <a:r>
              <a:rPr lang="en-US" sz="28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An </a:t>
            </a:r>
            <a:r>
              <a:rPr lang="en-US" sz="2800" dirty="0">
                <a:latin typeface="Times New Roman" panose="02020603050405020304" pitchFamily="18" charset="0"/>
                <a:cs typeface="Times New Roman" panose="02020603050405020304" pitchFamily="18" charset="0"/>
              </a:rPr>
              <a:t>atom of hydrogen contains one proton in its nucleus and one electron outside the nucleus. </a:t>
            </a:r>
            <a:endParaRPr lang="en-US" sz="2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Helium </a:t>
            </a:r>
            <a:r>
              <a:rPr lang="en-US" sz="2800" dirty="0">
                <a:latin typeface="Times New Roman" panose="02020603050405020304" pitchFamily="18" charset="0"/>
                <a:cs typeface="Times New Roman" panose="02020603050405020304" pitchFamily="18" charset="0"/>
              </a:rPr>
              <a:t>(He), the second atom in the table, contains two protons, two neutrons, and two electrons.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third atom, lithium (Li), contains three protons, four neutrons, and three electrons</a:t>
            </a:r>
          </a:p>
        </p:txBody>
      </p:sp>
    </p:spTree>
    <p:extLst>
      <p:ext uri="{BB962C8B-B14F-4D97-AF65-F5344CB8AC3E}">
        <p14:creationId xmlns:p14="http://schemas.microsoft.com/office/powerpoint/2010/main" val="2073171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Fine Structure Consta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8831" y="1026472"/>
            <a:ext cx="5712031" cy="4760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09294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2934</TotalTime>
  <Words>4931</Words>
  <Application>Microsoft Office PowerPoint</Application>
  <PresentationFormat>Widescreen</PresentationFormat>
  <Paragraphs>280</Paragraphs>
  <Slides>55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Garamond</vt:lpstr>
      <vt:lpstr>Times New Roman</vt:lpstr>
      <vt:lpstr>Organic</vt:lpstr>
      <vt:lpstr>MPC II</vt:lpstr>
      <vt:lpstr>PowerPoint Presentation</vt:lpstr>
      <vt:lpstr>ATOM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MPC II</dc:title>
  <dc:creator>Dennis Murabulla</dc:creator>
  <cp:lastModifiedBy>Hussein Ture</cp:lastModifiedBy>
  <cp:revision>60</cp:revision>
  <dcterms:created xsi:type="dcterms:W3CDTF">2022-05-24T06:02:13Z</dcterms:created>
  <dcterms:modified xsi:type="dcterms:W3CDTF">2024-05-20T04:16:09Z</dcterms:modified>
</cp:coreProperties>
</file>