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aleway"/>
      <p:regular r:id="rId60"/>
      <p:bold r:id="rId61"/>
      <p:italic r:id="rId62"/>
      <p:boldItalic r:id="rId63"/>
    </p:embeddedFont>
    <p:embeddedFont>
      <p:font typeface="La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DF84D02-1886-49DF-94D3-14425A5F8052}">
  <a:tblStyle styleId="{2DF84D02-1886-49DF-94D3-14425A5F805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4.xml"/><Relationship Id="rId64" Type="http://schemas.openxmlformats.org/officeDocument/2006/relationships/font" Target="fonts/Lato-regular.fntdata"/><Relationship Id="rId63" Type="http://schemas.openxmlformats.org/officeDocument/2006/relationships/font" Target="fonts/Raleway-boldItalic.fntdata"/><Relationship Id="rId22" Type="http://schemas.openxmlformats.org/officeDocument/2006/relationships/slide" Target="slides/slide16.xml"/><Relationship Id="rId66" Type="http://schemas.openxmlformats.org/officeDocument/2006/relationships/font" Target="fonts/Lato-italic.fntdata"/><Relationship Id="rId21" Type="http://schemas.openxmlformats.org/officeDocument/2006/relationships/slide" Target="slides/slide15.xml"/><Relationship Id="rId65"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Lato-boldItalic.fntdata"/><Relationship Id="rId60" Type="http://schemas.openxmlformats.org/officeDocument/2006/relationships/font" Target="fonts/Raleway-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467bc151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467bc151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467bc151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467bc151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467bc15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467bc15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467bc151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467bc151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6c4c2c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6c4c2c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0433bb6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0433bb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467bc151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467bc151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467bc151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467bc151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6d556b8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6d556b8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6d556b8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6d556b8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67bc15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67bc15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6d556b8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6d556b8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6d556b81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6d556b81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6d556b81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6d556b81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6d556b81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6d556b81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6d556b81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6d556b81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6d556b81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6d556b8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6d556b81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6d556b81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6d556b81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6d556b81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6d556b81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6d556b81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6d556b81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6d556b81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467bc15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467bc15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6d556b81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6d556b81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6d556b81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6d556b81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6d556b81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6d556b81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6d556b81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6d556b81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6d556b81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6d556b81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6d556b81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6d556b81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6d556b81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6d556b81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6d556b81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6d556b81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6d556b81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6d556b81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6d556b818_0_2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6d556b818_0_2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67bc15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67bc15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6d556b818_0_2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6d556b818_0_2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6d556b818_0_2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6d556b818_0_2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05333ad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05333ad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6d556b818_0_2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6d556b818_0_2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6d556b818_0_2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6d556b818_0_2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46c4c2c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46c4c2c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05333ade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05333ade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805333ade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05333ade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805333ad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05333ad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805333ade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05333ade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467bc15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467bc15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77d43f3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77d43f3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6d556b818_0_2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6d556b818_0_2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6d556b818_0_2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6d556b818_0_2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76d556b818_0_2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6d556b818_0_2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467bc15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467bc15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467bc15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467bc151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467bc151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467bc15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467bc151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467bc151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An efficient approach for performing Sequential Pattern mining in distributed frameworks using co-occurrence information</a:t>
            </a:r>
            <a:endParaRPr sz="3200"/>
          </a:p>
        </p:txBody>
      </p:sp>
      <p:sp>
        <p:nvSpPr>
          <p:cNvPr id="87" name="Google Shape;87;p13"/>
          <p:cNvSpPr txBox="1"/>
          <p:nvPr>
            <p:ph idx="1" type="subTitle"/>
          </p:nvPr>
        </p:nvSpPr>
        <p:spPr>
          <a:xfrm>
            <a:off x="727952" y="352417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Jakshat Desai</a:t>
            </a:r>
            <a:endParaRPr/>
          </a:p>
          <a:p>
            <a:pPr indent="0" lvl="0" marL="0" rtl="0" algn="l">
              <a:spcBef>
                <a:spcPts val="0"/>
              </a:spcBef>
              <a:spcAft>
                <a:spcPts val="0"/>
              </a:spcAft>
              <a:buNone/>
            </a:pPr>
            <a:r>
              <a:rPr lang="en"/>
              <a:t>16JE001854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1362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Sequential Pattern mining using Co-occurrence information(DSPC)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5" name="Google Shape;145;p23"/>
          <p:cNvSpPr txBox="1"/>
          <p:nvPr>
            <p:ph idx="1" type="body"/>
          </p:nvPr>
        </p:nvSpPr>
        <p:spPr>
          <a:xfrm>
            <a:off x="729450" y="1853850"/>
            <a:ext cx="7688700" cy="113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Traits of a good parallel sequential pattern mining algorithm: non-iterative MapReduce approach, prunes infrequent sequences as early as possible and prior to support counting, allows fast support counting</a:t>
            </a:r>
            <a:endParaRPr/>
          </a:p>
          <a:p>
            <a:pPr indent="-311150" lvl="0" marL="457200" rtl="0" algn="l">
              <a:spcBef>
                <a:spcPts val="0"/>
              </a:spcBef>
              <a:spcAft>
                <a:spcPts val="0"/>
              </a:spcAft>
              <a:buSzPts val="1300"/>
              <a:buChar char="●"/>
            </a:pPr>
            <a:r>
              <a:rPr lang="en"/>
              <a:t>Working of a MapReduce programme:</a:t>
            </a:r>
            <a:endParaRPr/>
          </a:p>
          <a:p>
            <a:pPr indent="0" lvl="0" marL="457200" rtl="0" algn="l">
              <a:spcBef>
                <a:spcPts val="1600"/>
              </a:spcBef>
              <a:spcAft>
                <a:spcPts val="1600"/>
              </a:spcAft>
              <a:buNone/>
            </a:pPr>
            <a:r>
              <a:t/>
            </a:r>
            <a:endParaRPr/>
          </a:p>
        </p:txBody>
      </p:sp>
      <p:pic>
        <p:nvPicPr>
          <p:cNvPr id="146" name="Google Shape;146;p23"/>
          <p:cNvPicPr preferRelativeResize="0"/>
          <p:nvPr/>
        </p:nvPicPr>
        <p:blipFill>
          <a:blip r:embed="rId3">
            <a:alphaModFix/>
          </a:blip>
          <a:stretch>
            <a:fillRect/>
          </a:stretch>
        </p:blipFill>
        <p:spPr>
          <a:xfrm>
            <a:off x="3137025" y="2913350"/>
            <a:ext cx="5943600"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DSPC overview: Sequence Index list(SIL) for fast support counting, CMAP</a:t>
            </a:r>
            <a:r>
              <a:rPr baseline="-25000" lang="en"/>
              <a:t>i</a:t>
            </a:r>
            <a:r>
              <a:rPr lang="en"/>
              <a:t> and CMAP</a:t>
            </a:r>
            <a:r>
              <a:rPr baseline="-25000" lang="en"/>
              <a:t>s</a:t>
            </a:r>
            <a:r>
              <a:rPr lang="en"/>
              <a:t> to discard infrequent sequences, two MapReduce jobs, first job to compute CMAP</a:t>
            </a:r>
            <a:r>
              <a:rPr baseline="-25000" lang="en"/>
              <a:t>i</a:t>
            </a:r>
            <a:r>
              <a:rPr lang="en"/>
              <a:t> and CMAP</a:t>
            </a:r>
            <a:r>
              <a:rPr baseline="-25000" lang="en"/>
              <a:t>s</a:t>
            </a:r>
            <a:r>
              <a:rPr lang="en"/>
              <a:t> and second job to find frequent patterns by generating SILs.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terms and concepts</a:t>
            </a:r>
            <a:endParaRPr/>
          </a:p>
        </p:txBody>
      </p:sp>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Important terms: Sequence Index List(SIL), succeeding by itemset extension, succeeding by sequence extension, co-occurrence list of an item succeeded by itemset extension, co-occurrence list of item succeeded by sequence extension, Co-occurrence Map of a sequence database with respect to itemset extension(CMAP</a:t>
            </a:r>
            <a:r>
              <a:rPr baseline="-25000" lang="en"/>
              <a:t>i</a:t>
            </a:r>
            <a:r>
              <a:rPr lang="en"/>
              <a:t>), </a:t>
            </a:r>
            <a:r>
              <a:rPr lang="en"/>
              <a:t>Co-occurrence Map of a sequence database with respect to sequence extension(CMAP</a:t>
            </a:r>
            <a:r>
              <a:rPr baseline="-25000" lang="en"/>
              <a:t>s</a:t>
            </a:r>
            <a:r>
              <a:rPr lang="en"/>
              <a:t>)</a:t>
            </a:r>
            <a:endParaRPr/>
          </a:p>
          <a:p>
            <a:pPr indent="-311150" lvl="0" marL="457200" rtl="0" algn="l">
              <a:spcBef>
                <a:spcPts val="0"/>
              </a:spcBef>
              <a:spcAft>
                <a:spcPts val="0"/>
              </a:spcAft>
              <a:buSzPts val="1300"/>
              <a:buChar char="●"/>
            </a:pPr>
            <a:r>
              <a:rPr lang="en"/>
              <a:t>Important concepts: Criteria for sequences of the form &lt;(x)(y)&gt; and sequences of the form &lt;(x,y)&gt; for them to be classified as frequent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terms and concepts</a:t>
            </a:r>
            <a:endParaRPr/>
          </a:p>
        </p:txBody>
      </p:sp>
      <p:graphicFrame>
        <p:nvGraphicFramePr>
          <p:cNvPr id="164" name="Google Shape;164;p26"/>
          <p:cNvGraphicFramePr/>
          <p:nvPr/>
        </p:nvGraphicFramePr>
        <p:xfrm>
          <a:off x="396300" y="2571750"/>
          <a:ext cx="3000000" cy="3000000"/>
        </p:xfrm>
        <a:graphic>
          <a:graphicData uri="http://schemas.openxmlformats.org/drawingml/2006/table">
            <a:tbl>
              <a:tblPr>
                <a:noFill/>
                <a:tableStyleId>{2DF84D02-1886-49DF-94D3-14425A5F8052}</a:tableStyleId>
              </a:tblPr>
              <a:tblGrid>
                <a:gridCol w="819150"/>
                <a:gridCol w="1266825"/>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Sequence ID</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Sequence</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&lt;(a,b,c)(c,d)(c,h)&gt;</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&lt;(a,b)(a,d,f)(c,d,g)&gt;</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&lt;(c,e,g)(h)&gt;</a:t>
                      </a:r>
                      <a:endParaRPr sz="1000">
                        <a:latin typeface="Times New Roman"/>
                        <a:ea typeface="Times New Roman"/>
                        <a:cs typeface="Times New Roman"/>
                        <a:sym typeface="Times New Roman"/>
                      </a:endParaRPr>
                    </a:p>
                  </a:txBody>
                  <a:tcPr marT="63500" marB="63500" marR="63500" marL="63500"/>
                </a:tc>
              </a:tr>
              <a:tr h="2762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&lt;(c)(a,d,g)&gt;</a:t>
                      </a:r>
                      <a:endParaRPr sz="1000">
                        <a:latin typeface="Times New Roman"/>
                        <a:ea typeface="Times New Roman"/>
                        <a:cs typeface="Times New Roman"/>
                        <a:sym typeface="Times New Roman"/>
                      </a:endParaRPr>
                    </a:p>
                  </a:txBody>
                  <a:tcPr marT="63500" marB="63500" marR="63500" marL="63500"/>
                </a:tc>
              </a:tr>
              <a:tr h="1905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&lt;(g)(h)&gt;</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65" name="Google Shape;165;p26"/>
          <p:cNvSpPr txBox="1"/>
          <p:nvPr/>
        </p:nvSpPr>
        <p:spPr>
          <a:xfrm>
            <a:off x="396300" y="28549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Times New Roman"/>
                <a:ea typeface="Times New Roman"/>
                <a:cs typeface="Times New Roman"/>
                <a:sym typeface="Times New Roman"/>
              </a:rPr>
              <a:t>Table 3.1 Sample sequence database</a:t>
            </a:r>
            <a:endParaRPr/>
          </a:p>
        </p:txBody>
      </p:sp>
      <p:graphicFrame>
        <p:nvGraphicFramePr>
          <p:cNvPr id="166" name="Google Shape;166;p26"/>
          <p:cNvGraphicFramePr/>
          <p:nvPr/>
        </p:nvGraphicFramePr>
        <p:xfrm>
          <a:off x="3396300" y="2851150"/>
          <a:ext cx="3000000" cy="3000000"/>
        </p:xfrm>
        <a:graphic>
          <a:graphicData uri="http://schemas.openxmlformats.org/drawingml/2006/table">
            <a:tbl>
              <a:tblPr>
                <a:noFill/>
                <a:tableStyleId>{2DF84D02-1886-49DF-94D3-14425A5F8052}</a:tableStyleId>
              </a:tblPr>
              <a:tblGrid>
                <a:gridCol w="866775"/>
                <a:gridCol w="1019175"/>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Sequence ID</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list of positions</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{1,2}</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67" name="Google Shape;167;p26"/>
          <p:cNvSpPr txBox="1"/>
          <p:nvPr/>
        </p:nvSpPr>
        <p:spPr>
          <a:xfrm>
            <a:off x="3073800" y="2854975"/>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000">
                <a:latin typeface="Times New Roman"/>
                <a:ea typeface="Times New Roman"/>
                <a:cs typeface="Times New Roman"/>
                <a:sym typeface="Times New Roman"/>
              </a:rPr>
              <a:t>Table 3.2 SIL of &lt;(a)&gt; for sequences in table 3.1</a:t>
            </a:r>
            <a:endParaRPr sz="1100"/>
          </a:p>
        </p:txBody>
      </p:sp>
      <p:graphicFrame>
        <p:nvGraphicFramePr>
          <p:cNvPr id="168" name="Google Shape;168;p26"/>
          <p:cNvGraphicFramePr/>
          <p:nvPr/>
        </p:nvGraphicFramePr>
        <p:xfrm>
          <a:off x="6865300" y="625650"/>
          <a:ext cx="3000000" cy="3000000"/>
        </p:xfrm>
        <a:graphic>
          <a:graphicData uri="http://schemas.openxmlformats.org/drawingml/2006/table">
            <a:tbl>
              <a:tblPr>
                <a:noFill/>
                <a:tableStyleId>{2DF84D02-1886-49DF-94D3-14425A5F8052}</a:tableStyleId>
              </a:tblPr>
              <a:tblGrid>
                <a:gridCol w="466725"/>
                <a:gridCol w="571500"/>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Item</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CL</a:t>
                      </a:r>
                      <a:r>
                        <a:rPr baseline="-25000" lang="en" sz="1000">
                          <a:latin typeface="Times New Roman"/>
                          <a:ea typeface="Times New Roman"/>
                          <a:cs typeface="Times New Roman"/>
                          <a:sym typeface="Times New Roman"/>
                        </a:rPr>
                        <a:t>i</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{b,d}</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{d,g}</a:t>
                      </a:r>
                      <a:endParaRPr sz="1000">
                        <a:latin typeface="Times New Roman"/>
                        <a:ea typeface="Times New Roman"/>
                        <a:cs typeface="Times New Roman"/>
                        <a:sym typeface="Times New Roman"/>
                      </a:endParaRPr>
                    </a:p>
                  </a:txBody>
                  <a:tcPr marT="63500" marB="63500" marR="63500" marL="63500"/>
                </a:tc>
              </a:tr>
              <a:tr h="2000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69" name="Google Shape;169;p26"/>
          <p:cNvSpPr txBox="1"/>
          <p:nvPr/>
        </p:nvSpPr>
        <p:spPr>
          <a:xfrm>
            <a:off x="6073800" y="6390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Times New Roman"/>
                <a:ea typeface="Times New Roman"/>
                <a:cs typeface="Times New Roman"/>
                <a:sym typeface="Times New Roman"/>
              </a:rPr>
              <a:t>Table 3.3 CMAP</a:t>
            </a:r>
            <a:r>
              <a:rPr baseline="-25000" i="1" lang="en" sz="1000">
                <a:latin typeface="Times New Roman"/>
                <a:ea typeface="Times New Roman"/>
                <a:cs typeface="Times New Roman"/>
                <a:sym typeface="Times New Roman"/>
              </a:rPr>
              <a:t>i</a:t>
            </a:r>
            <a:r>
              <a:rPr i="1" lang="en" sz="1000">
                <a:latin typeface="Times New Roman"/>
                <a:ea typeface="Times New Roman"/>
                <a:cs typeface="Times New Roman"/>
                <a:sym typeface="Times New Roman"/>
              </a:rPr>
              <a:t> for sequence database in table 3.1</a:t>
            </a:r>
            <a:endParaRPr/>
          </a:p>
        </p:txBody>
      </p:sp>
      <p:graphicFrame>
        <p:nvGraphicFramePr>
          <p:cNvPr id="170" name="Google Shape;170;p26"/>
          <p:cNvGraphicFramePr/>
          <p:nvPr/>
        </p:nvGraphicFramePr>
        <p:xfrm>
          <a:off x="6903400" y="2562225"/>
          <a:ext cx="3000000" cy="3000000"/>
        </p:xfrm>
        <a:graphic>
          <a:graphicData uri="http://schemas.openxmlformats.org/drawingml/2006/table">
            <a:tbl>
              <a:tblPr>
                <a:noFill/>
                <a:tableStyleId>{2DF84D02-1886-49DF-94D3-14425A5F8052}</a:tableStyleId>
              </a:tblPr>
              <a:tblGrid>
                <a:gridCol w="523875"/>
                <a:gridCol w="476250"/>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Item</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CL</a:t>
                      </a:r>
                      <a:r>
                        <a:rPr baseline="-25000" lang="en" sz="1000">
                          <a:latin typeface="Times New Roman"/>
                          <a:ea typeface="Times New Roman"/>
                          <a:cs typeface="Times New Roman"/>
                          <a:sym typeface="Times New Roman"/>
                        </a:rPr>
                        <a:t>s</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{c,d}</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{c,d}</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{d,h}</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d</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{h}</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71" name="Google Shape;171;p26"/>
          <p:cNvSpPr txBox="1"/>
          <p:nvPr/>
        </p:nvSpPr>
        <p:spPr>
          <a:xfrm>
            <a:off x="6144000" y="28549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Times New Roman"/>
                <a:ea typeface="Times New Roman"/>
                <a:cs typeface="Times New Roman"/>
                <a:sym typeface="Times New Roman"/>
              </a:rPr>
              <a:t>Table 3.4 CMAP</a:t>
            </a:r>
            <a:r>
              <a:rPr baseline="-25000" i="1" lang="en" sz="1000">
                <a:latin typeface="Times New Roman"/>
                <a:ea typeface="Times New Roman"/>
                <a:cs typeface="Times New Roman"/>
                <a:sym typeface="Times New Roman"/>
              </a:rPr>
              <a:t>s</a:t>
            </a:r>
            <a:r>
              <a:rPr i="1" lang="en" sz="1000">
                <a:latin typeface="Times New Roman"/>
                <a:ea typeface="Times New Roman"/>
                <a:cs typeface="Times New Roman"/>
                <a:sym typeface="Times New Roman"/>
              </a:rPr>
              <a:t> for sequence database in table 3.1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Abstract of Algorithm</a:t>
            </a:r>
            <a:endParaRPr/>
          </a:p>
        </p:txBody>
      </p:sp>
      <p:sp>
        <p:nvSpPr>
          <p:cNvPr id="177" name="Google Shape;177;p27"/>
          <p:cNvSpPr/>
          <p:nvPr/>
        </p:nvSpPr>
        <p:spPr>
          <a:xfrm>
            <a:off x="2439488" y="2543700"/>
            <a:ext cx="1472700" cy="1004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1609438" y="2972125"/>
            <a:ext cx="763200" cy="202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nvSpPr>
        <p:spPr>
          <a:xfrm>
            <a:off x="525013" y="2757925"/>
            <a:ext cx="10176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Sequence Dataset</a:t>
            </a:r>
            <a:endParaRPr/>
          </a:p>
        </p:txBody>
      </p:sp>
      <p:sp>
        <p:nvSpPr>
          <p:cNvPr id="180" name="Google Shape;180;p27"/>
          <p:cNvSpPr/>
          <p:nvPr/>
        </p:nvSpPr>
        <p:spPr>
          <a:xfrm>
            <a:off x="4072838" y="2972125"/>
            <a:ext cx="1740300" cy="936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5906988" y="2557100"/>
            <a:ext cx="1405800" cy="897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7366288" y="2972125"/>
            <a:ext cx="348000" cy="936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7741138" y="2757925"/>
            <a:ext cx="10845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Frequent Sequences</a:t>
            </a:r>
            <a:endParaRPr/>
          </a:p>
        </p:txBody>
      </p:sp>
      <p:sp>
        <p:nvSpPr>
          <p:cNvPr id="184" name="Google Shape;184;p27"/>
          <p:cNvSpPr txBox="1"/>
          <p:nvPr/>
        </p:nvSpPr>
        <p:spPr>
          <a:xfrm>
            <a:off x="2707263" y="2878400"/>
            <a:ext cx="997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Phase 1</a:t>
            </a:r>
            <a:endParaRPr/>
          </a:p>
        </p:txBody>
      </p:sp>
      <p:sp>
        <p:nvSpPr>
          <p:cNvPr id="185" name="Google Shape;185;p27"/>
          <p:cNvSpPr txBox="1"/>
          <p:nvPr/>
        </p:nvSpPr>
        <p:spPr>
          <a:xfrm>
            <a:off x="6228313" y="2865025"/>
            <a:ext cx="9975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Phase 2</a:t>
            </a:r>
            <a:endParaRPr/>
          </a:p>
        </p:txBody>
      </p:sp>
      <p:sp>
        <p:nvSpPr>
          <p:cNvPr id="186" name="Google Shape;186;p27"/>
          <p:cNvSpPr txBox="1"/>
          <p:nvPr/>
        </p:nvSpPr>
        <p:spPr>
          <a:xfrm>
            <a:off x="3969188" y="2356225"/>
            <a:ext cx="19947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CMAP</a:t>
            </a:r>
            <a:r>
              <a:rPr baseline="-25000" lang="en" sz="1100"/>
              <a:t>i</a:t>
            </a:r>
            <a:endParaRPr sz="1100"/>
          </a:p>
          <a:p>
            <a:pPr indent="0" lvl="0" marL="0" rtl="0" algn="l">
              <a:spcBef>
                <a:spcPts val="0"/>
              </a:spcBef>
              <a:spcAft>
                <a:spcPts val="0"/>
              </a:spcAft>
              <a:buNone/>
            </a:pPr>
            <a:r>
              <a:rPr lang="en" sz="1100"/>
              <a:t>CMAP</a:t>
            </a:r>
            <a:r>
              <a:rPr baseline="-25000" lang="en" sz="1100"/>
              <a:t>s</a:t>
            </a:r>
            <a:endParaRPr sz="1100"/>
          </a:p>
          <a:p>
            <a:pPr indent="0" lvl="0" marL="0" rtl="0" algn="l">
              <a:spcBef>
                <a:spcPts val="0"/>
              </a:spcBef>
              <a:spcAft>
                <a:spcPts val="0"/>
              </a:spcAft>
              <a:buNone/>
            </a:pPr>
            <a:r>
              <a:rPr lang="en" sz="1100"/>
              <a:t>&lt;id,frequent item-pos pairs&gt;</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Overview</a:t>
            </a:r>
            <a:endParaRPr/>
          </a:p>
        </p:txBody>
      </p:sp>
      <p:pic>
        <p:nvPicPr>
          <p:cNvPr id="192" name="Google Shape;192;p28"/>
          <p:cNvPicPr preferRelativeResize="0"/>
          <p:nvPr/>
        </p:nvPicPr>
        <p:blipFill>
          <a:blip r:embed="rId3">
            <a:alphaModFix/>
          </a:blip>
          <a:stretch>
            <a:fillRect/>
          </a:stretch>
        </p:blipFill>
        <p:spPr>
          <a:xfrm>
            <a:off x="4528075" y="608325"/>
            <a:ext cx="3267400" cy="4535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1.1 - First MapReduce job - Map Phase</a:t>
            </a:r>
            <a:endParaRPr/>
          </a:p>
        </p:txBody>
      </p:sp>
      <p:sp>
        <p:nvSpPr>
          <p:cNvPr id="198" name="Google Shape;198;p29"/>
          <p:cNvSpPr txBox="1"/>
          <p:nvPr>
            <p:ph idx="1" type="body"/>
          </p:nvPr>
        </p:nvSpPr>
        <p:spPr>
          <a:xfrm>
            <a:off x="2583600" y="1197900"/>
            <a:ext cx="397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rPr>
              <a:t>Mapper function</a:t>
            </a:r>
            <a:endParaRPr b="1"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Input for ith mapper:</a:t>
            </a:r>
            <a:endParaRPr sz="1000">
              <a:solidFill>
                <a:schemeClr val="dk1"/>
              </a:solidFill>
            </a:endParaRPr>
          </a:p>
          <a:p>
            <a:pPr indent="0" lvl="0" marL="457200" rtl="0" algn="l">
              <a:spcBef>
                <a:spcPts val="0"/>
              </a:spcBef>
              <a:spcAft>
                <a:spcPts val="0"/>
              </a:spcAft>
              <a:buClr>
                <a:schemeClr val="dk1"/>
              </a:buClr>
              <a:buSzPts val="1100"/>
              <a:buFont typeface="Arial"/>
              <a:buNone/>
            </a:pPr>
            <a:r>
              <a:rPr lang="en" sz="1000">
                <a:solidFill>
                  <a:schemeClr val="dk1"/>
                </a:solidFill>
              </a:rPr>
              <a:t>SD</a:t>
            </a:r>
            <a:r>
              <a:rPr baseline="-25000" lang="en" sz="1000">
                <a:solidFill>
                  <a:schemeClr val="dk1"/>
                </a:solidFill>
              </a:rPr>
              <a:t>i</a:t>
            </a:r>
            <a:r>
              <a:rPr lang="en" sz="1000">
                <a:solidFill>
                  <a:schemeClr val="dk1"/>
                </a:solidFill>
              </a:rPr>
              <a:t> - Sequence Dataset of ith split</a:t>
            </a:r>
            <a:endParaRPr sz="1000">
              <a:solidFill>
                <a:schemeClr val="dk1"/>
              </a:solidFill>
            </a:endParaRPr>
          </a:p>
          <a:p>
            <a:pPr indent="0" lvl="0" marL="457200" rtl="0" algn="l">
              <a:spcBef>
                <a:spcPts val="0"/>
              </a:spcBef>
              <a:spcAft>
                <a:spcPts val="0"/>
              </a:spcAft>
              <a:buClr>
                <a:schemeClr val="dk1"/>
              </a:buClr>
              <a:buSzPts val="1100"/>
              <a:buFont typeface="Arial"/>
              <a:buNone/>
            </a:pPr>
            <a:r>
              <a:rPr lang="en" sz="1000">
                <a:solidFill>
                  <a:schemeClr val="dk1"/>
                </a:solidFill>
              </a:rPr>
              <a:t>min_sup - minimum support count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Output: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(item,L</a:t>
            </a:r>
            <a:r>
              <a:rPr baseline="-25000" lang="en" sz="1000">
                <a:solidFill>
                  <a:schemeClr val="dk1"/>
                </a:solidFill>
              </a:rPr>
              <a:t>s</a:t>
            </a:r>
            <a:r>
              <a:rPr lang="en" sz="1000">
                <a:solidFill>
                  <a:schemeClr val="dk1"/>
                </a:solidFill>
              </a:rPr>
              <a:t>(item)) pairs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(item,L</a:t>
            </a:r>
            <a:r>
              <a:rPr baseline="-25000" lang="en" sz="1000">
                <a:solidFill>
                  <a:schemeClr val="dk1"/>
                </a:solidFill>
              </a:rPr>
              <a:t>i</a:t>
            </a:r>
            <a:r>
              <a:rPr lang="en" sz="1000">
                <a:solidFill>
                  <a:schemeClr val="dk1"/>
                </a:solidFill>
              </a:rPr>
              <a:t>(item)) pairs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(sequence id, sequence) for all sequences in SD</a:t>
            </a:r>
            <a:r>
              <a:rPr baseline="-25000" lang="en" sz="1000">
                <a:solidFill>
                  <a:schemeClr val="dk1"/>
                </a:solidFill>
              </a:rPr>
              <a:t>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Algorithm:</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function MAP1(sequence_id Id, sequence 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Li := CREATE_Li(S)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Ls := CREATE_Ls(S)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each key i in Li:</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output( i, Li(i) )</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each key i in Ls: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output( i, Ls(i) )</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output( Id, S )</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a:t>
            </a:r>
            <a:endParaRPr b="1"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1.2 - First MapReduce job - Map Phase</a:t>
            </a:r>
            <a:endParaRPr/>
          </a:p>
        </p:txBody>
      </p:sp>
      <p:sp>
        <p:nvSpPr>
          <p:cNvPr id="204" name="Google Shape;204;p30"/>
          <p:cNvSpPr txBox="1"/>
          <p:nvPr>
            <p:ph idx="1" type="body"/>
          </p:nvPr>
        </p:nvSpPr>
        <p:spPr>
          <a:xfrm>
            <a:off x="2624250" y="1142100"/>
            <a:ext cx="389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Create L</a:t>
            </a:r>
            <a:r>
              <a:rPr b="1" baseline="-25000" lang="en" sz="1000">
                <a:solidFill>
                  <a:schemeClr val="dk1"/>
                </a:solidFill>
              </a:rPr>
              <a:t>i</a:t>
            </a:r>
            <a:r>
              <a:rPr b="1" lang="en" sz="1000">
                <a:solidFill>
                  <a:schemeClr val="dk1"/>
                </a:solidFill>
              </a:rPr>
              <a:t> function</a:t>
            </a:r>
            <a:endParaRPr b="1" sz="1000">
              <a:solidFill>
                <a:schemeClr val="dk1"/>
              </a:solidFill>
            </a:endParaRPr>
          </a:p>
          <a:p>
            <a:pPr indent="0" lvl="0" marL="0" rtl="0" algn="l">
              <a:spcBef>
                <a:spcPts val="0"/>
              </a:spcBef>
              <a:spcAft>
                <a:spcPts val="0"/>
              </a:spcAft>
              <a:buNone/>
            </a:pPr>
            <a:r>
              <a:rPr lang="en" sz="1000">
                <a:solidFill>
                  <a:schemeClr val="dk1"/>
                </a:solidFill>
              </a:rPr>
              <a:t>Input:</a:t>
            </a:r>
            <a:endParaRPr sz="1000">
              <a:solidFill>
                <a:schemeClr val="dk1"/>
              </a:solidFill>
            </a:endParaRPr>
          </a:p>
          <a:p>
            <a:pPr indent="0" lvl="0" marL="0" rtl="0" algn="l">
              <a:spcBef>
                <a:spcPts val="0"/>
              </a:spcBef>
              <a:spcAft>
                <a:spcPts val="0"/>
              </a:spcAft>
              <a:buNone/>
            </a:pPr>
            <a:r>
              <a:rPr lang="en" sz="1000">
                <a:solidFill>
                  <a:schemeClr val="dk1"/>
                </a:solidFill>
              </a:rPr>
              <a:t>	A sequence S</a:t>
            </a:r>
            <a:endParaRPr sz="1000">
              <a:solidFill>
                <a:schemeClr val="dk1"/>
              </a:solidFill>
            </a:endParaRPr>
          </a:p>
          <a:p>
            <a:pPr indent="0" lvl="0" marL="0" rtl="0" algn="l">
              <a:spcBef>
                <a:spcPts val="0"/>
              </a:spcBef>
              <a:spcAft>
                <a:spcPts val="0"/>
              </a:spcAft>
              <a:buNone/>
            </a:pPr>
            <a:r>
              <a:rPr lang="en" sz="1000">
                <a:solidFill>
                  <a:schemeClr val="dk1"/>
                </a:solidFill>
              </a:rPr>
              <a:t>Output:</a:t>
            </a:r>
            <a:endParaRPr sz="1000">
              <a:solidFill>
                <a:schemeClr val="dk1"/>
              </a:solidFill>
            </a:endParaRPr>
          </a:p>
          <a:p>
            <a:pPr indent="0" lvl="0" marL="0" rtl="0" algn="l">
              <a:spcBef>
                <a:spcPts val="0"/>
              </a:spcBef>
              <a:spcAft>
                <a:spcPts val="0"/>
              </a:spcAft>
              <a:buNone/>
            </a:pPr>
            <a:r>
              <a:rPr lang="en" sz="1000">
                <a:solidFill>
                  <a:schemeClr val="dk1"/>
                </a:solidFill>
              </a:rPr>
              <a:t>	A mapping L</a:t>
            </a:r>
            <a:r>
              <a:rPr baseline="-25000" lang="en" sz="1000">
                <a:solidFill>
                  <a:schemeClr val="dk1"/>
                </a:solidFill>
              </a:rPr>
              <a:t>i</a:t>
            </a:r>
            <a:r>
              <a:rPr lang="en" sz="1000">
                <a:solidFill>
                  <a:schemeClr val="dk1"/>
                </a:solidFill>
              </a:rPr>
              <a:t> from items to lists of items</a:t>
            </a:r>
            <a:endParaRPr sz="1000">
              <a:solidFill>
                <a:schemeClr val="dk1"/>
              </a:solidFill>
            </a:endParaRPr>
          </a:p>
          <a:p>
            <a:pPr indent="0" lvl="0" marL="0" rtl="0" algn="l">
              <a:spcBef>
                <a:spcPts val="0"/>
              </a:spcBef>
              <a:spcAft>
                <a:spcPts val="0"/>
              </a:spcAft>
              <a:buNone/>
            </a:pPr>
            <a:r>
              <a:rPr lang="en" sz="1000">
                <a:solidFill>
                  <a:schemeClr val="dk1"/>
                </a:solidFill>
              </a:rPr>
              <a:t>Algorithm:</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function CREATE_Li(sequence 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Li := new map which maps an item to a list of items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each itemset IS in 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i=0 to size of IS: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j=i+1 to size of IS: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if Li[IS[i]] has not been initialized:</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initialize Li[IS[i]]</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Add IS[j] to Li[IS[i]]</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return Li</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a:t>
            </a:r>
            <a:endParaRPr b="1"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1.3 - First MapReduce job - Map Phase</a:t>
            </a:r>
            <a:endParaRPr/>
          </a:p>
        </p:txBody>
      </p:sp>
      <p:sp>
        <p:nvSpPr>
          <p:cNvPr id="210" name="Google Shape;210;p31"/>
          <p:cNvSpPr txBox="1"/>
          <p:nvPr>
            <p:ph idx="1" type="body"/>
          </p:nvPr>
        </p:nvSpPr>
        <p:spPr>
          <a:xfrm>
            <a:off x="2641200" y="966950"/>
            <a:ext cx="386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Create L</a:t>
            </a:r>
            <a:r>
              <a:rPr b="1" baseline="-25000" lang="en" sz="1000">
                <a:solidFill>
                  <a:schemeClr val="dk1"/>
                </a:solidFill>
              </a:rPr>
              <a:t>s</a:t>
            </a:r>
            <a:r>
              <a:rPr b="1" lang="en" sz="1000">
                <a:solidFill>
                  <a:schemeClr val="dk1"/>
                </a:solidFill>
              </a:rPr>
              <a:t> function</a:t>
            </a:r>
            <a:endParaRPr b="1" sz="1000">
              <a:solidFill>
                <a:schemeClr val="dk1"/>
              </a:solidFill>
            </a:endParaRPr>
          </a:p>
          <a:p>
            <a:pPr indent="0" lvl="0" marL="0" rtl="0" algn="l">
              <a:spcBef>
                <a:spcPts val="0"/>
              </a:spcBef>
              <a:spcAft>
                <a:spcPts val="0"/>
              </a:spcAft>
              <a:buNone/>
            </a:pPr>
            <a:r>
              <a:rPr lang="en" sz="1000">
                <a:solidFill>
                  <a:schemeClr val="dk1"/>
                </a:solidFill>
              </a:rPr>
              <a:t>Input:</a:t>
            </a:r>
            <a:endParaRPr sz="1000">
              <a:solidFill>
                <a:schemeClr val="dk1"/>
              </a:solidFill>
            </a:endParaRPr>
          </a:p>
          <a:p>
            <a:pPr indent="0" lvl="0" marL="0" rtl="0" algn="l">
              <a:spcBef>
                <a:spcPts val="0"/>
              </a:spcBef>
              <a:spcAft>
                <a:spcPts val="0"/>
              </a:spcAft>
              <a:buNone/>
            </a:pPr>
            <a:r>
              <a:rPr lang="en" sz="1000">
                <a:solidFill>
                  <a:schemeClr val="dk1"/>
                </a:solidFill>
              </a:rPr>
              <a:t>	A sequence S</a:t>
            </a:r>
            <a:endParaRPr sz="1000">
              <a:solidFill>
                <a:schemeClr val="dk1"/>
              </a:solidFill>
            </a:endParaRPr>
          </a:p>
          <a:p>
            <a:pPr indent="0" lvl="0" marL="0" rtl="0" algn="l">
              <a:spcBef>
                <a:spcPts val="0"/>
              </a:spcBef>
              <a:spcAft>
                <a:spcPts val="0"/>
              </a:spcAft>
              <a:buNone/>
            </a:pPr>
            <a:r>
              <a:rPr lang="en" sz="1000">
                <a:solidFill>
                  <a:schemeClr val="dk1"/>
                </a:solidFill>
              </a:rPr>
              <a:t>Output:</a:t>
            </a:r>
            <a:endParaRPr sz="1000">
              <a:solidFill>
                <a:schemeClr val="dk1"/>
              </a:solidFill>
            </a:endParaRPr>
          </a:p>
          <a:p>
            <a:pPr indent="0" lvl="0" marL="0" rtl="0" algn="l">
              <a:spcBef>
                <a:spcPts val="0"/>
              </a:spcBef>
              <a:spcAft>
                <a:spcPts val="0"/>
              </a:spcAft>
              <a:buNone/>
            </a:pPr>
            <a:r>
              <a:rPr lang="en" sz="1000">
                <a:solidFill>
                  <a:schemeClr val="dk1"/>
                </a:solidFill>
              </a:rPr>
              <a:t>	A mapping L</a:t>
            </a:r>
            <a:r>
              <a:rPr baseline="-25000" lang="en" sz="1000">
                <a:solidFill>
                  <a:schemeClr val="dk1"/>
                </a:solidFill>
              </a:rPr>
              <a:t>s</a:t>
            </a:r>
            <a:r>
              <a:rPr lang="en" sz="1000">
                <a:solidFill>
                  <a:schemeClr val="dk1"/>
                </a:solidFill>
              </a:rPr>
              <a:t> from items to lists of items</a:t>
            </a:r>
            <a:endParaRPr sz="1000">
              <a:solidFill>
                <a:schemeClr val="dk1"/>
              </a:solidFill>
            </a:endParaRPr>
          </a:p>
          <a:p>
            <a:pPr indent="0" lvl="0" marL="0" rtl="0" algn="l">
              <a:spcBef>
                <a:spcPts val="0"/>
              </a:spcBef>
              <a:spcAft>
                <a:spcPts val="0"/>
              </a:spcAft>
              <a:buNone/>
            </a:pPr>
            <a:r>
              <a:rPr lang="en" sz="1000">
                <a:solidFill>
                  <a:schemeClr val="dk1"/>
                </a:solidFill>
              </a:rPr>
              <a:t>Algorithm:</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function CREATE_Ls(sequence 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Ls := new map which maps an item to a list of items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each itemset IS1 in 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i=0 to size of IS1:</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each itemset IS2 in S that comes before IS1:</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j=0 to size of IS2:</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if Ls[IS1[i]] has not been initialized:</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initialize Ls[IS1[i]]</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Add IS2[j] to Ls[IS1[i]]</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return Ls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a:t>
            </a:r>
            <a:endParaRPr b="1"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130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1.4 - First MapReduce job - Reduce phase</a:t>
            </a:r>
            <a:endParaRPr/>
          </a:p>
        </p:txBody>
      </p:sp>
      <p:sp>
        <p:nvSpPr>
          <p:cNvPr id="216" name="Google Shape;216;p32"/>
          <p:cNvSpPr txBox="1"/>
          <p:nvPr>
            <p:ph idx="1" type="body"/>
          </p:nvPr>
        </p:nvSpPr>
        <p:spPr>
          <a:xfrm>
            <a:off x="1688700" y="1121600"/>
            <a:ext cx="57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Reduce function</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(item, list of all L</a:t>
            </a:r>
            <a:r>
              <a:rPr baseline="-25000" lang="en" sz="1100">
                <a:solidFill>
                  <a:schemeClr val="dk1"/>
                </a:solidFill>
              </a:rPr>
              <a:t>s</a:t>
            </a:r>
            <a:r>
              <a:rPr lang="en" sz="1100">
                <a:solidFill>
                  <a:schemeClr val="dk1"/>
                </a:solidFill>
              </a:rPr>
              <a:t>(item) from all the mappers) pairs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(item, list of all L</a:t>
            </a:r>
            <a:r>
              <a:rPr baseline="-25000" lang="en" sz="1100">
                <a:solidFill>
                  <a:schemeClr val="dk1"/>
                </a:solidFill>
              </a:rPr>
              <a:t>i</a:t>
            </a:r>
            <a:r>
              <a:rPr lang="en" sz="1100">
                <a:solidFill>
                  <a:schemeClr val="dk1"/>
                </a:solidFill>
              </a:rPr>
              <a:t>(item) from all the mappers) pairs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(sequence id, sequence) for all sequences in the sequence database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Output: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CMAP</a:t>
            </a:r>
            <a:r>
              <a:rPr baseline="-25000" lang="en" sz="1100">
                <a:solidFill>
                  <a:schemeClr val="dk1"/>
                </a:solidFill>
              </a:rPr>
              <a:t>i</a:t>
            </a:r>
            <a:r>
              <a:rPr lang="en" sz="1100">
                <a:solidFill>
                  <a:schemeClr val="dk1"/>
                </a:solidFill>
              </a:rPr>
              <a:t> - Co-occurrence Map by itemset extension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CMAP</a:t>
            </a:r>
            <a:r>
              <a:rPr baseline="-25000" lang="en" sz="1100">
                <a:solidFill>
                  <a:schemeClr val="dk1"/>
                </a:solidFill>
              </a:rPr>
              <a:t>s</a:t>
            </a:r>
            <a:r>
              <a:rPr lang="en" sz="1100">
                <a:solidFill>
                  <a:schemeClr val="dk1"/>
                </a:solidFill>
              </a:rPr>
              <a:t> - Co-occurrence Map by sequence extension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(sequence_id ID, pair(item,position) for all the items in the sequence with id ID) pairs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Algorithm: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function REDUCE1(key k, values v)</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if k is a sequence id:</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HANDLE_SEQUENCES(k,v)</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else if k is an item: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HANDLE_CMAP(k,v)</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7650" y="-53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1.5 - First MapReduce job - Reduce phase</a:t>
            </a:r>
            <a:endParaRPr/>
          </a:p>
        </p:txBody>
      </p:sp>
      <p:sp>
        <p:nvSpPr>
          <p:cNvPr id="222" name="Google Shape;222;p33"/>
          <p:cNvSpPr txBox="1"/>
          <p:nvPr>
            <p:ph idx="1" type="body"/>
          </p:nvPr>
        </p:nvSpPr>
        <p:spPr>
          <a:xfrm>
            <a:off x="2331300" y="1142225"/>
            <a:ext cx="448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Handle Sequences function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(sequence id, sequence) pair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Output: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(sequence id, list of pairs(item,position))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Algorithm: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function HANDLE_SEQUENCES(sequence_id ID, sequence 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 := 1</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L := new list which stores pairs of items and their indices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itemset IS in v:</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item j in IS: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insert pair(j,i) in 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 := i+1</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output(k,L)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1.6 - First MapReduce job - Reduce phase</a:t>
            </a:r>
            <a:endParaRPr/>
          </a:p>
        </p:txBody>
      </p:sp>
      <p:sp>
        <p:nvSpPr>
          <p:cNvPr id="228" name="Google Shape;228;p34"/>
          <p:cNvSpPr txBox="1"/>
          <p:nvPr>
            <p:ph idx="1" type="body"/>
          </p:nvPr>
        </p:nvSpPr>
        <p:spPr>
          <a:xfrm>
            <a:off x="2001300" y="1142450"/>
            <a:ext cx="514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Handle CMAP function</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(item, list of lists of items)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Output: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(item,Co-occurrence list of item succeeded by itemset extension)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(item,Co-occurrence list of item succeeded by sequence extension)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Algorithm: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function HANDLE_CMAP(item x, list of lists values)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Initialize a map COUNT as a mapping from item to integer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list L in values: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item i in 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if i is a key present in COUNT: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COUNT[i] := COUNT[i]+1</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else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COUNT[i] := 1</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for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1.6 - First MapReduce job - Reduce phase</a:t>
            </a:r>
            <a:endParaRPr/>
          </a:p>
        </p:txBody>
      </p:sp>
      <p:sp>
        <p:nvSpPr>
          <p:cNvPr id="234" name="Google Shape;234;p35"/>
          <p:cNvSpPr txBox="1"/>
          <p:nvPr>
            <p:ph idx="1" type="body"/>
          </p:nvPr>
        </p:nvSpPr>
        <p:spPr>
          <a:xfrm>
            <a:off x="2475150" y="1132425"/>
            <a:ext cx="41937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startAt="13"/>
            </a:pPr>
            <a:r>
              <a:rPr lang="en" sz="1100">
                <a:solidFill>
                  <a:schemeClr val="dk1"/>
                </a:solidFill>
              </a:rPr>
              <a:t>    for each key k in COUNT:</a:t>
            </a:r>
            <a:endParaRPr sz="1100">
              <a:solidFill>
                <a:schemeClr val="dk1"/>
              </a:solidFill>
            </a:endParaRPr>
          </a:p>
          <a:p>
            <a:pPr indent="-298450" lvl="0" marL="457200" rtl="0" algn="l">
              <a:spcBef>
                <a:spcPts val="0"/>
              </a:spcBef>
              <a:spcAft>
                <a:spcPts val="0"/>
              </a:spcAft>
              <a:buClr>
                <a:schemeClr val="dk1"/>
              </a:buClr>
              <a:buSzPts val="1100"/>
              <a:buAutoNum type="arabicPeriod" startAt="13"/>
            </a:pPr>
            <a:r>
              <a:rPr lang="en" sz="1100">
                <a:solidFill>
                  <a:schemeClr val="dk1"/>
                </a:solidFill>
              </a:rPr>
              <a:t>        if COUNT[k]&gt;=min_sup:</a:t>
            </a:r>
            <a:endParaRPr sz="1100">
              <a:solidFill>
                <a:schemeClr val="dk1"/>
              </a:solidFill>
            </a:endParaRPr>
          </a:p>
          <a:p>
            <a:pPr indent="-298450" lvl="0" marL="457200" rtl="0" algn="l">
              <a:spcBef>
                <a:spcPts val="0"/>
              </a:spcBef>
              <a:spcAft>
                <a:spcPts val="0"/>
              </a:spcAft>
              <a:buClr>
                <a:schemeClr val="dk1"/>
              </a:buClr>
              <a:buSzPts val="1100"/>
              <a:buAutoNum type="arabicPeriod" startAt="13"/>
            </a:pPr>
            <a:r>
              <a:rPr lang="en" sz="1100">
                <a:solidFill>
                  <a:schemeClr val="dk1"/>
                </a:solidFill>
              </a:rPr>
              <a:t>            if values is a list of Li:</a:t>
            </a:r>
            <a:endParaRPr sz="1100">
              <a:solidFill>
                <a:schemeClr val="dk1"/>
              </a:solidFill>
            </a:endParaRPr>
          </a:p>
          <a:p>
            <a:pPr indent="-298450" lvl="0" marL="457200" rtl="0" algn="l">
              <a:spcBef>
                <a:spcPts val="0"/>
              </a:spcBef>
              <a:spcAft>
                <a:spcPts val="0"/>
              </a:spcAft>
              <a:buClr>
                <a:schemeClr val="dk1"/>
              </a:buClr>
              <a:buSzPts val="1100"/>
              <a:buAutoNum type="arabicPeriod" startAt="13"/>
            </a:pPr>
            <a:r>
              <a:rPr lang="en" sz="1100">
                <a:solidFill>
                  <a:schemeClr val="dk1"/>
                </a:solidFill>
              </a:rPr>
              <a:t>                output(x,k) to CMAPi</a:t>
            </a:r>
            <a:endParaRPr sz="1100">
              <a:solidFill>
                <a:schemeClr val="dk1"/>
              </a:solidFill>
            </a:endParaRPr>
          </a:p>
          <a:p>
            <a:pPr indent="-298450" lvl="0" marL="457200" rtl="0" algn="l">
              <a:spcBef>
                <a:spcPts val="0"/>
              </a:spcBef>
              <a:spcAft>
                <a:spcPts val="0"/>
              </a:spcAft>
              <a:buClr>
                <a:schemeClr val="dk1"/>
              </a:buClr>
              <a:buSzPts val="1100"/>
              <a:buAutoNum type="arabicPeriod" startAt="13"/>
            </a:pPr>
            <a:r>
              <a:rPr lang="en" sz="1100">
                <a:solidFill>
                  <a:schemeClr val="dk1"/>
                </a:solidFill>
              </a:rPr>
              <a:t>            else if values is a list of Ls:</a:t>
            </a:r>
            <a:endParaRPr sz="1100">
              <a:solidFill>
                <a:schemeClr val="dk1"/>
              </a:solidFill>
            </a:endParaRPr>
          </a:p>
          <a:p>
            <a:pPr indent="-298450" lvl="0" marL="457200" rtl="0" algn="l">
              <a:spcBef>
                <a:spcPts val="0"/>
              </a:spcBef>
              <a:spcAft>
                <a:spcPts val="0"/>
              </a:spcAft>
              <a:buClr>
                <a:schemeClr val="dk1"/>
              </a:buClr>
              <a:buSzPts val="1100"/>
              <a:buAutoNum type="arabicPeriod" startAt="13"/>
            </a:pPr>
            <a:r>
              <a:rPr lang="en" sz="1100">
                <a:solidFill>
                  <a:schemeClr val="dk1"/>
                </a:solidFill>
              </a:rPr>
              <a:t>                output(x,k) to CMAPs</a:t>
            </a:r>
            <a:endParaRPr sz="1100">
              <a:solidFill>
                <a:schemeClr val="dk1"/>
              </a:solidFill>
            </a:endParaRPr>
          </a:p>
          <a:p>
            <a:pPr indent="-298450" lvl="0" marL="457200" rtl="0" algn="l">
              <a:spcBef>
                <a:spcPts val="0"/>
              </a:spcBef>
              <a:spcAft>
                <a:spcPts val="0"/>
              </a:spcAft>
              <a:buClr>
                <a:schemeClr val="dk1"/>
              </a:buClr>
              <a:buSzPts val="1100"/>
              <a:buAutoNum type="arabicPeriod" startAt="13"/>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startAt="13"/>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startAt="13"/>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startAt="13"/>
            </a:pPr>
            <a:r>
              <a:rPr lang="en" sz="1100">
                <a:solidFill>
                  <a:schemeClr val="dk1"/>
                </a:solidFill>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7294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2.1 - Second MapReduce job - Map Phase</a:t>
            </a:r>
            <a:endParaRPr/>
          </a:p>
        </p:txBody>
      </p:sp>
      <p:sp>
        <p:nvSpPr>
          <p:cNvPr id="240" name="Google Shape;240;p36"/>
          <p:cNvSpPr txBox="1"/>
          <p:nvPr>
            <p:ph idx="1" type="body"/>
          </p:nvPr>
        </p:nvSpPr>
        <p:spPr>
          <a:xfrm>
            <a:off x="727650" y="12556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Mapper function</a:t>
            </a:r>
            <a:br>
              <a:rPr b="1" lang="en" sz="1100">
                <a:solidFill>
                  <a:schemeClr val="dk1"/>
                </a:solidFill>
              </a:rPr>
            </a:br>
            <a:r>
              <a:rPr lang="en" sz="1100">
                <a:solidFill>
                  <a:schemeClr val="dk1"/>
                </a:solidFill>
              </a:rPr>
              <a:t>Input: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ith split of (sequence_id ID, list of pair(item,position) for all the items in the sequence with id ID) pairs data from output of the reducer of the previous MapReduce phase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Output: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(sequence, support count of sequence for the current split)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Algorithm: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function MAP2(sequence_id ID,list of pair(item,position) 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Initialize ItemPosMapping as a mapping from item to list of positions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pair p in 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Add p.position to ItemPosMapping[p.item]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Initialize SIL as a mapping from sequence to a mapping from sequence ID to a list of positions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SIL := CREATE_SIL(ID,ItemPosMapping)</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key S in SIL which is a 1-sequence: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GENERATE_SEQUENCES(S,SIL)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7294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2.2 - Second MapReduce job - Map Phase</a:t>
            </a:r>
            <a:endParaRPr/>
          </a:p>
        </p:txBody>
      </p:sp>
      <p:sp>
        <p:nvSpPr>
          <p:cNvPr id="246" name="Google Shape;246;p37"/>
          <p:cNvSpPr txBox="1"/>
          <p:nvPr>
            <p:ph idx="1" type="body"/>
          </p:nvPr>
        </p:nvSpPr>
        <p:spPr>
          <a:xfrm>
            <a:off x="729450" y="12555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Function for creating SIL of 1-sequences</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Sequence id 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ItemPosMapping, a mapping from item to list of positions of that item in the sequence with given 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Output: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SIL of all 1-sequences contained in the sequence with the given 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Algorithm: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function CREATE_SIL(sequence id ID, ItemPosMapping IPM)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Initialize SIL as a mapping from a sequence to a mapping from a sequence ID to a list of positions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item i which is a key in IPM: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Sequence S := &lt;(i)&gt;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initialize SIL[S]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initialize SIL[S][ID]</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SIL[S][ID] := IPM[i]</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return SIL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2.3 - Second MapReduce job - Map Phase</a:t>
            </a:r>
            <a:endParaRPr/>
          </a:p>
        </p:txBody>
      </p:sp>
      <p:sp>
        <p:nvSpPr>
          <p:cNvPr id="252" name="Google Shape;252;p38"/>
          <p:cNvSpPr txBox="1"/>
          <p:nvPr>
            <p:ph idx="1" type="body"/>
          </p:nvPr>
        </p:nvSpPr>
        <p:spPr>
          <a:xfrm>
            <a:off x="1896000" y="1132425"/>
            <a:ext cx="535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rPr>
              <a:t>Function for candidate generation</a:t>
            </a:r>
            <a:endParaRPr b="1"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Input: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CMAP</a:t>
            </a:r>
            <a:r>
              <a:rPr baseline="-25000" lang="en" sz="1000">
                <a:solidFill>
                  <a:schemeClr val="dk1"/>
                </a:solidFill>
              </a:rPr>
              <a:t>i</a:t>
            </a:r>
            <a:r>
              <a:rPr lang="en" sz="1000">
                <a:solidFill>
                  <a:schemeClr val="dk1"/>
                </a:solidFill>
              </a:rPr>
              <a:t> and CMAP</a:t>
            </a:r>
            <a:r>
              <a:rPr baseline="-25000" lang="en" sz="1000">
                <a:solidFill>
                  <a:schemeClr val="dk1"/>
                </a:solidFill>
              </a:rPr>
              <a:t>s</a:t>
            </a:r>
            <a:r>
              <a:rPr lang="en" sz="1000">
                <a:solidFill>
                  <a:schemeClr val="dk1"/>
                </a:solidFill>
              </a:rPr>
              <a:t> from distributed cache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Sequence 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SIL</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Output: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(sequence, support count) pairs for new candidate sequences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Algorithm:</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function GENERATE_SEQUENCES(Sequence S, SIL)</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lastitem := last item of sequence S</a:t>
            </a:r>
            <a:endParaRPr sz="1000">
              <a:solidFill>
                <a:schemeClr val="dk1"/>
              </a:solidFill>
            </a:endParaRPr>
          </a:p>
          <a:p>
            <a:pPr indent="-292100" lvl="0" marL="457200" rtl="0" algn="l">
              <a:spcBef>
                <a:spcPts val="0"/>
              </a:spcBef>
              <a:spcAft>
                <a:spcPts val="0"/>
              </a:spcAft>
              <a:buClr>
                <a:schemeClr val="dk1"/>
              </a:buClr>
              <a:buSzPts val="1000"/>
              <a:buAutoNum type="arabicPeriod"/>
            </a:pPr>
            <a:r>
              <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if lastitem is a key in CMAP</a:t>
            </a:r>
            <a:r>
              <a:rPr baseline="-25000" lang="en" sz="1000">
                <a:solidFill>
                  <a:schemeClr val="dk1"/>
                </a:solidFill>
              </a:rPr>
              <a:t>s</a:t>
            </a:r>
            <a:r>
              <a:rPr lang="en" sz="1000">
                <a:solidFill>
                  <a:schemeClr val="dk1"/>
                </a:solidFill>
              </a:rPr>
              <a:t>:</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for each item i in CMAP</a:t>
            </a:r>
            <a:r>
              <a:rPr baseline="-25000" lang="en" sz="1000">
                <a:solidFill>
                  <a:schemeClr val="dk1"/>
                </a:solidFill>
              </a:rPr>
              <a:t>s</a:t>
            </a:r>
            <a:r>
              <a:rPr lang="en" sz="1000">
                <a:solidFill>
                  <a:schemeClr val="dk1"/>
                </a:solidFill>
              </a:rPr>
              <a:t>(lastitem):</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if &lt;(i)&gt; is not a key in SIL:</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continue</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newSeq := sequence obtained by adding &lt;(lastitem)&gt; at the end of S</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if EARLY_PRUNE(newSeq) is false:</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Initialize SIL[newSeq]</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SIL[newSeq] := CREATE_SIL_SEQUENCE(false,SIL[S],SIL[&lt;(i)&gt;])</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                support_count := number of rows in SIL[newSeq]</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 2.3 - Second MapReduce job - Map Phase</a:t>
            </a:r>
            <a:endParaRPr/>
          </a:p>
          <a:p>
            <a:pPr indent="0" lvl="0" marL="0" rtl="0" algn="l">
              <a:spcBef>
                <a:spcPts val="0"/>
              </a:spcBef>
              <a:spcAft>
                <a:spcPts val="0"/>
              </a:spcAft>
              <a:buNone/>
            </a:pPr>
            <a:r>
              <a:t/>
            </a:r>
            <a:endParaRPr/>
          </a:p>
        </p:txBody>
      </p:sp>
      <p:sp>
        <p:nvSpPr>
          <p:cNvPr id="258" name="Google Shape;258;p39"/>
          <p:cNvSpPr txBox="1"/>
          <p:nvPr>
            <p:ph idx="1" type="body"/>
          </p:nvPr>
        </p:nvSpPr>
        <p:spPr>
          <a:xfrm>
            <a:off x="1610250" y="1152475"/>
            <a:ext cx="59235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AutoNum type="arabicPeriod" startAt="15"/>
            </a:pPr>
            <a:r>
              <a:rPr lang="en" sz="1000">
                <a:solidFill>
                  <a:schemeClr val="dk1"/>
                </a:solidFill>
              </a:rPr>
              <a:t>                if support_count&gt;=1:</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output(newSeq,support_count)</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GENERATE_SEQUENCES(newSeq,SIL)</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if lastitem is a key in CMAP</a:t>
            </a:r>
            <a:r>
              <a:rPr baseline="-25000" lang="en" sz="1000">
                <a:solidFill>
                  <a:schemeClr val="dk1"/>
                </a:solidFill>
              </a:rPr>
              <a:t>i</a:t>
            </a:r>
            <a:r>
              <a:rPr lang="en" sz="1000">
                <a:solidFill>
                  <a:schemeClr val="dk1"/>
                </a:solidFill>
              </a:rPr>
              <a:t>:</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for each item i in CMAP</a:t>
            </a:r>
            <a:r>
              <a:rPr baseline="-25000" lang="en" sz="1000">
                <a:solidFill>
                  <a:schemeClr val="dk1"/>
                </a:solidFill>
              </a:rPr>
              <a:t>i</a:t>
            </a:r>
            <a:r>
              <a:rPr lang="en" sz="1000">
                <a:solidFill>
                  <a:schemeClr val="dk1"/>
                </a:solidFill>
              </a:rPr>
              <a:t>(lastitem):</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if &lt;(i)&gt; is not a key in SIL:</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continue</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newSeq := sequence obtained by adding lastitem at the end of the last itemset of S</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if EARLY_PRUNE(newSeq) is false:</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Initialize SIL[newSeq]</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SIL[newSeq] := CREATE_SIL_SEQUENCE(true,SIL[S],SIL[&lt;(i)&gt;])</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support_count := number of rows in SIL[newSeq]</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if support_count&gt;=1:</a:t>
            </a:r>
            <a:endParaRPr sz="1000">
              <a:solidFill>
                <a:schemeClr val="dk1"/>
              </a:solidFill>
            </a:endParaRPr>
          </a:p>
          <a:p>
            <a:pPr indent="-292100" lvl="0" marL="457200" rtl="0" algn="l">
              <a:spcBef>
                <a:spcPts val="0"/>
              </a:spcBef>
              <a:spcAft>
                <a:spcPts val="0"/>
              </a:spcAft>
              <a:buClr>
                <a:schemeClr val="dk1"/>
              </a:buClr>
              <a:buSzPts val="1000"/>
              <a:buAutoNum type="arabicPeriod" startAt="15"/>
            </a:pPr>
            <a:r>
              <a:rPr lang="en" sz="1000">
                <a:solidFill>
                  <a:schemeClr val="dk1"/>
                </a:solidFill>
              </a:rPr>
              <a:t>                    output(newSeq,support_count)</a:t>
            </a:r>
            <a:endParaRPr sz="1700"/>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 2.3 - Second MapReduce job - Map Phase</a:t>
            </a:r>
            <a:endParaRPr/>
          </a:p>
          <a:p>
            <a:pPr indent="0" lvl="0" marL="0" rtl="0" algn="l">
              <a:spcBef>
                <a:spcPts val="0"/>
              </a:spcBef>
              <a:spcAft>
                <a:spcPts val="0"/>
              </a:spcAft>
              <a:buNone/>
            </a:pPr>
            <a:r>
              <a:t/>
            </a:r>
            <a:endParaRPr/>
          </a:p>
        </p:txBody>
      </p:sp>
      <p:sp>
        <p:nvSpPr>
          <p:cNvPr id="264" name="Google Shape;264;p40"/>
          <p:cNvSpPr txBox="1"/>
          <p:nvPr>
            <p:ph idx="1" type="body"/>
          </p:nvPr>
        </p:nvSpPr>
        <p:spPr>
          <a:xfrm>
            <a:off x="1850850" y="1192600"/>
            <a:ext cx="54423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AutoNum type="arabicPeriod" startAt="35"/>
            </a:pPr>
            <a:r>
              <a:rPr lang="en" sz="1000">
                <a:solidFill>
                  <a:schemeClr val="dk1"/>
                </a:solidFill>
              </a:rPr>
              <a:t>                    GENERATE_SEQUENCES(newSeq,SIL)</a:t>
            </a:r>
            <a:endParaRPr sz="1000">
              <a:solidFill>
                <a:schemeClr val="dk1"/>
              </a:solidFill>
            </a:endParaRPr>
          </a:p>
          <a:p>
            <a:pPr indent="-292100" lvl="0" marL="457200" rtl="0" algn="l">
              <a:spcBef>
                <a:spcPts val="0"/>
              </a:spcBef>
              <a:spcAft>
                <a:spcPts val="0"/>
              </a:spcAft>
              <a:buClr>
                <a:schemeClr val="dk1"/>
              </a:buClr>
              <a:buSzPts val="1000"/>
              <a:buAutoNum type="arabicPeriod" startAt="35"/>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startAt="35"/>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startAt="35"/>
            </a:pPr>
            <a:r>
              <a:rPr lang="en" sz="1000">
                <a:solidFill>
                  <a:schemeClr val="dk1"/>
                </a:solidFill>
              </a:rPr>
              <a:t>        end for</a:t>
            </a:r>
            <a:endParaRPr sz="1000">
              <a:solidFill>
                <a:schemeClr val="dk1"/>
              </a:solidFill>
            </a:endParaRPr>
          </a:p>
          <a:p>
            <a:pPr indent="-292100" lvl="0" marL="457200" rtl="0" algn="l">
              <a:spcBef>
                <a:spcPts val="0"/>
              </a:spcBef>
              <a:spcAft>
                <a:spcPts val="0"/>
              </a:spcAft>
              <a:buClr>
                <a:schemeClr val="dk1"/>
              </a:buClr>
              <a:buSzPts val="1000"/>
              <a:buAutoNum type="arabicPeriod" startAt="35"/>
            </a:pPr>
            <a:r>
              <a:rPr lang="en" sz="1000">
                <a:solidFill>
                  <a:schemeClr val="dk1"/>
                </a:solidFill>
              </a:rPr>
              <a:t>    end if</a:t>
            </a:r>
            <a:endParaRPr sz="1000">
              <a:solidFill>
                <a:schemeClr val="dk1"/>
              </a:solidFill>
            </a:endParaRPr>
          </a:p>
          <a:p>
            <a:pPr indent="-292100" lvl="0" marL="457200" rtl="0" algn="l">
              <a:spcBef>
                <a:spcPts val="0"/>
              </a:spcBef>
              <a:spcAft>
                <a:spcPts val="0"/>
              </a:spcAft>
              <a:buClr>
                <a:schemeClr val="dk1"/>
              </a:buClr>
              <a:buSzPts val="1000"/>
              <a:buAutoNum type="arabicPeriod" startAt="35"/>
            </a:pPr>
            <a:r>
              <a:rPr lang="en" sz="1000">
                <a:solidFill>
                  <a:schemeClr val="dk1"/>
                </a:solidFill>
              </a:rPr>
              <a:t>}</a:t>
            </a:r>
            <a:endParaRPr sz="10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2.4 - Second MapReduce job - Map Phase</a:t>
            </a:r>
            <a:endParaRPr/>
          </a:p>
        </p:txBody>
      </p:sp>
      <p:sp>
        <p:nvSpPr>
          <p:cNvPr id="270" name="Google Shape;270;p41"/>
          <p:cNvSpPr txBox="1"/>
          <p:nvPr>
            <p:ph idx="1" type="body"/>
          </p:nvPr>
        </p:nvSpPr>
        <p:spPr>
          <a:xfrm>
            <a:off x="2281950" y="1152475"/>
            <a:ext cx="509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Function for checking if a sequence is infrequent</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CMAP</a:t>
            </a:r>
            <a:r>
              <a:rPr baseline="-25000" lang="en" sz="1100">
                <a:solidFill>
                  <a:schemeClr val="dk1"/>
                </a:solidFill>
              </a:rPr>
              <a:t>i</a:t>
            </a:r>
            <a:r>
              <a:rPr lang="en" sz="1100">
                <a:solidFill>
                  <a:schemeClr val="dk1"/>
                </a:solidFill>
              </a:rPr>
              <a:t> and CMAP</a:t>
            </a:r>
            <a:r>
              <a:rPr baseline="-25000" lang="en" sz="1100">
                <a:solidFill>
                  <a:schemeClr val="dk1"/>
                </a:solidFill>
              </a:rPr>
              <a:t>s</a:t>
            </a:r>
            <a:r>
              <a:rPr lang="en" sz="1100">
                <a:solidFill>
                  <a:schemeClr val="dk1"/>
                </a:solidFill>
              </a:rPr>
              <a:t> from distributed cache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Sequence S to be checked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Output: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true if S is to be pruned, false otherwise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Algorithm: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function EARLY_PRUNE(Sequence 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lastitem := last item in 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IS</a:t>
            </a:r>
            <a:r>
              <a:rPr baseline="-25000" lang="en" sz="1100">
                <a:solidFill>
                  <a:schemeClr val="dk1"/>
                </a:solidFill>
              </a:rPr>
              <a:t>n</a:t>
            </a:r>
            <a:r>
              <a:rPr lang="en" sz="1100">
                <a:solidFill>
                  <a:schemeClr val="dk1"/>
                </a:solidFill>
              </a:rPr>
              <a:t> := last itemset in 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every item i in IS</a:t>
            </a:r>
            <a:r>
              <a:rPr baseline="-25000" lang="en" sz="1100">
                <a:solidFill>
                  <a:schemeClr val="dk1"/>
                </a:solidFill>
              </a:rPr>
              <a:t>n</a:t>
            </a:r>
            <a:r>
              <a:rPr lang="en" sz="1100">
                <a:solidFill>
                  <a:schemeClr val="dk1"/>
                </a:solidFill>
              </a:rPr>
              <a:t> except the last item: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if i is not a key in CMAP</a:t>
            </a:r>
            <a:r>
              <a:rPr baseline="-25000" lang="en" sz="1100">
                <a:solidFill>
                  <a:schemeClr val="dk1"/>
                </a:solidFill>
              </a:rPr>
              <a:t>i</a:t>
            </a:r>
            <a:r>
              <a:rPr lang="en" sz="1100">
                <a:solidFill>
                  <a:schemeClr val="dk1"/>
                </a:solidFill>
              </a:rPr>
              <a:t> or CMAP</a:t>
            </a:r>
            <a:r>
              <a:rPr baseline="-25000" lang="en" sz="1100">
                <a:solidFill>
                  <a:schemeClr val="dk1"/>
                </a:solidFill>
              </a:rPr>
              <a:t>i</a:t>
            </a:r>
            <a:r>
              <a:rPr lang="en" sz="1100">
                <a:solidFill>
                  <a:schemeClr val="dk1"/>
                </a:solidFill>
              </a:rPr>
              <a:t>(i) doesnt contain lastitem: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return true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if S has more than one itemsets: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IS</a:t>
            </a:r>
            <a:r>
              <a:rPr baseline="-25000" lang="en" sz="1100">
                <a:solidFill>
                  <a:schemeClr val="dk1"/>
                </a:solidFill>
              </a:rPr>
              <a:t>n-1</a:t>
            </a:r>
            <a:r>
              <a:rPr lang="en" sz="1100">
                <a:solidFill>
                  <a:schemeClr val="dk1"/>
                </a:solidFill>
              </a:rPr>
              <a:t> := second last itemset in S</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sequential pattern mining</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sequential pattern mining?</a:t>
            </a:r>
            <a:endParaRPr/>
          </a:p>
          <a:p>
            <a:pPr indent="-311150" lvl="0" marL="457200" rtl="0" algn="l">
              <a:spcBef>
                <a:spcPts val="0"/>
              </a:spcBef>
              <a:spcAft>
                <a:spcPts val="0"/>
              </a:spcAft>
              <a:buSzPts val="1300"/>
              <a:buChar char="●"/>
            </a:pPr>
            <a:r>
              <a:rPr lang="en"/>
              <a:t>itemset</a:t>
            </a:r>
            <a:endParaRPr/>
          </a:p>
          <a:p>
            <a:pPr indent="-311150" lvl="0" marL="457200" rtl="0" algn="l">
              <a:spcBef>
                <a:spcPts val="0"/>
              </a:spcBef>
              <a:spcAft>
                <a:spcPts val="0"/>
              </a:spcAft>
              <a:buSzPts val="1300"/>
              <a:buChar char="●"/>
            </a:pPr>
            <a:r>
              <a:rPr lang="en"/>
              <a:t>k-itemset</a:t>
            </a:r>
            <a:endParaRPr/>
          </a:p>
          <a:p>
            <a:pPr indent="-311150" lvl="0" marL="457200" rtl="0" algn="l">
              <a:spcBef>
                <a:spcPts val="0"/>
              </a:spcBef>
              <a:spcAft>
                <a:spcPts val="0"/>
              </a:spcAft>
              <a:buSzPts val="1300"/>
              <a:buChar char="●"/>
            </a:pPr>
            <a:r>
              <a:rPr lang="en"/>
              <a:t>sequence</a:t>
            </a:r>
            <a:endParaRPr/>
          </a:p>
          <a:p>
            <a:pPr indent="-311150" lvl="0" marL="457200" rtl="0" algn="l">
              <a:spcBef>
                <a:spcPts val="0"/>
              </a:spcBef>
              <a:spcAft>
                <a:spcPts val="0"/>
              </a:spcAft>
              <a:buSzPts val="1300"/>
              <a:buChar char="●"/>
            </a:pPr>
            <a:r>
              <a:rPr lang="en"/>
              <a:t>k-sequence</a:t>
            </a:r>
            <a:endParaRPr/>
          </a:p>
          <a:p>
            <a:pPr indent="-311150" lvl="0" marL="457200" rtl="0" algn="l">
              <a:spcBef>
                <a:spcPts val="0"/>
              </a:spcBef>
              <a:spcAft>
                <a:spcPts val="0"/>
              </a:spcAft>
              <a:buSzPts val="1300"/>
              <a:buChar char="●"/>
            </a:pPr>
            <a:r>
              <a:rPr lang="en"/>
              <a:t>sequence database</a:t>
            </a:r>
            <a:endParaRPr/>
          </a:p>
          <a:p>
            <a:pPr indent="-311150" lvl="0" marL="457200" rtl="0" algn="l">
              <a:spcBef>
                <a:spcPts val="0"/>
              </a:spcBef>
              <a:spcAft>
                <a:spcPts val="0"/>
              </a:spcAft>
              <a:buSzPts val="1300"/>
              <a:buChar char="●"/>
            </a:pPr>
            <a:r>
              <a:rPr lang="en"/>
              <a:t>subsequence</a:t>
            </a:r>
            <a:endParaRPr/>
          </a:p>
          <a:p>
            <a:pPr indent="-311150" lvl="0" marL="457200" rtl="0" algn="l">
              <a:spcBef>
                <a:spcPts val="0"/>
              </a:spcBef>
              <a:spcAft>
                <a:spcPts val="0"/>
              </a:spcAft>
              <a:buSzPts val="1300"/>
              <a:buChar char="●"/>
            </a:pPr>
            <a:r>
              <a:rPr lang="en"/>
              <a:t>support of a sequence</a:t>
            </a:r>
            <a:endParaRPr/>
          </a:p>
          <a:p>
            <a:pPr indent="-311150" lvl="0" marL="457200" rtl="0" algn="l">
              <a:spcBef>
                <a:spcPts val="0"/>
              </a:spcBef>
              <a:spcAft>
                <a:spcPts val="0"/>
              </a:spcAft>
              <a:buSzPts val="1300"/>
              <a:buChar char="●"/>
            </a:pPr>
            <a:r>
              <a:rPr lang="en"/>
              <a:t>relative support</a:t>
            </a:r>
            <a:endParaRPr/>
          </a:p>
          <a:p>
            <a:pPr indent="-311150" lvl="0" marL="457200" rtl="0" algn="l">
              <a:spcBef>
                <a:spcPts val="0"/>
              </a:spcBef>
              <a:spcAft>
                <a:spcPts val="0"/>
              </a:spcAft>
              <a:buSzPts val="1300"/>
              <a:buChar char="●"/>
            </a:pPr>
            <a:r>
              <a:rPr lang="en"/>
              <a:t>minimum support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 2.4 - Second MapReduce job - Map Phase</a:t>
            </a:r>
            <a:endParaRPr/>
          </a:p>
          <a:p>
            <a:pPr indent="0" lvl="0" marL="0" rtl="0" algn="l">
              <a:spcBef>
                <a:spcPts val="0"/>
              </a:spcBef>
              <a:spcAft>
                <a:spcPts val="0"/>
              </a:spcAft>
              <a:buNone/>
            </a:pPr>
            <a:r>
              <a:t/>
            </a:r>
            <a:endParaRPr/>
          </a:p>
        </p:txBody>
      </p:sp>
      <p:sp>
        <p:nvSpPr>
          <p:cNvPr id="276" name="Google Shape;276;p42"/>
          <p:cNvSpPr txBox="1"/>
          <p:nvPr>
            <p:ph idx="1" type="body"/>
          </p:nvPr>
        </p:nvSpPr>
        <p:spPr>
          <a:xfrm>
            <a:off x="2146650" y="1162500"/>
            <a:ext cx="53919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startAt="12"/>
            </a:pPr>
            <a:r>
              <a:rPr lang="en" sz="1100">
                <a:solidFill>
                  <a:schemeClr val="dk1"/>
                </a:solidFill>
              </a:rPr>
              <a:t>        for every item i in IS</a:t>
            </a:r>
            <a:r>
              <a:rPr baseline="-25000" lang="en" sz="1100">
                <a:solidFill>
                  <a:schemeClr val="dk1"/>
                </a:solidFill>
              </a:rPr>
              <a:t>n-1</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startAt="12"/>
            </a:pPr>
            <a:r>
              <a:rPr lang="en" sz="1100">
                <a:solidFill>
                  <a:schemeClr val="dk1"/>
                </a:solidFill>
              </a:rPr>
              <a:t>            if i is not a key in CMAP</a:t>
            </a:r>
            <a:r>
              <a:rPr baseline="-25000" lang="en" sz="1100">
                <a:solidFill>
                  <a:schemeClr val="dk1"/>
                </a:solidFill>
              </a:rPr>
              <a:t>s</a:t>
            </a:r>
            <a:r>
              <a:rPr lang="en" sz="1100">
                <a:solidFill>
                  <a:schemeClr val="dk1"/>
                </a:solidFill>
              </a:rPr>
              <a:t> or CMAP</a:t>
            </a:r>
            <a:r>
              <a:rPr baseline="-25000" lang="en" sz="1100">
                <a:solidFill>
                  <a:schemeClr val="dk1"/>
                </a:solidFill>
              </a:rPr>
              <a:t>s</a:t>
            </a:r>
            <a:r>
              <a:rPr lang="en" sz="1100">
                <a:solidFill>
                  <a:schemeClr val="dk1"/>
                </a:solidFill>
              </a:rPr>
              <a:t>(i) doesnt contain lastitem:</a:t>
            </a:r>
            <a:endParaRPr sz="1100">
              <a:solidFill>
                <a:schemeClr val="dk1"/>
              </a:solidFill>
            </a:endParaRPr>
          </a:p>
          <a:p>
            <a:pPr indent="-298450" lvl="0" marL="457200" rtl="0" algn="l">
              <a:spcBef>
                <a:spcPts val="0"/>
              </a:spcBef>
              <a:spcAft>
                <a:spcPts val="0"/>
              </a:spcAft>
              <a:buClr>
                <a:schemeClr val="dk1"/>
              </a:buClr>
              <a:buSzPts val="1100"/>
              <a:buAutoNum type="arabicPeriod" startAt="12"/>
            </a:pPr>
            <a:r>
              <a:rPr lang="en" sz="1100">
                <a:solidFill>
                  <a:schemeClr val="dk1"/>
                </a:solidFill>
              </a:rPr>
              <a:t>                return true</a:t>
            </a:r>
            <a:endParaRPr sz="1100">
              <a:solidFill>
                <a:schemeClr val="dk1"/>
              </a:solidFill>
            </a:endParaRPr>
          </a:p>
          <a:p>
            <a:pPr indent="-298450" lvl="0" marL="457200" rtl="0" algn="l">
              <a:spcBef>
                <a:spcPts val="0"/>
              </a:spcBef>
              <a:spcAft>
                <a:spcPts val="0"/>
              </a:spcAft>
              <a:buClr>
                <a:schemeClr val="dk1"/>
              </a:buClr>
              <a:buSzPts val="1100"/>
              <a:buAutoNum type="arabicPeriod" startAt="12"/>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startAt="12"/>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startAt="12"/>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startAt="12"/>
            </a:pPr>
            <a:r>
              <a:rPr lang="en" sz="1100">
                <a:solidFill>
                  <a:schemeClr val="dk1"/>
                </a:solidFill>
              </a:rPr>
              <a:t>    return false</a:t>
            </a:r>
            <a:endParaRPr sz="1100">
              <a:solidFill>
                <a:schemeClr val="dk1"/>
              </a:solidFill>
            </a:endParaRPr>
          </a:p>
          <a:p>
            <a:pPr indent="-298450" lvl="0" marL="457200" rtl="0" algn="l">
              <a:spcBef>
                <a:spcPts val="0"/>
              </a:spcBef>
              <a:spcAft>
                <a:spcPts val="0"/>
              </a:spcAft>
              <a:buClr>
                <a:schemeClr val="dk1"/>
              </a:buClr>
              <a:buSzPts val="1100"/>
              <a:buAutoNum type="arabicPeriod" startAt="12"/>
            </a:pPr>
            <a:r>
              <a:rPr lang="en" sz="1100">
                <a:solidFill>
                  <a:schemeClr val="dk1"/>
                </a:solidFill>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2.5 - Second MapReduce job - Map Phase</a:t>
            </a:r>
            <a:endParaRPr/>
          </a:p>
        </p:txBody>
      </p:sp>
      <p:sp>
        <p:nvSpPr>
          <p:cNvPr id="282" name="Google Shape;282;p43"/>
          <p:cNvSpPr txBox="1"/>
          <p:nvPr>
            <p:ph idx="1" type="body"/>
          </p:nvPr>
        </p:nvSpPr>
        <p:spPr>
          <a:xfrm>
            <a:off x="727650" y="12446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Function for creating SIL of new sequences</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itemEx: if true then sequence is extended by itemset extension otherwise by sequence extension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SIL[S]: SIL of sequence S which is to be extended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SIL[item]: SIL of the sequence &lt;(item)&gt;. item is uses to extend S by sequence or itemset extension depending on the value of itemEx to obtain the new sequence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Output: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SIL of the new extended sequence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Algorithm: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function CREATE_SIL_SEQUENCE(boolean itemEx, SIL[S], SIL[&lt;(item)&gt;])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Initialize SILnewSeq which is a mapping from sequence ID to list of positions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every sequence id ID1 in SIL[S]: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every sequence id ID2 in SIL[item]: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if ID1 is equal to ID2:</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Initialize posList as a list of positions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if itemEx is true: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position x in SIL[S][ID1]:</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position y in SIL[item][ID1]: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 2.5 - Second MapReduce job - Map Phase</a:t>
            </a:r>
            <a:endParaRPr/>
          </a:p>
          <a:p>
            <a:pPr indent="0" lvl="0" marL="0" rtl="0" algn="l">
              <a:spcBef>
                <a:spcPts val="0"/>
              </a:spcBef>
              <a:spcAft>
                <a:spcPts val="0"/>
              </a:spcAft>
              <a:buNone/>
            </a:pPr>
            <a:r>
              <a:t/>
            </a:r>
            <a:endParaRPr/>
          </a:p>
        </p:txBody>
      </p:sp>
      <p:sp>
        <p:nvSpPr>
          <p:cNvPr id="288" name="Google Shape;288;p44"/>
          <p:cNvSpPr txBox="1"/>
          <p:nvPr>
            <p:ph idx="1" type="body"/>
          </p:nvPr>
        </p:nvSpPr>
        <p:spPr>
          <a:xfrm>
            <a:off x="2126550" y="1142450"/>
            <a:ext cx="48909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startAt="11"/>
            </a:pPr>
            <a:r>
              <a:rPr lang="en" sz="1100">
                <a:solidFill>
                  <a:schemeClr val="dk1"/>
                </a:solidFill>
              </a:rPr>
              <a:t>                            if x is equal to y:</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insert x in posList</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break</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else</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for each position x in SIL[S][ID1]:</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for each position y in SIL[item][ID1]:</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if y&gt;x:</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insert y in posList</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break</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startAt="11"/>
            </a:pPr>
            <a:r>
              <a:rPr lang="en" sz="1100">
                <a:solidFill>
                  <a:schemeClr val="dk1"/>
                </a:solidFill>
              </a:rPr>
              <a:t>                end if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Algorithm 2.5 - Second MapReduce job - Map Phase</a:t>
            </a:r>
            <a:endParaRPr/>
          </a:p>
          <a:p>
            <a:pPr indent="0" lvl="0" marL="0" rtl="0" algn="l">
              <a:spcBef>
                <a:spcPts val="0"/>
              </a:spcBef>
              <a:spcAft>
                <a:spcPts val="0"/>
              </a:spcAft>
              <a:buNone/>
            </a:pPr>
            <a:r>
              <a:t/>
            </a:r>
            <a:endParaRPr/>
          </a:p>
        </p:txBody>
      </p:sp>
      <p:sp>
        <p:nvSpPr>
          <p:cNvPr id="294" name="Google Shape;294;p45"/>
          <p:cNvSpPr txBox="1"/>
          <p:nvPr>
            <p:ph idx="1" type="body"/>
          </p:nvPr>
        </p:nvSpPr>
        <p:spPr>
          <a:xfrm>
            <a:off x="2441850" y="1152475"/>
            <a:ext cx="42603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startAt="27"/>
            </a:pPr>
            <a:r>
              <a:rPr lang="en" sz="1100">
                <a:solidFill>
                  <a:schemeClr val="dk1"/>
                </a:solidFill>
              </a:rPr>
              <a:t>                if posList is not empty:</a:t>
            </a:r>
            <a:endParaRPr sz="1100">
              <a:solidFill>
                <a:schemeClr val="dk1"/>
              </a:solidFill>
            </a:endParaRPr>
          </a:p>
          <a:p>
            <a:pPr indent="-298450" lvl="0" marL="457200" rtl="0" algn="l">
              <a:spcBef>
                <a:spcPts val="0"/>
              </a:spcBef>
              <a:spcAft>
                <a:spcPts val="0"/>
              </a:spcAft>
              <a:buClr>
                <a:schemeClr val="dk1"/>
              </a:buClr>
              <a:buSzPts val="1100"/>
              <a:buAutoNum type="arabicPeriod" startAt="27"/>
            </a:pPr>
            <a:r>
              <a:rPr lang="en" sz="1100">
                <a:solidFill>
                  <a:schemeClr val="dk1"/>
                </a:solidFill>
              </a:rPr>
              <a:t>                    Initialize SILnewSeq[ID1]</a:t>
            </a:r>
            <a:endParaRPr sz="1100">
              <a:solidFill>
                <a:schemeClr val="dk1"/>
              </a:solidFill>
            </a:endParaRPr>
          </a:p>
          <a:p>
            <a:pPr indent="-298450" lvl="0" marL="457200" rtl="0" algn="l">
              <a:spcBef>
                <a:spcPts val="0"/>
              </a:spcBef>
              <a:spcAft>
                <a:spcPts val="0"/>
              </a:spcAft>
              <a:buClr>
                <a:schemeClr val="dk1"/>
              </a:buClr>
              <a:buSzPts val="1100"/>
              <a:buAutoNum type="arabicPeriod" startAt="27"/>
            </a:pPr>
            <a:r>
              <a:rPr lang="en" sz="1100">
                <a:solidFill>
                  <a:schemeClr val="dk1"/>
                </a:solidFill>
              </a:rPr>
              <a:t>                    SILnewSeq[ID1] := posList</a:t>
            </a:r>
            <a:endParaRPr sz="1100">
              <a:solidFill>
                <a:schemeClr val="dk1"/>
              </a:solidFill>
            </a:endParaRPr>
          </a:p>
          <a:p>
            <a:pPr indent="-298450" lvl="0" marL="457200" rtl="0" algn="l">
              <a:spcBef>
                <a:spcPts val="0"/>
              </a:spcBef>
              <a:spcAft>
                <a:spcPts val="0"/>
              </a:spcAft>
              <a:buClr>
                <a:schemeClr val="dk1"/>
              </a:buClr>
              <a:buSzPts val="1100"/>
              <a:buAutoNum type="arabicPeriod" startAt="27"/>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startAt="27"/>
            </a:pPr>
            <a:r>
              <a:rPr lang="en" sz="1100">
                <a:solidFill>
                  <a:schemeClr val="dk1"/>
                </a:solidFill>
              </a:rPr>
              <a:t>                break</a:t>
            </a:r>
            <a:endParaRPr sz="1100">
              <a:solidFill>
                <a:schemeClr val="dk1"/>
              </a:solidFill>
            </a:endParaRPr>
          </a:p>
          <a:p>
            <a:pPr indent="-298450" lvl="0" marL="457200" rtl="0" algn="l">
              <a:spcBef>
                <a:spcPts val="0"/>
              </a:spcBef>
              <a:spcAft>
                <a:spcPts val="0"/>
              </a:spcAft>
              <a:buClr>
                <a:schemeClr val="dk1"/>
              </a:buClr>
              <a:buSzPts val="1100"/>
              <a:buAutoNum type="arabicPeriod" startAt="27"/>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startAt="27"/>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startAt="27"/>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startAt="27"/>
            </a:pPr>
            <a:r>
              <a:rPr lang="en" sz="1100">
                <a:solidFill>
                  <a:schemeClr val="dk1"/>
                </a:solidFill>
              </a:rPr>
              <a:t>    return SILnewSeq</a:t>
            </a:r>
            <a:endParaRPr sz="1100">
              <a:solidFill>
                <a:schemeClr val="dk1"/>
              </a:solidFill>
            </a:endParaRPr>
          </a:p>
          <a:p>
            <a:pPr indent="-298450" lvl="0" marL="457200" rtl="0" algn="l">
              <a:spcBef>
                <a:spcPts val="0"/>
              </a:spcBef>
              <a:spcAft>
                <a:spcPts val="0"/>
              </a:spcAft>
              <a:buClr>
                <a:schemeClr val="dk1"/>
              </a:buClr>
              <a:buSzPts val="1100"/>
              <a:buAutoNum type="arabicPeriod" startAt="27"/>
            </a:pPr>
            <a:r>
              <a:rPr lang="en" sz="1100">
                <a:solidFill>
                  <a:schemeClr val="dk1"/>
                </a:solidFill>
              </a:rPr>
              <a:t>}</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2.6 - Second MapReduce job - Reduce Phase</a:t>
            </a:r>
            <a:endParaRPr/>
          </a:p>
        </p:txBody>
      </p:sp>
      <p:sp>
        <p:nvSpPr>
          <p:cNvPr id="300" name="Google Shape;300;p46"/>
          <p:cNvSpPr txBox="1"/>
          <p:nvPr>
            <p:ph idx="1" type="body"/>
          </p:nvPr>
        </p:nvSpPr>
        <p:spPr>
          <a:xfrm>
            <a:off x="1780650" y="1468025"/>
            <a:ext cx="5582700" cy="31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Reducer function</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(Sequence,list of support counts from different mappers) for different sequences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min_sup: minimum support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Output: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Frequent sequences and their support count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Algorithm:</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function REDUCE2(Sequence S, list L of support counts)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total_count := 0</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for each x in 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total_count := total_count + x</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for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if total_count&gt;=min_sup:</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output(S,total_count)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    end if</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DSPC over pre-existing algorithms</a:t>
            </a:r>
            <a:endParaRPr/>
          </a:p>
        </p:txBody>
      </p:sp>
      <p:sp>
        <p:nvSpPr>
          <p:cNvPr id="306" name="Google Shape;306;p47"/>
          <p:cNvSpPr txBox="1"/>
          <p:nvPr>
            <p:ph idx="1" type="body"/>
          </p:nvPr>
        </p:nvSpPr>
        <p:spPr>
          <a:xfrm>
            <a:off x="727650" y="23423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Fast support counting using SILs - longer sequences have smaller SILs</a:t>
            </a:r>
            <a:endParaRPr/>
          </a:p>
          <a:p>
            <a:pPr indent="-311150" lvl="0" marL="457200" rtl="0" algn="l">
              <a:spcBef>
                <a:spcPts val="0"/>
              </a:spcBef>
              <a:spcAft>
                <a:spcPts val="0"/>
              </a:spcAft>
              <a:buSzPts val="1300"/>
              <a:buChar char="●"/>
            </a:pPr>
            <a:r>
              <a:rPr lang="en"/>
              <a:t>CMAP computation is fast even for low minimum support</a:t>
            </a:r>
            <a:endParaRPr/>
          </a:p>
          <a:p>
            <a:pPr indent="-311150" lvl="0" marL="457200" rtl="0" algn="l">
              <a:spcBef>
                <a:spcPts val="0"/>
              </a:spcBef>
              <a:spcAft>
                <a:spcPts val="0"/>
              </a:spcAft>
              <a:buSzPts val="1300"/>
              <a:buChar char="●"/>
            </a:pPr>
            <a:r>
              <a:rPr lang="en"/>
              <a:t>Exactly two MapReduce jobs - non iterative approach - single database scan</a:t>
            </a:r>
            <a:endParaRPr/>
          </a:p>
          <a:p>
            <a:pPr indent="-311150" lvl="0" marL="457200" rtl="0" algn="l">
              <a:spcBef>
                <a:spcPts val="0"/>
              </a:spcBef>
              <a:spcAft>
                <a:spcPts val="0"/>
              </a:spcAft>
              <a:buSzPts val="1300"/>
              <a:buChar char="●"/>
            </a:pPr>
            <a:r>
              <a:rPr lang="en"/>
              <a:t>Good scalability</a:t>
            </a:r>
            <a:endParaRPr/>
          </a:p>
          <a:p>
            <a:pPr indent="-311150" lvl="0" marL="457200" rtl="0" algn="l">
              <a:spcBef>
                <a:spcPts val="0"/>
              </a:spcBef>
              <a:spcAft>
                <a:spcPts val="0"/>
              </a:spcAft>
              <a:buSzPts val="1300"/>
              <a:buChar char="●"/>
            </a:pPr>
            <a:r>
              <a:rPr lang="en"/>
              <a:t>Good speedup</a:t>
            </a:r>
            <a:endParaRPr/>
          </a:p>
          <a:p>
            <a:pPr indent="-311150" lvl="0" marL="457200" rtl="0" algn="l">
              <a:spcBef>
                <a:spcPts val="0"/>
              </a:spcBef>
              <a:spcAft>
                <a:spcPts val="0"/>
              </a:spcAft>
              <a:buSzPts val="1300"/>
              <a:buChar char="●"/>
            </a:pPr>
            <a:r>
              <a:rPr lang="en"/>
              <a:t>Low communication and scheduling overhead</a:t>
            </a:r>
            <a:endParaRPr/>
          </a:p>
          <a:p>
            <a:pPr indent="-311150" lvl="0" marL="457200" rtl="0" algn="l">
              <a:spcBef>
                <a:spcPts val="0"/>
              </a:spcBef>
              <a:spcAft>
                <a:spcPts val="0"/>
              </a:spcAft>
              <a:buSzPts val="1300"/>
              <a:buChar char="●"/>
            </a:pPr>
            <a:r>
              <a:rPr lang="en"/>
              <a:t>Less memory intensive compared to other algorithms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of DSPC</a:t>
            </a:r>
            <a:endParaRPr/>
          </a:p>
        </p:txBody>
      </p:sp>
      <p:sp>
        <p:nvSpPr>
          <p:cNvPr id="312" name="Google Shape;312;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Depth first algorithm - low minimum support can cause memory overflow</a:t>
            </a:r>
            <a:endParaRPr/>
          </a:p>
          <a:p>
            <a:pPr indent="-311150" lvl="0" marL="457200" rtl="0" algn="l">
              <a:spcBef>
                <a:spcPts val="0"/>
              </a:spcBef>
              <a:spcAft>
                <a:spcPts val="0"/>
              </a:spcAft>
              <a:buSzPts val="1300"/>
              <a:buChar char="●"/>
            </a:pPr>
            <a:r>
              <a:rPr lang="en"/>
              <a:t>SIL computation takes O(mn) time - m*n may be large for small minimum support</a:t>
            </a:r>
            <a:endParaRPr/>
          </a:p>
          <a:p>
            <a:pPr indent="-311150" lvl="0" marL="457200" rtl="0" algn="l">
              <a:spcBef>
                <a:spcPts val="0"/>
              </a:spcBef>
              <a:spcAft>
                <a:spcPts val="0"/>
              </a:spcAft>
              <a:buSzPts val="1300"/>
              <a:buChar char="●"/>
            </a:pPr>
            <a:r>
              <a:rPr lang="en"/>
              <a:t>Long frequent sequences can cause memory overflow</a:t>
            </a:r>
            <a:endParaRPr/>
          </a:p>
          <a:p>
            <a:pPr indent="-311150" lvl="0" marL="457200" rtl="0" algn="l">
              <a:spcBef>
                <a:spcPts val="0"/>
              </a:spcBef>
              <a:spcAft>
                <a:spcPts val="0"/>
              </a:spcAft>
              <a:buSzPts val="1300"/>
              <a:buChar char="●"/>
            </a:pPr>
            <a:r>
              <a:rPr lang="en"/>
              <a:t>Small minimum support can lead to larger CMAPs - sending CMAP to each node might not be feasible in extreme cases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134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Analysis and Improvements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and Analysis</a:t>
            </a:r>
            <a:endParaRPr/>
          </a:p>
        </p:txBody>
      </p:sp>
      <p:sp>
        <p:nvSpPr>
          <p:cNvPr id="323" name="Google Shape;323;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Datasets used: BMSW, MSNBC, FIFA, Kosarak</a:t>
            </a:r>
            <a:endParaRPr/>
          </a:p>
          <a:p>
            <a:pPr indent="-311150" lvl="0" marL="457200" rtl="0" algn="l">
              <a:lnSpc>
                <a:spcPct val="100000"/>
              </a:lnSpc>
              <a:spcBef>
                <a:spcPts val="1600"/>
              </a:spcBef>
              <a:spcAft>
                <a:spcPts val="0"/>
              </a:spcAft>
              <a:buSzPts val="1300"/>
              <a:buChar char="●"/>
            </a:pPr>
            <a:r>
              <a:rPr lang="en"/>
              <a:t>The time and memory consumed for the execution of the first MapReduce job depends very less on the minimum support. The first MapReduce job mainly depended on the number of sequences in the dataset and the number of distinct items. Time taken ∝ number of sequences, memory consumed </a:t>
            </a:r>
            <a:r>
              <a:rPr lang="en"/>
              <a:t>∝ number of distinct items. This was observed in the case of the Kosarak dataset for which the first MapReduce job consumed quite a lot of memory and time whereas in the case of the MSNBC dataset, it consumed very less memory.</a:t>
            </a:r>
            <a:endParaRPr/>
          </a:p>
          <a:p>
            <a:pPr indent="-311150" lvl="0" marL="457200" rtl="0" algn="l">
              <a:lnSpc>
                <a:spcPct val="100000"/>
              </a:lnSpc>
              <a:spcBef>
                <a:spcPts val="0"/>
              </a:spcBef>
              <a:spcAft>
                <a:spcPts val="0"/>
              </a:spcAft>
              <a:buSzPts val="1300"/>
              <a:buChar char="●"/>
            </a:pPr>
            <a:r>
              <a:rPr lang="en"/>
              <a:t>The time taken to execute the second MapReduce job mainly depended on the minimum support. It was observed in all the datasets that decreasing the minimum support count led to an increase in the time taken for the execution of the job. Moreover the increase in time taken on decreasing the minimum support is much higher for smaller values of minimum support count. This increase is also higher if the dataset consists of long sequences.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and Analysis</a:t>
            </a:r>
            <a:endParaRPr/>
          </a:p>
        </p:txBody>
      </p:sp>
      <p:sp>
        <p:nvSpPr>
          <p:cNvPr id="329" name="Google Shape;329;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t>This is clearly observed for the FIFA dataset which had the highest increase in time consumed for decrease in minimum support, followed by the MSNBC dataset, followed by the Kosarak dataset. The lowest increase was observed for the BMSW dataset. FIFA has the highest average sequence length, followed by MSNBC, followed by Kosarak which is finally followed by BMSW.</a:t>
            </a:r>
            <a:endParaRPr/>
          </a:p>
          <a:p>
            <a:pPr indent="-311150" lvl="0" marL="457200" rtl="0" algn="l">
              <a:lnSpc>
                <a:spcPct val="100000"/>
              </a:lnSpc>
              <a:spcBef>
                <a:spcPts val="0"/>
              </a:spcBef>
              <a:spcAft>
                <a:spcPts val="0"/>
              </a:spcAft>
              <a:buSzPts val="1300"/>
              <a:buChar char="●"/>
            </a:pPr>
            <a:r>
              <a:rPr lang="en"/>
              <a:t>For smaller values of minimum support, the memory limit often exceeds during the execution of the second MapReduce job. This is especially true for datasets with longer sequences. DSPC follows a depth-first approach for candidate generation. Thus if the dataset consists of long sequences, the number of possible candidate sequences that can arise from each sequence becomes exponentially higher than that in case of a dataset with small sequences for the same minimum support. On account of this, storing the SILs for all the candidate sequences arising from a long sequence becomes a very memory consuming task which may also lead to exceeding the memory limit. Due to this, the memory limit exceeded problem is encountered especially in the case of FIFA and MSNBC for relatively high values of minimum support.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Sequential Pattern mining algorithms</a:t>
            </a:r>
            <a:endParaRPr/>
          </a:p>
        </p:txBody>
      </p:sp>
      <p:sp>
        <p:nvSpPr>
          <p:cNvPr id="104" name="Google Shape;104;p16"/>
          <p:cNvSpPr txBox="1"/>
          <p:nvPr>
            <p:ph idx="1" type="body"/>
          </p:nvPr>
        </p:nvSpPr>
        <p:spPr>
          <a:xfrm>
            <a:off x="729450" y="22984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sequence extension</a:t>
            </a:r>
            <a:endParaRPr/>
          </a:p>
          <a:p>
            <a:pPr indent="-311150" lvl="0" marL="457200" rtl="0" algn="l">
              <a:spcBef>
                <a:spcPts val="0"/>
              </a:spcBef>
              <a:spcAft>
                <a:spcPts val="0"/>
              </a:spcAft>
              <a:buSzPts val="1300"/>
              <a:buChar char="●"/>
            </a:pPr>
            <a:r>
              <a:rPr lang="en"/>
              <a:t>itemset extension</a:t>
            </a:r>
            <a:endParaRPr/>
          </a:p>
          <a:p>
            <a:pPr indent="-311150" lvl="0" marL="457200" rtl="0" algn="l">
              <a:spcBef>
                <a:spcPts val="0"/>
              </a:spcBef>
              <a:spcAft>
                <a:spcPts val="0"/>
              </a:spcAft>
              <a:buSzPts val="1300"/>
              <a:buChar char="●"/>
            </a:pPr>
            <a:r>
              <a:rPr lang="en"/>
              <a:t>Apriori property</a:t>
            </a:r>
            <a:endParaRPr/>
          </a:p>
          <a:p>
            <a:pPr indent="-311150" lvl="0" marL="457200" rtl="0" algn="l">
              <a:spcBef>
                <a:spcPts val="0"/>
              </a:spcBef>
              <a:spcAft>
                <a:spcPts val="0"/>
              </a:spcAft>
              <a:buSzPts val="1300"/>
              <a:buChar char="●"/>
            </a:pPr>
            <a:r>
              <a:rPr lang="en"/>
              <a:t>Difference between depth first, breadth first and pattern growth sequential pattern mining algorithms</a:t>
            </a:r>
            <a:endParaRPr/>
          </a:p>
          <a:p>
            <a:pPr indent="-311150" lvl="0" marL="457200" rtl="0" algn="l">
              <a:spcBef>
                <a:spcPts val="0"/>
              </a:spcBef>
              <a:spcAft>
                <a:spcPts val="0"/>
              </a:spcAft>
              <a:buSzPts val="1300"/>
              <a:buChar char="●"/>
            </a:pPr>
            <a:r>
              <a:rPr lang="en"/>
              <a:t>Features of the three classes of sequential pattern mining algorithms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and Analysis</a:t>
            </a:r>
            <a:endParaRPr/>
          </a:p>
        </p:txBody>
      </p:sp>
      <p:sp>
        <p:nvSpPr>
          <p:cNvPr id="335" name="Google Shape;335;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t>This inference is further reinforced by the fact that MSNBC gives memory limit exceeded for values of minimum support less than 10000 whereas that number is just 100 for BMSW, despite the fact that MNSW has 60000 sequences whereas MSNBC has 32000 which is nearly half of that quantity.</a:t>
            </a:r>
            <a:endParaRPr/>
          </a:p>
          <a:p>
            <a:pPr indent="-311150" lvl="0" marL="457200" rtl="0" algn="l">
              <a:lnSpc>
                <a:spcPct val="100000"/>
              </a:lnSpc>
              <a:spcBef>
                <a:spcPts val="0"/>
              </a:spcBef>
              <a:spcAft>
                <a:spcPts val="0"/>
              </a:spcAft>
              <a:buSzPts val="1300"/>
              <a:buChar char="●"/>
            </a:pPr>
            <a:r>
              <a:rPr lang="en"/>
              <a:t>The DSPC algorithm is highly time and memory efficient. The first MapReduce job of the DSPC algorithm calculated CMAPs and CMAPi for large datasets such as Kosarak within the duration of a minute and that too on a virtual cluster hosted on a system with just 8 GB RAM. For all the observations taken, the first MapReduce job executed flawlessly without any memory or time issues. The second MapReduce job worked for all datasets for decent values of the support count and only gave memory limit exceeded error for very small minimum support counts and datasets with long average sequence lengths. Thus if a more powerful cluster is used, the algorithm can perform the sequential pattern mining task in very less time and using very less memory.</a:t>
            </a:r>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improvements</a:t>
            </a:r>
            <a:endParaRPr/>
          </a:p>
        </p:txBody>
      </p:sp>
      <p:sp>
        <p:nvSpPr>
          <p:cNvPr id="341" name="Google Shape;341;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Removing sequence ID from the implementation of SIL . The datatype of SIL for explaining its concept should be Map&lt;Sequence,Map&lt;Sequence ID,position&gt;&gt;,  for implementation purposes it is sufficient and more efficient to use Map&lt;Sequence,position&gt;. For example:</a:t>
            </a:r>
            <a:endParaRPr/>
          </a:p>
          <a:p>
            <a:pPr indent="0" lvl="0" marL="0" rtl="0" algn="l">
              <a:spcBef>
                <a:spcPts val="1600"/>
              </a:spcBef>
              <a:spcAft>
                <a:spcPts val="0"/>
              </a:spcAft>
              <a:buNone/>
            </a:pPr>
            <a:r>
              <a:t/>
            </a:r>
            <a:endParaRPr/>
          </a:p>
        </p:txBody>
      </p:sp>
      <p:graphicFrame>
        <p:nvGraphicFramePr>
          <p:cNvPr id="342" name="Google Shape;342;p53"/>
          <p:cNvGraphicFramePr/>
          <p:nvPr/>
        </p:nvGraphicFramePr>
        <p:xfrm>
          <a:off x="916500" y="2971150"/>
          <a:ext cx="3000000" cy="3000000"/>
        </p:xfrm>
        <a:graphic>
          <a:graphicData uri="http://schemas.openxmlformats.org/drawingml/2006/table">
            <a:tbl>
              <a:tblPr>
                <a:noFill/>
                <a:tableStyleId>{2DF84D02-1886-49DF-94D3-14425A5F8052}</a:tableStyleId>
              </a:tblPr>
              <a:tblGrid>
                <a:gridCol w="933450"/>
                <a:gridCol w="885825"/>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Sequence ID</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position list</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{3,4}</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{1,3}</a:t>
                      </a:r>
                      <a:endParaRPr sz="1000">
                        <a:latin typeface="Times New Roman"/>
                        <a:ea typeface="Times New Roman"/>
                        <a:cs typeface="Times New Roman"/>
                        <a:sym typeface="Times New Roman"/>
                      </a:endParaRPr>
                    </a:p>
                  </a:txBody>
                  <a:tcPr marT="63500" marB="63500" marR="63500" marL="63500"/>
                </a:tc>
              </a:tr>
            </a:tbl>
          </a:graphicData>
        </a:graphic>
      </p:graphicFrame>
      <p:graphicFrame>
        <p:nvGraphicFramePr>
          <p:cNvPr id="343" name="Google Shape;343;p53"/>
          <p:cNvGraphicFramePr/>
          <p:nvPr/>
        </p:nvGraphicFramePr>
        <p:xfrm>
          <a:off x="930788" y="4002750"/>
          <a:ext cx="3000000" cy="3000000"/>
        </p:xfrm>
        <a:graphic>
          <a:graphicData uri="http://schemas.openxmlformats.org/drawingml/2006/table">
            <a:tbl>
              <a:tblPr>
                <a:noFill/>
                <a:tableStyleId>{2DF84D02-1886-49DF-94D3-14425A5F8052}</a:tableStyleId>
              </a:tblPr>
              <a:tblGrid>
                <a:gridCol w="933450"/>
                <a:gridCol w="857250"/>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Sequence ID</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position list</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{1,2}</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{3,7}</a:t>
                      </a:r>
                      <a:endParaRPr sz="1000">
                        <a:latin typeface="Times New Roman"/>
                        <a:ea typeface="Times New Roman"/>
                        <a:cs typeface="Times New Roman"/>
                        <a:sym typeface="Times New Roman"/>
                      </a:endParaRPr>
                    </a:p>
                  </a:txBody>
                  <a:tcPr marT="63500" marB="63500" marR="63500" marL="63500"/>
                </a:tc>
              </a:tr>
            </a:tbl>
          </a:graphicData>
        </a:graphic>
      </p:graphicFrame>
      <p:graphicFrame>
        <p:nvGraphicFramePr>
          <p:cNvPr id="344" name="Google Shape;344;p53"/>
          <p:cNvGraphicFramePr/>
          <p:nvPr/>
        </p:nvGraphicFramePr>
        <p:xfrm>
          <a:off x="5440875" y="2967975"/>
          <a:ext cx="3000000" cy="3000000"/>
        </p:xfrm>
        <a:graphic>
          <a:graphicData uri="http://schemas.openxmlformats.org/drawingml/2006/table">
            <a:tbl>
              <a:tblPr>
                <a:noFill/>
                <a:tableStyleId>{2DF84D02-1886-49DF-94D3-14425A5F8052}</a:tableStyleId>
              </a:tblPr>
              <a:tblGrid>
                <a:gridCol w="723900"/>
                <a:gridCol w="857250"/>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Sequence</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position list</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{3,4}</a:t>
                      </a:r>
                      <a:endParaRPr sz="1000">
                        <a:latin typeface="Times New Roman"/>
                        <a:ea typeface="Times New Roman"/>
                        <a:cs typeface="Times New Roman"/>
                        <a:sym typeface="Times New Roman"/>
                      </a:endParaRPr>
                    </a:p>
                  </a:txBody>
                  <a:tcPr marT="63500" marB="63500" marR="63500" marL="63500"/>
                </a:tc>
              </a:tr>
              <a:tr h="2857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{1,2}</a:t>
                      </a:r>
                      <a:endParaRPr sz="1000">
                        <a:latin typeface="Times New Roman"/>
                        <a:ea typeface="Times New Roman"/>
                        <a:cs typeface="Times New Roman"/>
                        <a:sym typeface="Times New Roman"/>
                      </a:endParaRPr>
                    </a:p>
                  </a:txBody>
                  <a:tcPr marT="63500" marB="63500" marR="63500" marL="63500"/>
                </a:tc>
              </a:tr>
            </a:tbl>
          </a:graphicData>
        </a:graphic>
      </p:graphicFrame>
      <p:graphicFrame>
        <p:nvGraphicFramePr>
          <p:cNvPr id="345" name="Google Shape;345;p53"/>
          <p:cNvGraphicFramePr/>
          <p:nvPr/>
        </p:nvGraphicFramePr>
        <p:xfrm>
          <a:off x="6438600" y="4002750"/>
          <a:ext cx="3000000" cy="3000000"/>
        </p:xfrm>
        <a:graphic>
          <a:graphicData uri="http://schemas.openxmlformats.org/drawingml/2006/table">
            <a:tbl>
              <a:tblPr>
                <a:noFill/>
                <a:tableStyleId>{2DF84D02-1886-49DF-94D3-14425A5F8052}</a:tableStyleId>
              </a:tblPr>
              <a:tblGrid>
                <a:gridCol w="742950"/>
                <a:gridCol w="866775"/>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Sequence</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position list</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{1,3}</a:t>
                      </a:r>
                      <a:endParaRPr sz="1000">
                        <a:latin typeface="Times New Roman"/>
                        <a:ea typeface="Times New Roman"/>
                        <a:cs typeface="Times New Roman"/>
                        <a:sym typeface="Times New Roman"/>
                      </a:endParaRPr>
                    </a:p>
                  </a:txBody>
                  <a:tcPr marT="63500" marB="63500" marR="63500" marL="63500"/>
                </a:tc>
              </a:tr>
            </a:tbl>
          </a:graphicData>
        </a:graphic>
      </p:graphicFrame>
      <p:graphicFrame>
        <p:nvGraphicFramePr>
          <p:cNvPr id="346" name="Google Shape;346;p53"/>
          <p:cNvGraphicFramePr/>
          <p:nvPr/>
        </p:nvGraphicFramePr>
        <p:xfrm>
          <a:off x="7314900" y="2971150"/>
          <a:ext cx="3000000" cy="3000000"/>
        </p:xfrm>
        <a:graphic>
          <a:graphicData uri="http://schemas.openxmlformats.org/drawingml/2006/table">
            <a:tbl>
              <a:tblPr>
                <a:noFill/>
                <a:tableStyleId>{2DF84D02-1886-49DF-94D3-14425A5F8052}</a:tableStyleId>
              </a:tblPr>
              <a:tblGrid>
                <a:gridCol w="733425"/>
                <a:gridCol w="876300"/>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Sequence</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position list</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S2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{3,7}</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347" name="Google Shape;347;p53"/>
          <p:cNvSpPr txBox="1"/>
          <p:nvPr/>
        </p:nvSpPr>
        <p:spPr>
          <a:xfrm>
            <a:off x="634688" y="4768300"/>
            <a:ext cx="23829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Original SIL implementation</a:t>
            </a:r>
            <a:endParaRPr>
              <a:latin typeface="Lato"/>
              <a:ea typeface="Lato"/>
              <a:cs typeface="Lato"/>
              <a:sym typeface="Lato"/>
            </a:endParaRPr>
          </a:p>
        </p:txBody>
      </p:sp>
      <p:sp>
        <p:nvSpPr>
          <p:cNvPr id="348" name="Google Shape;348;p53"/>
          <p:cNvSpPr txBox="1"/>
          <p:nvPr/>
        </p:nvSpPr>
        <p:spPr>
          <a:xfrm>
            <a:off x="5813075" y="4565000"/>
            <a:ext cx="23829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Corresponding new SIL implementation</a:t>
            </a:r>
            <a:endParaRPr>
              <a:latin typeface="Lato"/>
              <a:ea typeface="Lato"/>
              <a:cs typeface="Lato"/>
              <a:sym typeface="Lato"/>
            </a:endParaRPr>
          </a:p>
        </p:txBody>
      </p:sp>
      <p:sp>
        <p:nvSpPr>
          <p:cNvPr id="349" name="Google Shape;349;p53"/>
          <p:cNvSpPr/>
          <p:nvPr/>
        </p:nvSpPr>
        <p:spPr>
          <a:xfrm>
            <a:off x="3110550" y="3679625"/>
            <a:ext cx="1973100" cy="24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Improvements</a:t>
            </a:r>
            <a:endParaRPr/>
          </a:p>
        </p:txBody>
      </p:sp>
      <p:sp>
        <p:nvSpPr>
          <p:cNvPr id="355" name="Google Shape;355;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Improved version of CREATE_SIL_SEQUENCE() algorithm using improved SIL:</a:t>
            </a:r>
            <a:endParaRPr/>
          </a:p>
          <a:p>
            <a:pPr indent="0" lvl="0" marL="457200" rtl="0" algn="l">
              <a:lnSpc>
                <a:spcPct val="100000"/>
              </a:lnSpc>
              <a:spcBef>
                <a:spcPts val="0"/>
              </a:spcBef>
              <a:spcAft>
                <a:spcPts val="0"/>
              </a:spcAft>
              <a:buNone/>
            </a:pPr>
            <a:r>
              <a:t/>
            </a:r>
            <a:endParaRPr/>
          </a:p>
          <a:p>
            <a:pPr indent="-298450" lvl="0" marL="914400" rtl="0" algn="l">
              <a:spcBef>
                <a:spcPts val="0"/>
              </a:spcBef>
              <a:spcAft>
                <a:spcPts val="0"/>
              </a:spcAft>
              <a:buClr>
                <a:schemeClr val="dk1"/>
              </a:buClr>
              <a:buSzPts val="1100"/>
              <a:buAutoNum type="arabicPeriod"/>
            </a:pPr>
            <a:r>
              <a:rPr lang="en" sz="1100">
                <a:solidFill>
                  <a:schemeClr val="dk1"/>
                </a:solidFill>
              </a:rPr>
              <a:t>function CREATE_SIL_SEQUENCE(boolean itemEx, SIL[S], SIL[&lt;(item)&gt;])</a:t>
            </a:r>
            <a:endParaRPr sz="1100">
              <a:solidFill>
                <a:schemeClr val="dk1"/>
              </a:solidFill>
            </a:endParaRPr>
          </a:p>
          <a:p>
            <a:pPr indent="-298450" lvl="0" marL="914400" rtl="0" algn="l">
              <a:spcBef>
                <a:spcPts val="0"/>
              </a:spcBef>
              <a:spcAft>
                <a:spcPts val="0"/>
              </a:spcAft>
              <a:buClr>
                <a:schemeClr val="dk1"/>
              </a:buClr>
              <a:buSzPts val="1100"/>
              <a:buAutoNum type="arabicPeriod"/>
            </a:pPr>
            <a:r>
              <a:rPr lang="en" sz="1100">
                <a:solidFill>
                  <a:schemeClr val="dk1"/>
                </a:solidFill>
              </a:rPr>
              <a:t>{</a:t>
            </a:r>
            <a:endParaRPr sz="1100">
              <a:solidFill>
                <a:schemeClr val="dk1"/>
              </a:solidFill>
            </a:endParaRPr>
          </a:p>
          <a:p>
            <a:pPr indent="-298450" lvl="0" marL="914400" rtl="0" algn="l">
              <a:spcBef>
                <a:spcPts val="0"/>
              </a:spcBef>
              <a:spcAft>
                <a:spcPts val="0"/>
              </a:spcAft>
              <a:buClr>
                <a:schemeClr val="dk1"/>
              </a:buClr>
              <a:buSzPts val="1100"/>
              <a:buAutoNum type="arabicPeriod"/>
            </a:pPr>
            <a:r>
              <a:rPr lang="en" sz="1100">
                <a:solidFill>
                  <a:schemeClr val="dk1"/>
                </a:solidFill>
              </a:rPr>
              <a:t>    Initialize SILnewSeq as a list of positions</a:t>
            </a:r>
            <a:endParaRPr sz="1100">
              <a:solidFill>
                <a:schemeClr val="dk1"/>
              </a:solidFill>
            </a:endParaRPr>
          </a:p>
          <a:p>
            <a:pPr indent="-298450" lvl="0" marL="914400" rtl="0" algn="l">
              <a:spcBef>
                <a:spcPts val="0"/>
              </a:spcBef>
              <a:spcAft>
                <a:spcPts val="0"/>
              </a:spcAft>
              <a:buClr>
                <a:schemeClr val="dk1"/>
              </a:buClr>
              <a:buSzPts val="1100"/>
              <a:buAutoNum type="arabicPeriod"/>
            </a:pPr>
            <a:r>
              <a:rPr lang="en" sz="1100">
                <a:solidFill>
                  <a:schemeClr val="dk1"/>
                </a:solidFill>
              </a:rPr>
              <a:t>    if itemEx is true:</a:t>
            </a:r>
            <a:endParaRPr sz="1100">
              <a:solidFill>
                <a:schemeClr val="dk1"/>
              </a:solidFill>
            </a:endParaRPr>
          </a:p>
          <a:p>
            <a:pPr indent="-298450" lvl="0" marL="914400" rtl="0" algn="l">
              <a:spcBef>
                <a:spcPts val="0"/>
              </a:spcBef>
              <a:spcAft>
                <a:spcPts val="0"/>
              </a:spcAft>
              <a:buClr>
                <a:schemeClr val="dk1"/>
              </a:buClr>
              <a:buSzPts val="1100"/>
              <a:buAutoNum type="arabicPeriod"/>
            </a:pPr>
            <a:r>
              <a:rPr lang="en" sz="1100">
                <a:solidFill>
                  <a:schemeClr val="dk1"/>
                </a:solidFill>
              </a:rPr>
              <a:t>        x := 0, y := 0</a:t>
            </a:r>
            <a:endParaRPr sz="1100">
              <a:solidFill>
                <a:schemeClr val="dk1"/>
              </a:solidFill>
            </a:endParaRPr>
          </a:p>
          <a:p>
            <a:pPr indent="-298450" lvl="0" marL="914400" rtl="0" algn="l">
              <a:spcBef>
                <a:spcPts val="0"/>
              </a:spcBef>
              <a:spcAft>
                <a:spcPts val="0"/>
              </a:spcAft>
              <a:buClr>
                <a:schemeClr val="dk1"/>
              </a:buClr>
              <a:buSzPts val="1100"/>
              <a:buAutoNum type="arabicPeriod"/>
            </a:pPr>
            <a:r>
              <a:rPr lang="en" sz="1100">
                <a:solidFill>
                  <a:schemeClr val="dk1"/>
                </a:solidFill>
              </a:rPr>
              <a:t>        while x&lt;size of SIL[S] and y&lt;size of SIL[&lt;(item)&gt;]:</a:t>
            </a:r>
            <a:endParaRPr sz="1100">
              <a:solidFill>
                <a:schemeClr val="dk1"/>
              </a:solidFill>
            </a:endParaRPr>
          </a:p>
          <a:p>
            <a:pPr indent="-298450" lvl="0" marL="914400" rtl="0" algn="l">
              <a:spcBef>
                <a:spcPts val="0"/>
              </a:spcBef>
              <a:spcAft>
                <a:spcPts val="0"/>
              </a:spcAft>
              <a:buClr>
                <a:schemeClr val="dk1"/>
              </a:buClr>
              <a:buSzPts val="1100"/>
              <a:buAutoNum type="arabicPeriod"/>
            </a:pPr>
            <a:r>
              <a:rPr lang="en" sz="1100">
                <a:solidFill>
                  <a:schemeClr val="dk1"/>
                </a:solidFill>
              </a:rPr>
              <a:t>            if SIL[S](x) = SIL[&lt;(item)&gt;](y):</a:t>
            </a:r>
            <a:endParaRPr sz="1100">
              <a:solidFill>
                <a:schemeClr val="dk1"/>
              </a:solidFill>
            </a:endParaRPr>
          </a:p>
          <a:p>
            <a:pPr indent="-298450" lvl="0" marL="914400" rtl="0" algn="l">
              <a:spcBef>
                <a:spcPts val="0"/>
              </a:spcBef>
              <a:spcAft>
                <a:spcPts val="0"/>
              </a:spcAft>
              <a:buClr>
                <a:schemeClr val="dk1"/>
              </a:buClr>
              <a:buSzPts val="1100"/>
              <a:buAutoNum type="arabicPeriod"/>
            </a:pPr>
            <a:r>
              <a:rPr lang="en" sz="1100">
                <a:solidFill>
                  <a:schemeClr val="dk1"/>
                </a:solidFill>
              </a:rPr>
              <a:t>                insert SIL[S](x) in SILnewSeq</a:t>
            </a:r>
            <a:endParaRPr sz="1100">
              <a:solidFill>
                <a:schemeClr val="dk1"/>
              </a:solidFill>
            </a:endParaRPr>
          </a:p>
          <a:p>
            <a:pPr indent="-298450" lvl="0" marL="914400" rtl="0" algn="l">
              <a:spcBef>
                <a:spcPts val="0"/>
              </a:spcBef>
              <a:spcAft>
                <a:spcPts val="0"/>
              </a:spcAft>
              <a:buClr>
                <a:schemeClr val="dk1"/>
              </a:buClr>
              <a:buSzPts val="1100"/>
              <a:buAutoNum type="arabicPeriod"/>
            </a:pPr>
            <a:r>
              <a:rPr lang="en" sz="1100">
                <a:solidFill>
                  <a:schemeClr val="dk1"/>
                </a:solidFill>
              </a:rPr>
              <a:t>                x := x+1</a:t>
            </a:r>
            <a:endParaRPr sz="1100">
              <a:solidFill>
                <a:schemeClr val="dk1"/>
              </a:solidFill>
            </a:endParaRPr>
          </a:p>
          <a:p>
            <a:pPr indent="-298450" lvl="0" marL="914400" rtl="0" algn="l">
              <a:spcBef>
                <a:spcPts val="0"/>
              </a:spcBef>
              <a:spcAft>
                <a:spcPts val="0"/>
              </a:spcAft>
              <a:buClr>
                <a:schemeClr val="dk1"/>
              </a:buClr>
              <a:buSzPts val="1100"/>
              <a:buAutoNum type="arabicPeriod"/>
            </a:pPr>
            <a:r>
              <a:rPr lang="en" sz="1100">
                <a:solidFill>
                  <a:schemeClr val="dk1"/>
                </a:solidFill>
              </a:rPr>
              <a:t>                y := y+1</a:t>
            </a:r>
            <a:endParaRPr/>
          </a:p>
          <a:p>
            <a:pPr indent="0" lvl="0" marL="0" rtl="0" algn="l">
              <a:spcBef>
                <a:spcPts val="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Improvements</a:t>
            </a:r>
            <a:endParaRPr/>
          </a:p>
        </p:txBody>
      </p:sp>
      <p:sp>
        <p:nvSpPr>
          <p:cNvPr id="361" name="Google Shape;361;p55"/>
          <p:cNvSpPr txBox="1"/>
          <p:nvPr>
            <p:ph idx="1" type="body"/>
          </p:nvPr>
        </p:nvSpPr>
        <p:spPr>
          <a:xfrm>
            <a:off x="729450" y="1974175"/>
            <a:ext cx="7688700" cy="2261100"/>
          </a:xfrm>
          <a:prstGeom prst="rect">
            <a:avLst/>
          </a:prstGeom>
        </p:spPr>
        <p:txBody>
          <a:bodyPr anchorCtr="0" anchor="t" bIns="91425" lIns="91425" spcFirstLastPara="1" rIns="91425" wrap="square" tIns="91425">
            <a:noAutofit/>
          </a:bodyPr>
          <a:lstStyle/>
          <a:p>
            <a:pPr indent="-298450" lvl="0" marL="914400" rtl="0" algn="l">
              <a:spcBef>
                <a:spcPts val="0"/>
              </a:spcBef>
              <a:spcAft>
                <a:spcPts val="0"/>
              </a:spcAft>
              <a:buClr>
                <a:schemeClr val="dk1"/>
              </a:buClr>
              <a:buSzPts val="1100"/>
              <a:buAutoNum type="arabicPeriod" startAt="11"/>
            </a:pPr>
            <a:r>
              <a:rPr lang="en" sz="1100">
                <a:solidFill>
                  <a:schemeClr val="dk1"/>
                </a:solidFill>
              </a:rPr>
              <a:t>            else if SIL[S](x)&lt;SIL[&lt;(item)&gt;](y):</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x := x+1</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else</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y := y+1</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end if</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end while</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else</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y := size of SIL[&lt;(item)&gt;] - 1</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while size of SIL[S]&gt;0 and y&gt;=0:</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if SIL[&lt;(item)&gt;](y)&gt;SIL[S](0):</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insert SIL[&lt;(item)&gt;](y) in SILnewSeq</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else</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break</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end if</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end while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Improvements</a:t>
            </a:r>
            <a:endParaRPr/>
          </a:p>
        </p:txBody>
      </p:sp>
      <p:sp>
        <p:nvSpPr>
          <p:cNvPr id="367" name="Google Shape;367;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914400" rtl="0" algn="l">
              <a:spcBef>
                <a:spcPts val="0"/>
              </a:spcBef>
              <a:spcAft>
                <a:spcPts val="0"/>
              </a:spcAft>
              <a:buClr>
                <a:schemeClr val="dk1"/>
              </a:buClr>
              <a:buSzPts val="1100"/>
              <a:buAutoNum type="arabicPeriod" startAt="11"/>
            </a:pPr>
            <a:r>
              <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end if</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    return SILnewSeq</a:t>
            </a:r>
            <a:endParaRPr sz="1100">
              <a:solidFill>
                <a:schemeClr val="dk1"/>
              </a:solidFill>
            </a:endParaRPr>
          </a:p>
          <a:p>
            <a:pPr indent="-298450" lvl="0" marL="914400" rtl="0" algn="l">
              <a:spcBef>
                <a:spcPts val="0"/>
              </a:spcBef>
              <a:spcAft>
                <a:spcPts val="0"/>
              </a:spcAft>
              <a:buClr>
                <a:schemeClr val="dk1"/>
              </a:buClr>
              <a:buSzPts val="1100"/>
              <a:buAutoNum type="arabicPeriod" startAt="11"/>
            </a:pPr>
            <a:r>
              <a:rPr lang="en" sz="1100">
                <a:solidFill>
                  <a:schemeClr val="dk1"/>
                </a:solidFill>
              </a:rPr>
              <a:t>}</a:t>
            </a:r>
            <a:endParaRPr/>
          </a:p>
          <a:p>
            <a:pPr indent="0" lvl="0" marL="457200" rtl="0" algn="l">
              <a:spcBef>
                <a:spcPts val="0"/>
              </a:spcBef>
              <a:spcAft>
                <a:spcPts val="1600"/>
              </a:spcAft>
              <a:buNone/>
            </a:pPr>
            <a:r>
              <a:rPr lang="en"/>
              <a:t>Above implementation of the CREATE_SIL_SEQUENCE() function has a time complexity of O(m+n) as compared to the time complexity of the original implementation which is O(mn) where m is the size of SIL[S] and n is the size of SIL[&lt;(item)&gt;]. This function is called for every candidate sequence. Thus, using this improved implementation of the function substantially reduces the amount of time taken to mine frequent sequential patterns, especially for large datasets and datasets with longer sequences.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Improvements</a:t>
            </a:r>
            <a:endParaRPr/>
          </a:p>
          <a:p>
            <a:pPr indent="0" lvl="0" marL="0" rtl="0" algn="l">
              <a:spcBef>
                <a:spcPts val="0"/>
              </a:spcBef>
              <a:spcAft>
                <a:spcPts val="0"/>
              </a:spcAft>
              <a:buNone/>
            </a:pPr>
            <a:r>
              <a:t/>
            </a:r>
            <a:endParaRPr/>
          </a:p>
        </p:txBody>
      </p:sp>
      <p:sp>
        <p:nvSpPr>
          <p:cNvPr id="373" name="Google Shape;373;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comparison of performances for various datasets:</a:t>
            </a:r>
            <a:endParaRPr/>
          </a:p>
          <a:p>
            <a:pPr indent="0" lvl="0" marL="0" rtl="0" algn="l">
              <a:spcBef>
                <a:spcPts val="1600"/>
              </a:spcBef>
              <a:spcAft>
                <a:spcPts val="0"/>
              </a:spcAft>
              <a:buNone/>
            </a:pPr>
            <a:r>
              <a:rPr lang="en"/>
              <a:t>Blue line represents original algorithm and Red line represents improved SIL along with improved CREATE_SIL().</a:t>
            </a:r>
            <a:endParaRPr/>
          </a:p>
          <a:p>
            <a:pPr indent="0" lvl="0" marL="0" rtl="0" algn="l">
              <a:spcBef>
                <a:spcPts val="1600"/>
              </a:spcBef>
              <a:spcAft>
                <a:spcPts val="1600"/>
              </a:spcAft>
              <a:buNone/>
            </a:pPr>
            <a:r>
              <a:t/>
            </a:r>
            <a:endParaRPr/>
          </a:p>
        </p:txBody>
      </p:sp>
      <p:pic>
        <p:nvPicPr>
          <p:cNvPr id="374" name="Google Shape;374;p57" title="BMSW dataset"/>
          <p:cNvPicPr preferRelativeResize="0"/>
          <p:nvPr/>
        </p:nvPicPr>
        <p:blipFill>
          <a:blip r:embed="rId3">
            <a:alphaModFix/>
          </a:blip>
          <a:stretch>
            <a:fillRect/>
          </a:stretch>
        </p:blipFill>
        <p:spPr>
          <a:xfrm>
            <a:off x="5021800" y="2882403"/>
            <a:ext cx="3664820" cy="2261100"/>
          </a:xfrm>
          <a:prstGeom prst="rect">
            <a:avLst/>
          </a:prstGeom>
          <a:noFill/>
          <a:ln>
            <a:noFill/>
          </a:ln>
        </p:spPr>
      </p:pic>
      <p:pic>
        <p:nvPicPr>
          <p:cNvPr id="375" name="Google Shape;375;p57" title="BMSW dataset"/>
          <p:cNvPicPr preferRelativeResize="0"/>
          <p:nvPr/>
        </p:nvPicPr>
        <p:blipFill>
          <a:blip r:embed="rId4">
            <a:alphaModFix/>
          </a:blip>
          <a:stretch>
            <a:fillRect/>
          </a:stretch>
        </p:blipFill>
        <p:spPr>
          <a:xfrm>
            <a:off x="832550" y="3032953"/>
            <a:ext cx="3520901" cy="2172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Improvements</a:t>
            </a:r>
            <a:endParaRPr/>
          </a:p>
        </p:txBody>
      </p:sp>
      <p:pic>
        <p:nvPicPr>
          <p:cNvPr id="381" name="Google Shape;381;p58" title="FIFA dataset"/>
          <p:cNvPicPr preferRelativeResize="0"/>
          <p:nvPr/>
        </p:nvPicPr>
        <p:blipFill>
          <a:blip r:embed="rId3">
            <a:alphaModFix/>
          </a:blip>
          <a:stretch>
            <a:fillRect/>
          </a:stretch>
        </p:blipFill>
        <p:spPr>
          <a:xfrm>
            <a:off x="187200" y="2086325"/>
            <a:ext cx="4384800" cy="2705325"/>
          </a:xfrm>
          <a:prstGeom prst="rect">
            <a:avLst/>
          </a:prstGeom>
          <a:noFill/>
          <a:ln>
            <a:noFill/>
          </a:ln>
        </p:spPr>
      </p:pic>
      <p:pic>
        <p:nvPicPr>
          <p:cNvPr id="382" name="Google Shape;382;p58" title="FIFA dataset"/>
          <p:cNvPicPr preferRelativeResize="0"/>
          <p:nvPr/>
        </p:nvPicPr>
        <p:blipFill>
          <a:blip r:embed="rId4">
            <a:alphaModFix/>
          </a:blip>
          <a:stretch>
            <a:fillRect/>
          </a:stretch>
        </p:blipFill>
        <p:spPr>
          <a:xfrm>
            <a:off x="4724400" y="2006250"/>
            <a:ext cx="4267200" cy="263274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Improvements</a:t>
            </a:r>
            <a:endParaRPr/>
          </a:p>
        </p:txBody>
      </p:sp>
      <p:pic>
        <p:nvPicPr>
          <p:cNvPr id="388" name="Google Shape;388;p59" title="MSNBC dataset"/>
          <p:cNvPicPr preferRelativeResize="0"/>
          <p:nvPr/>
        </p:nvPicPr>
        <p:blipFill>
          <a:blip r:embed="rId3">
            <a:alphaModFix/>
          </a:blip>
          <a:stretch>
            <a:fillRect/>
          </a:stretch>
        </p:blipFill>
        <p:spPr>
          <a:xfrm>
            <a:off x="4654800" y="2006250"/>
            <a:ext cx="4306110" cy="2656750"/>
          </a:xfrm>
          <a:prstGeom prst="rect">
            <a:avLst/>
          </a:prstGeom>
          <a:noFill/>
          <a:ln>
            <a:noFill/>
          </a:ln>
        </p:spPr>
      </p:pic>
      <p:pic>
        <p:nvPicPr>
          <p:cNvPr id="389" name="Google Shape;389;p59" title="MSNBC dataset"/>
          <p:cNvPicPr preferRelativeResize="0"/>
          <p:nvPr/>
        </p:nvPicPr>
        <p:blipFill>
          <a:blip r:embed="rId4">
            <a:alphaModFix/>
          </a:blip>
          <a:stretch>
            <a:fillRect/>
          </a:stretch>
        </p:blipFill>
        <p:spPr>
          <a:xfrm>
            <a:off x="159825" y="2006250"/>
            <a:ext cx="4306100" cy="265675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Improvements</a:t>
            </a:r>
            <a:endParaRPr/>
          </a:p>
        </p:txBody>
      </p:sp>
      <p:pic>
        <p:nvPicPr>
          <p:cNvPr id="395" name="Google Shape;395;p60" title="Kosarak dataset"/>
          <p:cNvPicPr preferRelativeResize="0"/>
          <p:nvPr/>
        </p:nvPicPr>
        <p:blipFill>
          <a:blip r:embed="rId3">
            <a:alphaModFix/>
          </a:blip>
          <a:stretch>
            <a:fillRect/>
          </a:stretch>
        </p:blipFill>
        <p:spPr>
          <a:xfrm>
            <a:off x="4572000" y="2237575"/>
            <a:ext cx="4453825" cy="2747875"/>
          </a:xfrm>
          <a:prstGeom prst="rect">
            <a:avLst/>
          </a:prstGeom>
          <a:noFill/>
          <a:ln>
            <a:noFill/>
          </a:ln>
        </p:spPr>
      </p:pic>
      <p:pic>
        <p:nvPicPr>
          <p:cNvPr id="396" name="Google Shape;396;p60" title="Kosarak dataset"/>
          <p:cNvPicPr preferRelativeResize="0"/>
          <p:nvPr/>
        </p:nvPicPr>
        <p:blipFill>
          <a:blip r:embed="rId4">
            <a:alphaModFix/>
          </a:blip>
          <a:stretch>
            <a:fillRect/>
          </a:stretch>
        </p:blipFill>
        <p:spPr>
          <a:xfrm>
            <a:off x="210525" y="2295138"/>
            <a:ext cx="4267200" cy="263274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Improvements</a:t>
            </a:r>
            <a:endParaRPr/>
          </a:p>
        </p:txBody>
      </p:sp>
      <p:sp>
        <p:nvSpPr>
          <p:cNvPr id="402" name="Google Shape;402;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From the observations it is clearly visible that the algorithm performs much better with the proposed modifications. From all the execution time vs minimum support curves, it is observed that with the decrease in minimum support, the difference between execution times of the original algorithm and the improved version keeps increasing. This is expected since the formation of SIL for new sequences in the former takes O(mn) time whereas in the latter it takes O(m+n). This is especially observed in the case of the FIFA dataset which has longer sequences and hence larger values of m and n. Although it is difficult to comment on memory consumption from the above graphs, it is observed that as a general trend, the improved version of the algorithm consumes less memory. The superiority of the improved version in terms of memory consumption can be clearly seen as the improved version gives an output even for those values of minimum support for which the original algorithm produces an error(memory limit exceeded).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Serial Sequential Pattern mining algorithms</a:t>
            </a:r>
            <a:endParaRPr/>
          </a:p>
        </p:txBody>
      </p:sp>
      <p:sp>
        <p:nvSpPr>
          <p:cNvPr id="110" name="Google Shape;110;p17"/>
          <p:cNvSpPr txBox="1"/>
          <p:nvPr>
            <p:ph idx="1" type="body"/>
          </p:nvPr>
        </p:nvSpPr>
        <p:spPr>
          <a:xfrm>
            <a:off x="729450" y="2212825"/>
            <a:ext cx="8226600" cy="237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Generalized Sequential Patterns(GSP): AprioriAll based breadth first approach, incorporates time gap constraints, better than AprioriAll - generates less candidates and is faster, elements of different transactions can be considered in the same sequence depending on time window,</a:t>
            </a:r>
            <a:endParaRPr sz="1400"/>
          </a:p>
          <a:p>
            <a:pPr indent="-317500" lvl="0" marL="457200" rtl="0" algn="l">
              <a:spcBef>
                <a:spcPts val="0"/>
              </a:spcBef>
              <a:spcAft>
                <a:spcPts val="0"/>
              </a:spcAft>
              <a:buSzPts val="1400"/>
              <a:buChar char="●"/>
            </a:pPr>
            <a:r>
              <a:rPr lang="en" sz="1400"/>
              <a:t>Prefix-projected Sequential PatterN mining(PrefixSpan): Pattern growth algorithm, uses the concept of projected databases like freeSpan but only considers frequent prefixes instead of frequent subsequences, projected databases always keep shrinking, cost of creating projected databases solved using optimizations like item pruning in projected databases and pseudo projection, performs better than FreeSpan as well as GSP.</a:t>
            </a:r>
            <a:endParaRPr sz="1400"/>
          </a:p>
          <a:p>
            <a:pPr indent="-317500" lvl="0" marL="457200" rtl="0" algn="l">
              <a:spcBef>
                <a:spcPts val="0"/>
              </a:spcBef>
              <a:spcAft>
                <a:spcPts val="0"/>
              </a:spcAft>
              <a:buSzPts val="1400"/>
              <a:buChar char="●"/>
            </a:pPr>
            <a:r>
              <a:rPr lang="en" sz="1400"/>
              <a:t>Sequential PAttern Mining(SPAM): Depth first, entire database should fit in main memory, depth first traversal of lexicographic tree of sequences for candidate generation, vertical bitmap data structure for support counting, faster than PrefixSpan but highly memory intensive.</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408" name="Google Shape;408;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Incorporation of constraint checks in the DSPC algorithm, mainly  time gap constraints.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a:t>
            </a:r>
            <a:endParaRPr/>
          </a:p>
        </p:txBody>
      </p:sp>
      <p:sp>
        <p:nvSpPr>
          <p:cNvPr id="414" name="Google Shape;414;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Unavailability of cluster</a:t>
            </a:r>
            <a:endParaRPr/>
          </a:p>
          <a:p>
            <a:pPr indent="-311150" lvl="0" marL="457200" rtl="0" algn="l">
              <a:spcBef>
                <a:spcPts val="0"/>
              </a:spcBef>
              <a:spcAft>
                <a:spcPts val="0"/>
              </a:spcAft>
              <a:buSzPts val="1300"/>
              <a:buChar char="●"/>
            </a:pPr>
            <a:r>
              <a:rPr lang="en"/>
              <a:t>Unavailability of implementations of existing algorithms</a:t>
            </a:r>
            <a:endParaRPr/>
          </a:p>
          <a:p>
            <a:pPr indent="-311150" lvl="0" marL="457200" rtl="0" algn="l">
              <a:spcBef>
                <a:spcPts val="0"/>
              </a:spcBef>
              <a:spcAft>
                <a:spcPts val="0"/>
              </a:spcAft>
              <a:buSzPts val="1300"/>
              <a:buChar char="●"/>
            </a:pPr>
            <a:r>
              <a:rPr lang="en"/>
              <a:t>Mistakes in algorithm written in the original paper</a:t>
            </a:r>
            <a:endParaRPr/>
          </a:p>
          <a:p>
            <a:pPr indent="-311150" lvl="0" marL="457200" rtl="0" algn="l">
              <a:spcBef>
                <a:spcPts val="0"/>
              </a:spcBef>
              <a:spcAft>
                <a:spcPts val="0"/>
              </a:spcAft>
              <a:buSzPts val="1300"/>
              <a:buChar char="●"/>
            </a:pPr>
            <a:r>
              <a:rPr lang="en"/>
              <a:t>Limitations of a single machine</a:t>
            </a:r>
            <a:endParaRPr/>
          </a:p>
          <a:p>
            <a:pPr indent="-311150" lvl="0" marL="457200" rtl="0" algn="l">
              <a:spcBef>
                <a:spcPts val="0"/>
              </a:spcBef>
              <a:spcAft>
                <a:spcPts val="0"/>
              </a:spcAft>
              <a:buSzPts val="1300"/>
              <a:buChar char="●"/>
            </a:pPr>
            <a:r>
              <a:rPr lang="en"/>
              <a:t>Unavailability of a proper source to study MapReduce programming</a:t>
            </a:r>
            <a:endParaRPr/>
          </a:p>
          <a:p>
            <a:pPr indent="-311150" lvl="0" marL="457200" rtl="0" algn="l">
              <a:spcBef>
                <a:spcPts val="0"/>
              </a:spcBef>
              <a:spcAft>
                <a:spcPts val="0"/>
              </a:spcAft>
              <a:buSzPts val="1300"/>
              <a:buChar char="●"/>
            </a:pPr>
            <a:r>
              <a:rPr lang="en"/>
              <a:t>Recording the time taken for the execution of the algorithm on a dataset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20" name="Google Shape;420;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A novel mapreduce algorithm for distributed mining of sequential 	patterns using co-occurrence information - Sumalatha Saleti, R. B. V. Subramanyam</a:t>
            </a:r>
            <a:endParaRPr/>
          </a:p>
          <a:p>
            <a:pPr indent="-311150" lvl="0" marL="457200" rtl="0" algn="l">
              <a:lnSpc>
                <a:spcPct val="100000"/>
              </a:lnSpc>
              <a:spcBef>
                <a:spcPts val="0"/>
              </a:spcBef>
              <a:spcAft>
                <a:spcPts val="0"/>
              </a:spcAft>
              <a:buSzPts val="1300"/>
              <a:buChar char="●"/>
            </a:pPr>
            <a:r>
              <a:rPr lang="en"/>
              <a:t>A Survey of Sequential Pattern Mining - Philippe Fournier-Viger, Jerry Chun-Wei Lin, Rage Uday Kiran, Yun Sing Koh, Rincy Thomas	 </a:t>
            </a:r>
            <a:endParaRPr/>
          </a:p>
          <a:p>
            <a:pPr indent="-311150" lvl="0" marL="457200" rtl="0" algn="l">
              <a:lnSpc>
                <a:spcPct val="100000"/>
              </a:lnSpc>
              <a:spcBef>
                <a:spcPts val="0"/>
              </a:spcBef>
              <a:spcAft>
                <a:spcPts val="0"/>
              </a:spcAft>
              <a:buSzPts val="1300"/>
              <a:buChar char="●"/>
            </a:pPr>
            <a:r>
              <a:rPr lang="en"/>
              <a:t>A Survey of Parallel Sequential Pattern Mining - Wensheng Gan, Jerry Chun-Wei Lin, Philippe Fournier-Viger, Han-Chieh Chao, Philip S. Yu</a:t>
            </a:r>
            <a:endParaRPr/>
          </a:p>
          <a:p>
            <a:pPr indent="-311150" lvl="0" marL="457200" rtl="0" algn="l">
              <a:lnSpc>
                <a:spcPct val="100000"/>
              </a:lnSpc>
              <a:spcBef>
                <a:spcPts val="0"/>
              </a:spcBef>
              <a:spcAft>
                <a:spcPts val="0"/>
              </a:spcAft>
              <a:buSzPts val="1300"/>
              <a:buChar char="●"/>
            </a:pPr>
            <a:r>
              <a:rPr lang="en"/>
              <a:t>Mining Sequential Patterns: Generalizations and Performance Improvements - Ramakrishnan Srikant, Rakesh Agrawal</a:t>
            </a:r>
            <a:endParaRPr/>
          </a:p>
          <a:p>
            <a:pPr indent="-311150" lvl="0" marL="457200" rtl="0" algn="l">
              <a:lnSpc>
                <a:spcPct val="100000"/>
              </a:lnSpc>
              <a:spcBef>
                <a:spcPts val="0"/>
              </a:spcBef>
              <a:spcAft>
                <a:spcPts val="0"/>
              </a:spcAft>
              <a:buSzPts val="1300"/>
              <a:buChar char="●"/>
            </a:pPr>
            <a:r>
              <a:rPr lang="en"/>
              <a:t>Sequential PAttern Mining using A Bitmap Representation - Jay Ayres, Johannes Gehrke, Tomi Yiu, Jason Flannick</a:t>
            </a:r>
            <a:endParaRPr/>
          </a:p>
          <a:p>
            <a:pPr indent="-311150" lvl="0" marL="457200" rtl="0" algn="l">
              <a:lnSpc>
                <a:spcPct val="100000"/>
              </a:lnSpc>
              <a:spcBef>
                <a:spcPts val="0"/>
              </a:spcBef>
              <a:spcAft>
                <a:spcPts val="0"/>
              </a:spcAft>
              <a:buSzPts val="1300"/>
              <a:buChar char="●"/>
            </a:pPr>
            <a:r>
              <a:rPr lang="en"/>
              <a:t>PrefixSpan: Mining Sequential Patterns Efficiently by Prefix-Projected Pattern Growth - Jian Pei, Jiawei Han, Behzad Mortazavi-Asl, Helen Pinto, Qiming Chen, Umeshwar Dayal, Mei-Chun Hsu</a:t>
            </a:r>
            <a:endParaRPr/>
          </a:p>
          <a:p>
            <a:pPr indent="-311150" lvl="0" marL="457200" rtl="0" algn="l">
              <a:lnSpc>
                <a:spcPct val="100000"/>
              </a:lnSpc>
              <a:spcBef>
                <a:spcPts val="0"/>
              </a:spcBef>
              <a:spcAft>
                <a:spcPts val="0"/>
              </a:spcAft>
              <a:buSzPts val="1300"/>
              <a:buChar char="●"/>
            </a:pPr>
            <a:r>
              <a:rPr lang="en"/>
              <a:t>Applications of Pattern Discovery Using Sequential Data Mining - Manish Gupta, Jiawei Han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Parallel Sequential Pattern Mining Algorithms</a:t>
            </a:r>
            <a:endParaRPr/>
          </a:p>
        </p:txBody>
      </p:sp>
      <p:sp>
        <p:nvSpPr>
          <p:cNvPr id="116" name="Google Shape;116;p18"/>
          <p:cNvSpPr txBox="1"/>
          <p:nvPr>
            <p:ph idx="1" type="body"/>
          </p:nvPr>
        </p:nvSpPr>
        <p:spPr>
          <a:xfrm>
            <a:off x="729450" y="23752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the need for parallel algorithms?</a:t>
            </a:r>
            <a:endParaRPr/>
          </a:p>
          <a:p>
            <a:pPr indent="-311150" lvl="0" marL="457200" rtl="0" algn="l">
              <a:spcBef>
                <a:spcPts val="0"/>
              </a:spcBef>
              <a:spcAft>
                <a:spcPts val="0"/>
              </a:spcAft>
              <a:buSzPts val="1300"/>
              <a:buChar char="●"/>
            </a:pPr>
            <a:r>
              <a:rPr lang="en"/>
              <a:t>(DPF)Data Parallel Formulation, (STPF)Static Task-Parallel Formulation and (DTPF)Dynamic Task-Parallel Formulation algorithm: pattern growth, similar to PrefixSpan, projected databases, lexicographic tree of sequences,partition problem into smaller parts and solve them parallely, dynamic assignment of work to idle processors increases speedup but causes load imbalance, multiple input scans, high I/O overhead, high communication overhead.</a:t>
            </a:r>
            <a:endParaRPr/>
          </a:p>
          <a:p>
            <a:pPr indent="-311150" lvl="0" marL="457200" rtl="0" algn="l">
              <a:spcBef>
                <a:spcPts val="0"/>
              </a:spcBef>
              <a:spcAft>
                <a:spcPts val="0"/>
              </a:spcAft>
              <a:buSzPts val="1300"/>
              <a:buChar char="●"/>
            </a:pPr>
            <a:r>
              <a:rPr lang="en"/>
              <a:t>Distributed Progressive Sequential Patterns(DPSP): Breadth first, AprioriAll based, improvement over DGSP, time gap constraints, removes itemsets which arent of any use, iterative MapReduce approach which leads toi load imbalance, does not perform well when it comes to mining long sequential patterns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Some Parallel Sequential Pattern Mining Algorithms</a:t>
            </a:r>
            <a:endParaRPr/>
          </a:p>
          <a:p>
            <a:pPr indent="0" lvl="0" marL="0" rtl="0" algn="l">
              <a:spcBef>
                <a:spcPts val="0"/>
              </a:spcBef>
              <a:spcAft>
                <a:spcPts val="0"/>
              </a:spcAft>
              <a:buNone/>
            </a:pPr>
            <a:r>
              <a:t/>
            </a:r>
            <a:endParaRPr/>
          </a:p>
        </p:txBody>
      </p:sp>
      <p:sp>
        <p:nvSpPr>
          <p:cNvPr id="122" name="Google Shape;122;p19"/>
          <p:cNvSpPr txBox="1"/>
          <p:nvPr>
            <p:ph idx="1" type="body"/>
          </p:nvPr>
        </p:nvSpPr>
        <p:spPr>
          <a:xfrm>
            <a:off x="727650" y="23094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Sequential PAttern Mining on the Cloud(SPAMC): Depth first, based on SPAM, lexicographic tree of sequences, iterative MapReduce approach, high cost of repeatedly loading data, bitmap data structure, unable to handle large databases.</a:t>
            </a:r>
            <a:endParaRPr/>
          </a:p>
          <a:p>
            <a:pPr indent="-311150" lvl="0" marL="457200" rtl="0" algn="l">
              <a:spcBef>
                <a:spcPts val="0"/>
              </a:spcBef>
              <a:spcAft>
                <a:spcPts val="0"/>
              </a:spcAft>
              <a:buSzPts val="1300"/>
              <a:buChar char="●"/>
            </a:pPr>
            <a:r>
              <a:rPr lang="en"/>
              <a:t>SPAMC-Uniform Distributed Lexical sequence Tree(SPAMC-UDLT): Improvement over SPAMC, highly scalable, doesn't require numerous rounds of MapReduce, better load balancing, faster than SPAMC, doesn't deal with gap constraints, doesn't provide output in condensed representations.</a:t>
            </a:r>
            <a:endParaRPr/>
          </a:p>
          <a:p>
            <a:pPr indent="-311150" lvl="0" marL="457200" rtl="0" algn="l">
              <a:spcBef>
                <a:spcPts val="0"/>
              </a:spcBef>
              <a:spcAft>
                <a:spcPts val="0"/>
              </a:spcAft>
              <a:buSzPts val="1300"/>
              <a:buChar char="●"/>
            </a:pPr>
            <a:r>
              <a:rPr lang="en"/>
              <a:t>Hybrid algorithms such as ACME, MG-FSM,MG-FSM+,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Common drawbacks associated with Parallel Sequential Pattern mining algorithms</a:t>
            </a:r>
            <a:endParaRPr sz="2700"/>
          </a:p>
        </p:txBody>
      </p:sp>
      <p:sp>
        <p:nvSpPr>
          <p:cNvPr id="128" name="Google Shape;128;p20"/>
          <p:cNvSpPr txBox="1"/>
          <p:nvPr>
            <p:ph idx="1" type="body"/>
          </p:nvPr>
        </p:nvSpPr>
        <p:spPr>
          <a:xfrm>
            <a:off x="311700" y="2364675"/>
            <a:ext cx="8520600" cy="247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iterative MapReduce approach</a:t>
            </a:r>
            <a:endParaRPr/>
          </a:p>
          <a:p>
            <a:pPr indent="-311150" lvl="0" marL="457200" rtl="0" algn="l">
              <a:spcBef>
                <a:spcPts val="0"/>
              </a:spcBef>
              <a:spcAft>
                <a:spcPts val="0"/>
              </a:spcAft>
              <a:buSzPts val="1300"/>
              <a:buChar char="●"/>
            </a:pPr>
            <a:r>
              <a:rPr lang="en"/>
              <a:t>large communication and I/O overhead</a:t>
            </a:r>
            <a:endParaRPr/>
          </a:p>
          <a:p>
            <a:pPr indent="-311150" lvl="0" marL="457200" rtl="0" algn="l">
              <a:spcBef>
                <a:spcPts val="0"/>
              </a:spcBef>
              <a:spcAft>
                <a:spcPts val="0"/>
              </a:spcAft>
              <a:buSzPts val="1300"/>
              <a:buChar char="●"/>
            </a:pPr>
            <a:r>
              <a:rPr lang="en"/>
              <a:t>multiple database scans</a:t>
            </a:r>
            <a:endParaRPr/>
          </a:p>
          <a:p>
            <a:pPr indent="-311150" lvl="0" marL="457200" rtl="0" algn="l">
              <a:spcBef>
                <a:spcPts val="0"/>
              </a:spcBef>
              <a:spcAft>
                <a:spcPts val="0"/>
              </a:spcAft>
              <a:buSzPts val="1300"/>
              <a:buChar char="●"/>
            </a:pPr>
            <a:r>
              <a:rPr lang="en"/>
              <a:t>poor scalability</a:t>
            </a:r>
            <a:endParaRPr/>
          </a:p>
          <a:p>
            <a:pPr indent="-311150" lvl="0" marL="457200" rtl="0" algn="l">
              <a:spcBef>
                <a:spcPts val="0"/>
              </a:spcBef>
              <a:spcAft>
                <a:spcPts val="0"/>
              </a:spcAft>
              <a:buSzPts val="1300"/>
              <a:buChar char="●"/>
            </a:pPr>
            <a:r>
              <a:rPr lang="en"/>
              <a:t>load imbalancing</a:t>
            </a:r>
            <a:endParaRPr/>
          </a:p>
          <a:p>
            <a:pPr indent="-311150" lvl="0" marL="457200" rtl="0" algn="l">
              <a:spcBef>
                <a:spcPts val="0"/>
              </a:spcBef>
              <a:spcAft>
                <a:spcPts val="0"/>
              </a:spcAft>
              <a:buSzPts val="1300"/>
              <a:buChar char="●"/>
            </a:pPr>
            <a:r>
              <a:rPr lang="en"/>
              <a:t>Inability to handle constraints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good Parallel Sequential Mining Algorithms</a:t>
            </a:r>
            <a:endParaRPr/>
          </a:p>
        </p:txBody>
      </p:sp>
      <p:sp>
        <p:nvSpPr>
          <p:cNvPr id="134" name="Google Shape;134;p21"/>
          <p:cNvSpPr txBox="1"/>
          <p:nvPr>
            <p:ph idx="1" type="body"/>
          </p:nvPr>
        </p:nvSpPr>
        <p:spPr>
          <a:xfrm>
            <a:off x="311700" y="2298800"/>
            <a:ext cx="8520600" cy="253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already present in distributed storages</a:t>
            </a:r>
            <a:endParaRPr/>
          </a:p>
          <a:p>
            <a:pPr indent="-311150" lvl="0" marL="457200" rtl="0" algn="l">
              <a:spcBef>
                <a:spcPts val="0"/>
              </a:spcBef>
              <a:spcAft>
                <a:spcPts val="0"/>
              </a:spcAft>
              <a:buSzPts val="1300"/>
              <a:buChar char="●"/>
            </a:pPr>
            <a:r>
              <a:rPr lang="en"/>
              <a:t>Memory constraints which don't allow data to be brought to a single machine</a:t>
            </a:r>
            <a:endParaRPr/>
          </a:p>
          <a:p>
            <a:pPr indent="-311150" lvl="0" marL="457200" rtl="0" algn="l">
              <a:spcBef>
                <a:spcPts val="0"/>
              </a:spcBef>
              <a:spcAft>
                <a:spcPts val="0"/>
              </a:spcAft>
              <a:buSzPts val="1300"/>
              <a:buChar char="●"/>
            </a:pPr>
            <a:r>
              <a:rPr lang="en"/>
              <a:t>Single machine may not have enough memory and processing power required for mining</a:t>
            </a:r>
            <a:endParaRPr/>
          </a:p>
          <a:p>
            <a:pPr indent="-311150" lvl="0" marL="457200" rtl="0" algn="l">
              <a:spcBef>
                <a:spcPts val="0"/>
              </a:spcBef>
              <a:spcAft>
                <a:spcPts val="0"/>
              </a:spcAft>
              <a:buSzPts val="1300"/>
              <a:buChar char="●"/>
            </a:pPr>
            <a:r>
              <a:rPr lang="en"/>
              <a:t>Uses of Parallel sequential pattern mining: health care, web usage mining, bioinformatics, telecommunication, intrusion detection,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