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97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Zdrojov%C3%BD_k%C3%B3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wikipedia.org/wiki/Bin%C3%A1rn%C3%AD_soubor" TargetMode="External"/><Relationship Id="rId5" Type="http://schemas.openxmlformats.org/officeDocument/2006/relationships/hyperlink" Target="https://cs.wikipedia.org/wiki/Spustiteln%C3%BD_soubor" TargetMode="External"/><Relationship Id="rId4" Type="http://schemas.openxmlformats.org/officeDocument/2006/relationships/hyperlink" Target="https://cs.wikipedia.org/wiki/P%C5%99eklada%C4%8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necelých 10 let se stal GNU zcela použitelným systémem, měl všechny důležité aplikace (systémové knihovny, textový editor,..) Chybělo jen jádro..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00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Ve škole se totiž seznámil s unixovým operačním systémem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unixový koncept se mu líbil a chtěl ho mít na svém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pc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5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GNU GPL je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licence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svobodný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software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1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Nejoblíbenější L. distribuce=1. MX Linux,2.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Noticia Text"/>
              </a:rPr>
              <a:t>Manjaro</a:t>
            </a: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Linux, 3. místo: Linux </a:t>
            </a:r>
            <a:r>
              <a:rPr lang="cs-CZ" b="1" i="1" u="sng" dirty="0" err="1">
                <a:solidFill>
                  <a:srgbClr val="000000"/>
                </a:solidFill>
                <a:effectLst/>
                <a:latin typeface="Noticia Text"/>
              </a:rPr>
              <a:t>Mint</a:t>
            </a:r>
            <a:r>
              <a:rPr lang="cs-CZ" b="1" i="1" u="sng" dirty="0">
                <a:solidFill>
                  <a:srgbClr val="000000"/>
                </a:solidFill>
                <a:effectLst/>
                <a:latin typeface="Noticia Text"/>
              </a:rPr>
              <a:t> </a:t>
            </a:r>
            <a:endParaRPr lang="cs-CZ" b="1" i="1" u="sng" dirty="0">
              <a:solidFill>
                <a:srgbClr val="FF0000"/>
              </a:solidFill>
              <a:effectLst/>
              <a:highlight>
                <a:srgbClr val="FFFF00"/>
              </a:highlight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Utility=pomocný programy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Protože jsou výše zmíněné nástroje i aplikace na Internetu dostupné v podobě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Zdrojový kód"/>
              </a:rPr>
              <a:t>zdrojových kódů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je nejprve nutné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Překladač"/>
              </a:rPr>
              <a:t>přeložit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 formy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pustitelný soubor"/>
              </a:rPr>
              <a:t>spustitelných souborů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bylo by pro uživatele velmi nepohodlné, kdyby si vše musel dělat </a:t>
            </a:r>
            <a:r>
              <a:rPr lang="cs-CZ" b="1" i="0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sámProto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existují takzvané </a:t>
            </a:r>
            <a:r>
              <a:rPr lang="cs-CZ" b="1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distribuce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obsahují vše potřebné v úhledném balení – přeložené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Binární soubor"/>
              </a:rPr>
              <a:t>binární soubory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včetně instalačního programu</a:t>
            </a:r>
            <a:endParaRPr lang="cs-CZ" b="1" i="0" u="sng" dirty="0">
              <a:solidFill>
                <a:srgbClr val="000000"/>
              </a:solidFill>
              <a:effectLst/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1" i="0" dirty="0">
              <a:solidFill>
                <a:srgbClr val="000000"/>
              </a:solidFill>
              <a:effectLst/>
              <a:latin typeface="Noticia Text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33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(ve skutečnosti open source programy vyžadují, aby s nimi licence byla dodávána nejen u zdrojových kódů, ale i u funkční podoby)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68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05512-64A7-99C7-9FD0-C56646CF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6005DA-B895-D62E-DCBC-95DC9DB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Některé však mohou obsahovat nesvobodný software, takže je lze volně používat, ale je omezeno jejich šíření. Například v případě, že obsahují komerční programy (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ovladače</a:t>
            </a:r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pro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grafickou kartu, počítačové hry,..) </a:t>
            </a:r>
          </a:p>
          <a:p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Také profesionální komerční distribuce jsou dostupné pouze po zaplacení (například </a:t>
            </a:r>
            <a:r>
              <a:rPr lang="cs-CZ" u="sng" dirty="0" err="1">
                <a:solidFill>
                  <a:schemeClr val="bg1"/>
                </a:solidFill>
                <a:latin typeface="Arial" panose="020B0604020202020204" pitchFamily="34" charset="0"/>
              </a:rPr>
              <a:t>Red</a:t>
            </a:r>
            <a:r>
              <a:rPr lang="cs-CZ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cs-CZ" u="sng" dirty="0" err="1">
                <a:solidFill>
                  <a:schemeClr val="bg1"/>
                </a:solidFill>
                <a:latin typeface="Arial" panose="020B0604020202020204" pitchFamily="34" charset="0"/>
              </a:rPr>
              <a:t>Hat</a:t>
            </a:r>
            <a:r>
              <a:rPr lang="cs-CZ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cs-CZ" u="sng" dirty="0" err="1">
                <a:solidFill>
                  <a:schemeClr val="bg1"/>
                </a:solidFill>
                <a:latin typeface="Arial" panose="020B0604020202020204" pitchFamily="34" charset="0"/>
              </a:rPr>
              <a:t>Enterprise</a:t>
            </a:r>
            <a:r>
              <a:rPr lang="cs-CZ" u="sng" dirty="0">
                <a:solidFill>
                  <a:schemeClr val="bg1"/>
                </a:solidFill>
                <a:latin typeface="Arial" panose="020B0604020202020204" pitchFamily="34" charset="0"/>
              </a:rPr>
              <a:t> Linux</a:t>
            </a:r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cs-CZ" u="sng" dirty="0">
                <a:solidFill>
                  <a:schemeClr val="bg1"/>
                </a:solidFill>
                <a:latin typeface="Arial" panose="020B0604020202020204" pitchFamily="34" charset="0"/>
              </a:rPr>
              <a:t>SUSE Linux </a:t>
            </a:r>
            <a:r>
              <a:rPr lang="cs-CZ" u="sng" dirty="0" err="1">
                <a:solidFill>
                  <a:schemeClr val="bg1"/>
                </a:solidFill>
                <a:latin typeface="Arial" panose="020B0604020202020204" pitchFamily="34" charset="0"/>
              </a:rPr>
              <a:t>Enterprise</a:t>
            </a:r>
            <a:r>
              <a:rPr lang="cs-CZ" u="sng" dirty="0">
                <a:solidFill>
                  <a:schemeClr val="bg1"/>
                </a:solidFill>
                <a:latin typeface="Arial" panose="020B0604020202020204" pitchFamily="34" charset="0"/>
              </a:rPr>
              <a:t> Server</a:t>
            </a:r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 avšak díky povaze open source k některým existují volně šiřitelné identické klony (např. </a:t>
            </a:r>
            <a:r>
              <a:rPr lang="cs-CZ" u="sng" dirty="0" err="1">
                <a:solidFill>
                  <a:schemeClr val="bg1"/>
                </a:solidFill>
                <a:latin typeface="Arial" panose="020B0604020202020204" pitchFamily="34" charset="0"/>
              </a:rPr>
              <a:t>CentOS</a:t>
            </a:r>
            <a:r>
              <a:rPr lang="cs-CZ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cs-CZ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https://cs.wikipedia.org/wiki/Linux#Licence</a:t>
            </a:r>
            <a:endParaRPr lang="cs-CZ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8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4EC67-7DE5-FDD9-338E-46FE2B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FD3F4F-F3D7-BC46-99B4-EC5AA23A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54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 je označení pro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svobodný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otevřený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počítačový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operační systém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který je založený na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linuxovém jádru</a:t>
            </a:r>
            <a:r>
              <a:rPr lang="cs-CZ" sz="2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Linuxové systémy jsou šířeny v podobě distribucí, které je možné </a:t>
            </a:r>
            <a:r>
              <a:rPr lang="cs-CZ" sz="2800" dirty="0">
                <a:solidFill>
                  <a:schemeClr val="bg1"/>
                </a:solidFill>
                <a:latin typeface="Arial" panose="020B0604020202020204" pitchFamily="34" charset="0"/>
              </a:rPr>
              <a:t>nainstalovat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nebo používat bez instalace (live cd) https://cs.wikipedia.org/wiki/Linux</a:t>
            </a:r>
            <a:endParaRPr lang="cs-CZ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odlišuje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Licence Linuxu 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umožňují systém zdarma a velmi volně používat, distribuovat (kopírovat, sdílet) i </a:t>
            </a:r>
            <a:r>
              <a:rPr lang="cs-CZ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upravovat.Tím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odlišuje od systémů (např.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Windows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či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macOS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), za které je nutné platit a dodržovat omezující </a:t>
            </a:r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</a:rPr>
              <a:t>licence</a:t>
            </a:r>
            <a:r>
              <a:rPr lang="cs-CZ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cs-CZ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V roce 1983 byl založen projekt GNU, jehož cílem bylo vytvořit nový operační systém unixového typu, který by byl složen jen ze svobodného software. Otcem a zakladatelem projektu je </a:t>
            </a:r>
            <a:r>
              <a:rPr lang="cs-CZ" dirty="0">
                <a:solidFill>
                  <a:schemeClr val="bg1"/>
                </a:solidFill>
                <a:latin typeface="Roboto" panose="020B0604020202020204" pitchFamily="2" charset="0"/>
              </a:rPr>
              <a:t>Richard Matthew </a:t>
            </a:r>
            <a:r>
              <a:rPr lang="cs-CZ" dirty="0" err="1">
                <a:solidFill>
                  <a:schemeClr val="bg1"/>
                </a:solidFill>
                <a:latin typeface="Roboto" panose="020B0604020202020204" pitchFamily="2" charset="0"/>
              </a:rPr>
              <a:t>Stallman</a:t>
            </a:r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. Za tímto účelem sepsal </a:t>
            </a:r>
            <a:r>
              <a:rPr lang="cs-CZ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Stallman</a:t>
            </a:r>
            <a:r>
              <a:rPr lang="cs-CZ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novou licenci GNU GPL, pod kterou jsou šířeny všechny části systému GNU.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B3D1C6-CD3D-8F26-D9AA-3CE90ACC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Historie-jádro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2F039-C1D0-3481-1DE2-E6EB8C3D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 roce 1991 začal finský student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Linus</a:t>
            </a:r>
            <a:r>
              <a:rPr lang="cs-CZ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Torvalds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pracovat na vývoji vlastního unixového jádra.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byl ovšem až příliš jednoduchý  a navíc k němu nebylo možno získat zdrojové kódy. Proto se Linus rozhodl jít cestou nejmenšího odporu a napsat si vlastní operační systém, který by se podobal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Minixu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byl provozovatelný na běžném PC. 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https://www.root.cz/texty/historie-operacniho-systemu-gnulinux/</a:t>
            </a:r>
            <a:endParaRPr lang="cs-CZ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D4391A-CDBD-DD3D-69FD-CD9BE15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Historie-zakončení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453D37-C260-DD94-37ED-CBA89DD5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Jeho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</a:rPr>
              <a:t>jádro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si okamžitě našlo řadu příznivců, kteří začali na jeho vývoji spolupracovat a přispívat vlastními myšlenkami. Vývoj se rozrostl do obřích rozměrů. Linus se později rozhodl zdrojové kódy uvolnit pod svobodnou licencí GNU GPL. Tím vznikl výsledný produkt se správným názvem GNU/Linux. Velmi často se používá jen krátké označení Linux, ale podstatná část systému pochází právě z projektu GNU, který kromě Linuxu může běžet s jádry Hurd,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FreeBSD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 dalšími.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5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4C81C-DC31-E9FB-04DE-568600D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Linuxoví maskot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182772-BDEA-A0D8-1BF5-E4D775B9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230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44F6D-73E0-55A8-5C3A-6147875E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C8048-2C7B-0DFE-92AD-6EE1307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92857"/>
            <a:ext cx="10294181" cy="3599316"/>
          </a:xfrm>
        </p:spPr>
        <p:txBody>
          <a:bodyPr>
            <a:normAutofit/>
          </a:bodyPr>
          <a:lstStyle/>
          <a:p>
            <a:pPr lvl="1"/>
            <a:r>
              <a:rPr lang="cs-CZ" sz="2800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 jako takový je pouze 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jádro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operačního systému</a:t>
            </a:r>
            <a:r>
              <a:rPr lang="cs-CZ" sz="2800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 tomu, aby bylo možné počítač s Linuxem používat, je nutné doplnit jádro o další programy.</a:t>
            </a:r>
            <a:r>
              <a:rPr lang="cs-CZ" sz="2400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Základ tvoří jednoduché 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utility.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 uživatele jsou pak k dispozici 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aplikace. </a:t>
            </a:r>
            <a:r>
              <a:rPr lang="cs-CZ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Jednotlivé běžně používané nástroje i aplikace jsou volně dostupné na i</a:t>
            </a:r>
            <a:r>
              <a:rPr lang="cs-CZ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nternetu</a:t>
            </a:r>
            <a:r>
              <a:rPr lang="cs-CZ" sz="28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https://cs.wikipedia.org/wiki/Linux#Logo_a_n%C3%A1zev</a:t>
            </a:r>
            <a:endParaRPr lang="cs-CZ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4B7B4-6CC0-431F-D6EE-3B92D10E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5D0798-8E76-BF08-0BFD-2E04983E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lze nalézt na Internetu a lze je i volně používat, protože se skládají z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source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programů. I v distribuci je ke každému programu standardně přiložena licence, která je při instalaci uložena společně s programem na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pevný disk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si vše uživatel může ověřit. </a:t>
            </a:r>
          </a:p>
          <a:p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také podléhá licenci, avšak typicky se opět jedná o open source. Většina linuxových distribucí je sestavována výhradně ze </a:t>
            </a:r>
            <a:r>
              <a:rPr lang="cs-CZ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svobodného software</a:t>
            </a:r>
            <a:r>
              <a:rPr lang="cs-CZ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je lze nejen volně používat, ale i dále šířit.</a:t>
            </a:r>
            <a:endParaRPr lang="cs-CZ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425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343</TotalTime>
  <Words>759</Words>
  <Application>Microsoft Office PowerPoint</Application>
  <PresentationFormat>Širokoúhlá obrazovka</PresentationFormat>
  <Paragraphs>35</Paragraphs>
  <Slides>11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Noticia Text</vt:lpstr>
      <vt:lpstr>Roboto</vt:lpstr>
      <vt:lpstr>Trebuchet MS</vt:lpstr>
      <vt:lpstr>Berlín</vt:lpstr>
      <vt:lpstr>Linux</vt:lpstr>
      <vt:lpstr>Co je to Linux?</vt:lpstr>
      <vt:lpstr>Čím se Linux odlišuje od jiných operačních systémů?</vt:lpstr>
      <vt:lpstr>Historie</vt:lpstr>
      <vt:lpstr>Historie-jádro</vt:lpstr>
      <vt:lpstr>Historie-zakončení</vt:lpstr>
      <vt:lpstr>Linuxoví maskot</vt:lpstr>
      <vt:lpstr>Linuxové distribuce</vt:lpstr>
      <vt:lpstr>Licence</vt:lpstr>
      <vt:lpstr>Licence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9</cp:revision>
  <dcterms:created xsi:type="dcterms:W3CDTF">2023-01-06T13:49:45Z</dcterms:created>
  <dcterms:modified xsi:type="dcterms:W3CDTF">2023-01-15T11:53:20Z</dcterms:modified>
</cp:coreProperties>
</file>