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9" r:id="rId9"/>
    <p:sldId id="268" r:id="rId10"/>
    <p:sldId id="265" r:id="rId11"/>
    <p:sldId id="266" r:id="rId12"/>
    <p:sldId id="274" r:id="rId13"/>
    <p:sldId id="272" r:id="rId14"/>
    <p:sldId id="273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51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6FA3-EA73-4C76-9A50-C350990F3718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C61E-B012-4FBE-A281-EE11B83DE7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4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Zdrojov%C3%BD_k%C3%B3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s.wikipedia.org/wiki/Bin%C3%A1rn%C3%AD_soubor" TargetMode="External"/><Relationship Id="rId5" Type="http://schemas.openxmlformats.org/officeDocument/2006/relationships/hyperlink" Target="https://cs.wikipedia.org/wiki/Spustiteln%C3%BD_soubor" TargetMode="External"/><Relationship Id="rId4" Type="http://schemas.openxmlformats.org/officeDocument/2006/relationships/hyperlink" Target="https://cs.wikipedia.org/wiki/P%C5%99eklada%C4%8D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200" b="0" i="0" dirty="0">
                <a:effectLst/>
                <a:latin typeface="Arial" panose="020B0604020202020204" pitchFamily="34" charset="0"/>
              </a:rPr>
              <a:t>které je možné </a:t>
            </a:r>
            <a:r>
              <a:rPr lang="cs-CZ" sz="1200" dirty="0">
                <a:latin typeface="Arial" panose="020B0604020202020204" pitchFamily="34" charset="0"/>
              </a:rPr>
              <a:t>nainstalovat</a:t>
            </a:r>
            <a:r>
              <a:rPr lang="cs-CZ" sz="1200" b="0" i="0" dirty="0">
                <a:effectLst/>
                <a:latin typeface="Arial" panose="020B0604020202020204" pitchFamily="34" charset="0"/>
              </a:rPr>
              <a:t> nebo používat bez instalace . </a:t>
            </a:r>
            <a:r>
              <a:rPr lang="cs-CZ" dirty="0"/>
              <a:t>Live cd= systém na </a:t>
            </a:r>
            <a:r>
              <a:rPr lang="cs-CZ" dirty="0" err="1"/>
              <a:t>bootovatelnem</a:t>
            </a:r>
            <a:r>
              <a:rPr lang="cs-CZ" dirty="0"/>
              <a:t> cd </a:t>
            </a:r>
            <a:r>
              <a:rPr lang="cs-CZ" dirty="0" err="1"/>
              <a:t>pricemz</a:t>
            </a:r>
            <a:r>
              <a:rPr lang="cs-CZ" dirty="0"/>
              <a:t> </a:t>
            </a:r>
            <a:r>
              <a:rPr lang="cs-CZ" dirty="0" err="1"/>
              <a:t>nemusi</a:t>
            </a:r>
            <a:r>
              <a:rPr lang="cs-CZ" dirty="0"/>
              <a:t> byt </a:t>
            </a:r>
            <a:r>
              <a:rPr lang="cs-CZ" dirty="0" err="1"/>
              <a:t>nainstalovany</a:t>
            </a:r>
            <a:r>
              <a:rPr lang="cs-CZ" dirty="0"/>
              <a:t> v </a:t>
            </a:r>
            <a:r>
              <a:rPr lang="cs-CZ" dirty="0" err="1"/>
              <a:t>pevne</a:t>
            </a:r>
            <a:r>
              <a:rPr lang="cs-CZ" dirty="0"/>
              <a:t> </a:t>
            </a:r>
            <a:r>
              <a:rPr lang="cs-CZ" dirty="0" err="1"/>
              <a:t>pameti</a:t>
            </a:r>
            <a:r>
              <a:rPr lang="cs-CZ" dirty="0"/>
              <a:t> </a:t>
            </a:r>
            <a:r>
              <a:rPr lang="cs-CZ" dirty="0" err="1"/>
              <a:t>pc</a:t>
            </a:r>
            <a:endParaRPr lang="cs-CZ" dirty="0"/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Název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původně označoval jen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samotné jádro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ale brzo byl název vztažen na celý operační systém skládající se z jádra Linux a operačního systému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GNU</a:t>
            </a:r>
            <a:r>
              <a:rPr lang="cs-CZ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4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Tvorba grafického rozhraní v </a:t>
            </a:r>
            <a:r>
              <a:rPr lang="cs-CZ" dirty="0" err="1"/>
              <a:t>Glade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388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94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, která uživatele neomezuje a dovoluje mu </a:t>
            </a:r>
            <a:r>
              <a:rPr lang="cs-CZ" dirty="0">
                <a:latin typeface="Arial" panose="020B0604020202020204" pitchFamily="34" charset="0"/>
              </a:rPr>
              <a:t>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jeho software kopírovat dalším osobám čímž se může velmi volně používat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277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i="0" dirty="0">
                <a:effectLst/>
                <a:latin typeface="Roboto" panose="020B0604020202020204" pitchFamily="2" charset="0"/>
              </a:rPr>
              <a:t>který by byl složen jen ze svobodného software, Za tímto účelem sepsal </a:t>
            </a:r>
            <a:r>
              <a:rPr lang="cs-CZ" i="0" dirty="0" err="1">
                <a:effectLst/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 novou licenci GNU GPL,     </a:t>
            </a:r>
            <a:r>
              <a:rPr lang="cs-CZ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byl ovšem až příliš jednoduchý  a navíc k němu nebylo možno získat zdrojové kódy tak si napsal vlastní. </a:t>
            </a:r>
            <a:r>
              <a:rPr lang="cs-CZ" i="0" dirty="0">
                <a:effectLst/>
                <a:latin typeface="Roboto" panose="020B0604020202020204" pitchFamily="2" charset="0"/>
              </a:rPr>
              <a:t>  </a:t>
            </a:r>
            <a:r>
              <a:rPr lang="cs-CZ" dirty="0"/>
              <a:t>Během necelých 10 let se stal GNU zcela použitelným systémem, měl všechny důležité aplikace (systémové knihovny, textový editor,..) Chybělo jen jádro.. 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Ve škole se totiž seznámil s unixovým operačním systémem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unixový koncept se mu líbil a chtěl ho mít na svém </a:t>
            </a:r>
            <a:r>
              <a:rPr lang="cs-CZ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</a:t>
            </a:r>
            <a:r>
              <a:rPr lang="cs-CZ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00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</a:rPr>
              <a:t> a přispívat vlastními myšlenkami, Tím vznikl výsledný produkt se správným názvem GNU/Linux.    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GNU GPL je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licence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pro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svobodný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software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1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Myšlenka, že by maskot Linuxu měl být tučňák, pochází od 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Linuse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Torvaldse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tvůrce jádra systému Linux.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Nejoblíbenější L. distribuce=1. MX Linux,2.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Noticia Text"/>
              </a:rPr>
              <a:t>Manjaro</a:t>
            </a: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Linux, 3. místo: Linux </a:t>
            </a:r>
            <a:r>
              <a:rPr lang="cs-CZ" b="1" i="1" u="sng" dirty="0" err="1">
                <a:solidFill>
                  <a:srgbClr val="000000"/>
                </a:solidFill>
                <a:effectLst/>
                <a:latin typeface="Noticia Text"/>
              </a:rPr>
              <a:t>Mint</a:t>
            </a:r>
            <a:r>
              <a:rPr lang="cs-CZ" b="1" i="1" u="sng" dirty="0">
                <a:solidFill>
                  <a:srgbClr val="000000"/>
                </a:solidFill>
                <a:effectLst/>
                <a:latin typeface="Noticia Text"/>
              </a:rPr>
              <a:t> </a:t>
            </a:r>
            <a:endParaRPr lang="cs-CZ" b="1" i="1" u="sng" dirty="0">
              <a:solidFill>
                <a:srgbClr val="FF0000"/>
              </a:solidFill>
              <a:effectLst/>
              <a:highlight>
                <a:srgbClr val="FFFF00"/>
              </a:highlight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dirty="0">
                <a:solidFill>
                  <a:srgbClr val="000000"/>
                </a:solidFill>
                <a:effectLst/>
                <a:latin typeface="Noticia Text"/>
              </a:rPr>
              <a:t> Utility=pomocný programy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Protože jsou nástroje i aplikace na Internetu dostupné v podobě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Zdrojový kód"/>
              </a:rPr>
              <a:t>zdrojových kódů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je nejprve nutné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Překladač"/>
              </a:rPr>
              <a:t>přeložit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formy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ustitelný soubor"/>
              </a:rPr>
              <a:t>spustitelných souborů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bylo by pro uživatele velmi nepohodlné proto existují takzvané </a:t>
            </a:r>
            <a:r>
              <a:rPr lang="cs-CZ" b="1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distribuce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které obsahují vše potřebné v úhledném balení – přeložené </a:t>
            </a:r>
            <a:r>
              <a:rPr lang="cs-CZ" b="1" i="0" u="sng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Binární soubor"/>
              </a:rPr>
              <a:t>binární soubory</a:t>
            </a:r>
            <a:r>
              <a:rPr lang="cs-CZ" b="1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včetně instalačního programu</a:t>
            </a:r>
            <a:endParaRPr lang="cs-CZ" b="1" i="0" u="sng" dirty="0">
              <a:solidFill>
                <a:srgbClr val="000000"/>
              </a:solidFill>
              <a:effectLst/>
              <a:latin typeface="Noticia 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b="1" i="0" dirty="0">
              <a:solidFill>
                <a:srgbClr val="000000"/>
              </a:solidFill>
              <a:effectLst/>
              <a:latin typeface="Noticia Text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433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Jádro+systémové</a:t>
            </a:r>
            <a:r>
              <a:rPr lang="cs-CZ" dirty="0"/>
              <a:t> programy=linuxová distribuce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81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Fedora= cíl je os pro všeobecné použití open source, </a:t>
            </a:r>
            <a:r>
              <a:rPr lang="cs-CZ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Vyvíjí ji komunita vývojářů za </a:t>
            </a:r>
            <a:r>
              <a:rPr lang="cs-CZ" b="0" i="0" u="non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podpory společnosti 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Red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lang="cs-CZ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Hat</a:t>
            </a:r>
            <a:r>
              <a:rPr lang="cs-CZ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.   ARCH LINUX=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vhodná pro pokročilejší uživatele, kterým umožňuje přizpůsobit si systém specifickým potřebám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open.s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Enterprise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Linux určena pro komerční sféru. Placená je pouze podpora a servis včetně přístupu k 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webové službě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 názvem 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u="sng" dirty="0" err="1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cs-CZ" b="0" i="0" u="sng" dirty="0">
                <a:solidFill>
                  <a:srgbClr val="BA0000"/>
                </a:solidFill>
                <a:effectLst/>
                <a:latin typeface="Arial" panose="020B0604020202020204" pitchFamily="34" charset="0"/>
              </a:rPr>
              <a:t> Network</a:t>
            </a: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u="none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003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 skutečnosti open source programy vyžadují, aby s nimi licence byla dodávána nejen u zdrojových kódů, ale i u funkční podoby)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2C61E-B012-4FBE-A281-EE11B83DE74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68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Arch_Linux" TargetMode="External"/><Relationship Id="rId3" Type="http://schemas.openxmlformats.org/officeDocument/2006/relationships/hyperlink" Target="https://www.root.cz/texty/historie-operacniho-systemu-gnulinux/" TargetMode="External"/><Relationship Id="rId7" Type="http://schemas.openxmlformats.org/officeDocument/2006/relationships/hyperlink" Target="https://cs.wikipedia.org/wiki/Red_Hat_Enterprise_Linux" TargetMode="External"/><Relationship Id="rId2" Type="http://schemas.openxmlformats.org/officeDocument/2006/relationships/hyperlink" Target="https://c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Fedora" TargetMode="External"/><Relationship Id="rId11" Type="http://schemas.openxmlformats.org/officeDocument/2006/relationships/hyperlink" Target="https://commons.wikimedia.org/wiki/File:Richard_Stallman_at_LibrePlanet_2019.jpg" TargetMode="External"/><Relationship Id="rId5" Type="http://schemas.openxmlformats.org/officeDocument/2006/relationships/hyperlink" Target="https://cs.wikipedia.org/wiki/Linux#Licence" TargetMode="External"/><Relationship Id="rId10" Type="http://schemas.openxmlformats.org/officeDocument/2006/relationships/hyperlink" Target="https://cs.wikipedia.org/wiki/Linux#Hry" TargetMode="External"/><Relationship Id="rId4" Type="http://schemas.openxmlformats.org/officeDocument/2006/relationships/hyperlink" Target="https://cs.wikipedia.org/wiki/Linux#Linuxov%C3%A9_distribuce" TargetMode="External"/><Relationship Id="rId9" Type="http://schemas.openxmlformats.org/officeDocument/2006/relationships/hyperlink" Target="https://commons.wikimedia.org/wiki/File:Glade_3.2.0_on_Xubuntu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Arch_Linux" TargetMode="External"/><Relationship Id="rId2" Type="http://schemas.openxmlformats.org/officeDocument/2006/relationships/hyperlink" Target="https://cs.wikipedia.org/wiki/Fedor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dia.org/wiki/Red_Hat_Enterprise_Linu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8A02CD-28CC-DA7A-48BF-12896D9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Linux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DAD6F-1856-2B73-C5EE-4BD3025A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/>
              <a:t>Jakub Beneš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49A873-3B88-5769-8D93-6C7D4B5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61" y="2733709"/>
            <a:ext cx="1244484" cy="147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4B7B4-6CC0-431F-D6EE-3B92D10E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</a:t>
            </a:r>
            <a:r>
              <a:rPr lang="cs-CZ" dirty="0" err="1"/>
              <a:t>distibucí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5D0798-8E76-BF08-0BFD-2E04983E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lze nalézt na Internetu a lze je i volně používat, protože se skládají z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source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programů. I v distribuci je ke každému programu standardně přiložena licence, která je při instalaci uložena společně s programem na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pevný disk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si vše uživatel může ověřit. 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Distribuce také podléhá licenci, avšak typicky se opět jedná o open source. Většina linuxových distribucí je sestavována výhradně ze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svobodného software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takže je lze nejen volně používat, ale i dále šířit.</a:t>
            </a: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4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05512-64A7-99C7-9FD0-C56646C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Licence distribucí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005DA-B895-D62E-DCBC-95DC9DB3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 Některé však mohou obsahovat nesvobodný software, takže je lze volně používat, ale je omezeno jejich šíření. Například v případě, že obsahují komerční programy (</a:t>
            </a:r>
            <a:r>
              <a:rPr lang="cs-CZ" dirty="0">
                <a:latin typeface="Arial" panose="020B0604020202020204" pitchFamily="34" charset="0"/>
              </a:rPr>
              <a:t>ovladače</a:t>
            </a:r>
            <a:r>
              <a:rPr lang="cs-CZ" b="0" i="0" dirty="0">
                <a:effectLst/>
                <a:latin typeface="Arial" panose="020B0604020202020204" pitchFamily="34" charset="0"/>
              </a:rPr>
              <a:t> pro </a:t>
            </a:r>
            <a:r>
              <a:rPr lang="cs-CZ" dirty="0">
                <a:latin typeface="Arial" panose="020B0604020202020204" pitchFamily="34" charset="0"/>
              </a:rPr>
              <a:t>grafickou kartu, počítačové hry,..)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Také profesionální komerční distribuce jsou dostupné pouze po zaplacení (například </a:t>
            </a:r>
            <a:r>
              <a:rPr lang="cs-CZ" u="sng" dirty="0" err="1">
                <a:latin typeface="Arial" panose="020B0604020202020204" pitchFamily="34" charset="0"/>
              </a:rPr>
              <a:t>Red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Hat</a:t>
            </a:r>
            <a:r>
              <a:rPr lang="cs-CZ" u="sng" dirty="0">
                <a:latin typeface="Arial" panose="020B0604020202020204" pitchFamily="34" charset="0"/>
              </a:rPr>
              <a:t>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Linux</a:t>
            </a:r>
            <a:r>
              <a:rPr lang="cs-CZ" b="0" i="0" dirty="0">
                <a:effectLst/>
                <a:latin typeface="Arial" panose="020B0604020202020204" pitchFamily="34" charset="0"/>
              </a:rPr>
              <a:t>, </a:t>
            </a:r>
            <a:r>
              <a:rPr lang="cs-CZ" u="sng" dirty="0">
                <a:latin typeface="Arial" panose="020B0604020202020204" pitchFamily="34" charset="0"/>
              </a:rPr>
              <a:t>SUSE Linux </a:t>
            </a:r>
            <a:r>
              <a:rPr lang="cs-CZ" u="sng" dirty="0" err="1">
                <a:latin typeface="Arial" panose="020B0604020202020204" pitchFamily="34" charset="0"/>
              </a:rPr>
              <a:t>Enterprise</a:t>
            </a:r>
            <a:r>
              <a:rPr lang="cs-CZ" u="sng" dirty="0">
                <a:latin typeface="Arial" panose="020B0604020202020204" pitchFamily="34" charset="0"/>
              </a:rPr>
              <a:t> Server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), avšak díky povaze open source k některým existují volně šiřitelné identické klony (např. </a:t>
            </a:r>
            <a:r>
              <a:rPr lang="cs-CZ" u="sng" dirty="0" err="1">
                <a:latin typeface="Arial" panose="020B0604020202020204" pitchFamily="34" charset="0"/>
              </a:rPr>
              <a:t>CentOS</a:t>
            </a:r>
            <a:r>
              <a:rPr lang="cs-CZ" b="0" i="0" dirty="0">
                <a:effectLst/>
                <a:latin typeface="Arial" panose="020B0604020202020204" pitchFamily="34" charset="0"/>
              </a:rPr>
              <a:t>). 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8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2232A-795F-1C2D-A538-5948295D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ECEDE3-C97F-53B1-9EEE-93FE8664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Základní výhodou linuxových distribucí jsou </a:t>
            </a:r>
            <a:r>
              <a:rPr lang="cs-CZ" dirty="0" err="1">
                <a:latin typeface="Arial" panose="020B0604020202020204" pitchFamily="34" charset="0"/>
              </a:rPr>
              <a:t>repozitáře</a:t>
            </a:r>
            <a:r>
              <a:rPr lang="cs-CZ" b="0" i="0" dirty="0">
                <a:effectLst/>
                <a:latin typeface="Arial" panose="020B0604020202020204" pitchFamily="34" charset="0"/>
              </a:rPr>
              <a:t>, které obsahují snadno </a:t>
            </a:r>
            <a:r>
              <a:rPr lang="cs-CZ" dirty="0" err="1">
                <a:latin typeface="Arial" panose="020B0604020202020204" pitchFamily="34" charset="0"/>
              </a:rPr>
              <a:t>instalovatelné</a:t>
            </a:r>
            <a:r>
              <a:rPr lang="cs-CZ" dirty="0">
                <a:latin typeface="Arial" panose="020B0604020202020204" pitchFamily="34" charset="0"/>
              </a:rPr>
              <a:t> balíčky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 jednotlivými programy. Díky tomu lze v linuxových distribucích velmi pohodlně instalovat jednotlivé součásti systému a aplikace. Do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repozitářů</a:t>
            </a:r>
            <a:r>
              <a:rPr lang="cs-CZ" b="0" i="0" dirty="0">
                <a:effectLst/>
                <a:latin typeface="Arial" panose="020B0604020202020204" pitchFamily="34" charset="0"/>
              </a:rPr>
              <a:t> jsou umisťovány také aktualizace, které umožňují zajistit nejen automatické </a:t>
            </a:r>
            <a:r>
              <a:rPr lang="cs-CZ" dirty="0">
                <a:latin typeface="Arial" panose="020B0604020202020204" pitchFamily="34" charset="0"/>
              </a:rPr>
              <a:t>opravy chyb</a:t>
            </a:r>
            <a:r>
              <a:rPr lang="cs-CZ" b="0" i="0" dirty="0">
                <a:effectLst/>
                <a:latin typeface="Arial" panose="020B0604020202020204" pitchFamily="34" charset="0"/>
              </a:rPr>
              <a:t>, ale zajišťují také bezpečnost </a:t>
            </a:r>
            <a:r>
              <a:rPr lang="cs-CZ" dirty="0">
                <a:latin typeface="Arial" panose="020B0604020202020204" pitchFamily="34" charset="0"/>
              </a:rPr>
              <a:t>systému</a:t>
            </a:r>
            <a:r>
              <a:rPr lang="cs-CZ" b="0" i="0" dirty="0">
                <a:effectLst/>
                <a:latin typeface="Arial" panose="020B0604020202020204" pitchFamily="34" charset="0"/>
              </a:rPr>
              <a:t> odstraňováním zjištěných </a:t>
            </a:r>
            <a:r>
              <a:rPr lang="cs-CZ" dirty="0">
                <a:latin typeface="Arial" panose="020B0604020202020204" pitchFamily="34" charset="0"/>
              </a:rPr>
              <a:t>zranitelností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 to nejen pro samotný operační systém, ale i pro všechny ostatní součásti příslušné distribuce.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288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CFCF0-262D-6F27-FFBC-6F578C6B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na Linuxu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1A5F0E-D2D6-210F-65C9-6F5C72D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39" y="2245508"/>
            <a:ext cx="6376732" cy="3859265"/>
          </a:xfrm>
        </p:spPr>
        <p:txBody>
          <a:bodyPr/>
          <a:lstStyle/>
          <a:p>
            <a:r>
              <a:rPr lang="cs-CZ" dirty="0"/>
              <a:t>Základní programovací jazyk: C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podporuje i celou řadu dalších programovacích jazyků. Kromě jednoduchého jazyka zabudovaného přímo v příkazovém řádku jsou nejpoužívanějšími jazyky v linuxovém prostředí </a:t>
            </a:r>
            <a:r>
              <a:rPr lang="cs-CZ" dirty="0">
                <a:latin typeface="Arial" panose="020B0604020202020204" pitchFamily="34" charset="0"/>
              </a:rPr>
              <a:t>Perl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 </a:t>
            </a:r>
            <a:r>
              <a:rPr lang="cs-CZ" dirty="0">
                <a:latin typeface="Arial" panose="020B0604020202020204" pitchFamily="34" charset="0"/>
              </a:rPr>
              <a:t>Python</a:t>
            </a:r>
            <a:r>
              <a:rPr lang="cs-CZ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je velmi populární platformou pro provoz </a:t>
            </a:r>
            <a:r>
              <a:rPr lang="cs-CZ" dirty="0">
                <a:latin typeface="Arial" panose="020B0604020202020204" pitchFamily="34" charset="0"/>
              </a:rPr>
              <a:t>WWW</a:t>
            </a:r>
            <a:r>
              <a:rPr lang="cs-CZ" b="0" i="0" dirty="0">
                <a:effectLst/>
                <a:latin typeface="Arial" panose="020B0604020202020204" pitchFamily="34" charset="0"/>
              </a:rPr>
              <a:t> serverů.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B4C5DD5-3B59-FCEE-3E04-05E22E36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493710" y="3210561"/>
            <a:ext cx="1123381" cy="2235325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F0D3A-F87C-8959-1B07-E371A7F6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53" y="2443315"/>
            <a:ext cx="4732336" cy="308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1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50AD0-552D-E7BF-0385-0846F3E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7949A4-C0F1-41EF-E96C-4D951B59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minulosti bylo pro Linux dostupných pouze málo her.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V posledních letech bylo vydáno více her s podporou Linuxu s výjimkou několika herních AAA titulů. </a:t>
            </a:r>
            <a:r>
              <a:rPr lang="cs-CZ" dirty="0">
                <a:latin typeface="Arial" panose="020B0604020202020204" pitchFamily="34" charset="0"/>
              </a:rPr>
              <a:t>Android, platforma </a:t>
            </a:r>
            <a:r>
              <a:rPr lang="cs-CZ" b="0" i="0" dirty="0">
                <a:effectLst/>
                <a:latin typeface="Arial" panose="020B0604020202020204" pitchFamily="34" charset="0"/>
              </a:rPr>
              <a:t>která používá </a:t>
            </a:r>
            <a:r>
              <a:rPr lang="cs-CZ" dirty="0">
                <a:latin typeface="Arial" panose="020B0604020202020204" pitchFamily="34" charset="0"/>
              </a:rPr>
              <a:t>jádro Linuxu</a:t>
            </a:r>
            <a:r>
              <a:rPr lang="cs-CZ" b="0" i="0" dirty="0">
                <a:effectLst/>
                <a:latin typeface="Arial" panose="020B0604020202020204" pitchFamily="34" charset="0"/>
              </a:rPr>
              <a:t>, začala hodně zajímat vývojáře a je jednou z hlavních platforem pro vývoj mobilních her spolu s operačním systémem </a:t>
            </a:r>
            <a:r>
              <a:rPr lang="cs-CZ" dirty="0">
                <a:latin typeface="Arial" panose="020B0604020202020204" pitchFamily="34" charset="0"/>
              </a:rPr>
              <a:t>iOS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Někteří uživatelé systému Linux hrají Windows hry přes </a:t>
            </a:r>
            <a:r>
              <a:rPr lang="cs-CZ" dirty="0" err="1">
                <a:latin typeface="Arial" panose="020B0604020202020204" pitchFamily="34" charset="0"/>
              </a:rPr>
              <a:t>Wine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Proton nebo </a:t>
            </a:r>
            <a:r>
              <a:rPr lang="cs-CZ" b="0" i="0" dirty="0" err="1">
                <a:effectLst/>
                <a:latin typeface="Arial" panose="020B0604020202020204" pitchFamily="34" charset="0"/>
              </a:rPr>
              <a:t>CrossOver</a:t>
            </a:r>
            <a:r>
              <a:rPr lang="cs-CZ" b="0" i="0" dirty="0">
                <a:effectLst/>
                <a:latin typeface="Arial" panose="020B0604020202020204" pitchFamily="34" charset="0"/>
              </a:rPr>
              <a:t> Linux.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657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4EC67-7DE5-FDD9-338E-46FE2B48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D3F4F-F3D7-BC46-99B4-EC5AA23A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976" y="1987420"/>
            <a:ext cx="12391053" cy="4721290"/>
          </a:xfrm>
        </p:spPr>
        <p:txBody>
          <a:bodyPr>
            <a:normAutofit/>
          </a:bodyPr>
          <a:lstStyle/>
          <a:p>
            <a:r>
              <a:rPr lang="en-US" sz="1100" b="0" i="0" dirty="0">
                <a:effectLst/>
                <a:latin typeface="Open Sans" panose="020B0604020202020204" pitchFamily="34" charset="0"/>
              </a:rPr>
              <a:t>Linux. In: </a:t>
            </a:r>
            <a:r>
              <a:rPr lang="en-US" sz="1100" b="0" i="1" dirty="0">
                <a:effectLst/>
                <a:latin typeface="Open Sans" panose="020B0604020202020204" pitchFamily="34" charset="0"/>
              </a:rPr>
              <a:t>Wikipedia: the free encyclopedia</a:t>
            </a:r>
            <a:r>
              <a:rPr lang="en-US" sz="1100" b="0" i="0" dirty="0">
                <a:effectLst/>
                <a:latin typeface="Open Sans" panose="020B0604020202020204" pitchFamily="34" charset="0"/>
              </a:rPr>
              <a:t> [online]. San Francisco (CA): Wikimedia Foundation, 2001- [cit. 2023-01-17]. </a:t>
            </a:r>
            <a:r>
              <a:rPr lang="en-US" sz="1100" b="0" i="0" dirty="0" err="1">
                <a:effectLst/>
                <a:latin typeface="Open Sans" panose="020B0604020202020204" pitchFamily="34" charset="0"/>
              </a:rPr>
              <a:t>Dostupné</a:t>
            </a:r>
            <a:r>
              <a:rPr lang="en-US" sz="1100" b="0" i="0" dirty="0">
                <a:effectLst/>
                <a:latin typeface="Open Sans" panose="020B0604020202020204" pitchFamily="34" charset="0"/>
              </a:rPr>
              <a:t> z: </a:t>
            </a:r>
            <a:r>
              <a:rPr lang="en-US" sz="1100" b="0" i="0" dirty="0">
                <a:effectLst/>
                <a:latin typeface="Open Sans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100" b="0" i="0" dirty="0">
              <a:effectLst/>
              <a:latin typeface="Open Sans" panose="020B0604020202020204" pitchFamily="34" charset="0"/>
            </a:endParaRPr>
          </a:p>
          <a:p>
            <a:r>
              <a:rPr lang="cs-CZ" sz="1100" b="0" i="0" dirty="0">
                <a:effectLst/>
                <a:latin typeface="Open Sans" panose="020B0606030504020204" pitchFamily="34" charset="0"/>
              </a:rPr>
              <a:t>Historie operačního systému GNU/Linux.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Https://www.root.cz/texty/historie-operacniho-systemu-gnulinux/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[cit. 2023-01-17]. Dostupné z: 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https://www.root.cz/texty/historie-operacniho-systemu-gnulinux/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0" dirty="0">
                <a:effectLst/>
                <a:latin typeface="Open Sans" panose="020B0606030504020204" pitchFamily="34" charset="0"/>
              </a:rPr>
              <a:t>Linuxové distribuce. In: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https://cs.wikipedia.org/wiki/Linux#Linuxov%C3%A9_distribuce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1" dirty="0">
                <a:effectLst/>
                <a:latin typeface="Open Sans" panose="020B0606030504020204" pitchFamily="34" charset="0"/>
              </a:rPr>
              <a:t>Linux je stejně jako Microsoft Windows nebo Mac OS operační systém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In: . [cit. 2023-01-17]. Dostupné z: https://www.linuxexpres.cz/co-je-linux</a:t>
            </a:r>
          </a:p>
          <a:p>
            <a:r>
              <a:rPr lang="en-US" sz="1100" b="0" i="0" dirty="0">
                <a:effectLst/>
                <a:latin typeface="Open Sans" panose="020B0606030504020204" pitchFamily="34" charset="0"/>
              </a:rPr>
              <a:t>Linux. In: </a:t>
            </a:r>
            <a:r>
              <a:rPr lang="en-US" sz="11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1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100" b="0" i="0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en-US" sz="1100" b="0" i="0" dirty="0">
                <a:effectLst/>
                <a:latin typeface="Open Sans" panose="020B0606030504020204" pitchFamily="34" charset="0"/>
              </a:rPr>
              <a:t>Linux-</a:t>
            </a:r>
            <a:r>
              <a:rPr lang="en-US" sz="1100" b="0" i="0" dirty="0" err="1">
                <a:effectLst/>
                <a:latin typeface="Open Sans" panose="020B0606030504020204" pitchFamily="34" charset="0"/>
              </a:rPr>
              <a:t>licence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. In: </a:t>
            </a:r>
            <a:r>
              <a:rPr lang="en-US" sz="11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1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100" b="0" i="0" dirty="0"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https://cs.wikipedia.org/wiki/Linux#Licence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0" dirty="0">
                <a:effectLst/>
                <a:latin typeface="Open Sans" panose="020B0606030504020204" pitchFamily="34" charset="0"/>
              </a:rPr>
              <a:t>Fedora. In: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https://cs.wikipedia.org/wiki/Fedora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0" dirty="0" err="1">
                <a:effectLst/>
                <a:latin typeface="Open Sans" panose="020B0606030504020204" pitchFamily="34" charset="0"/>
              </a:rPr>
              <a:t>Red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Hat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Enterprise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Linux. In: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, 2001- [cit. 2023-01-17]. Dostupné z: 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https://cs.wikipedia.org/wiki/Red_Hat_Enterprise_Linux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en-US" sz="1100" b="0" i="0" dirty="0">
                <a:effectLst/>
                <a:latin typeface="Open Sans" panose="020B0606030504020204" pitchFamily="34" charset="0"/>
              </a:rPr>
              <a:t>Arch Linux. In: </a:t>
            </a:r>
            <a:r>
              <a:rPr lang="en-US" sz="1100" b="0" i="1" dirty="0">
                <a:effectLst/>
                <a:latin typeface="Open Sans" panose="020B0606030504020204" pitchFamily="34" charset="0"/>
              </a:rPr>
              <a:t>Wikipedia: the free encyclopedia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 [online]. San Francisco (CA): Wikimedia Foundation, 2001- [cit. 2023-01-17]. </a:t>
            </a:r>
            <a:r>
              <a:rPr lang="en-US" sz="1100" b="0" i="0" dirty="0" err="1">
                <a:effectLst/>
                <a:latin typeface="Open Sans" panose="020B0606030504020204" pitchFamily="34" charset="0"/>
              </a:rPr>
              <a:t>Dostupné</a:t>
            </a:r>
            <a:r>
              <a:rPr lang="en-US" sz="1100" b="0" i="0" dirty="0">
                <a:effectLst/>
                <a:latin typeface="Open Sans" panose="020B0606030504020204" pitchFamily="34" charset="0"/>
              </a:rPr>
              <a:t> z: </a:t>
            </a:r>
            <a:r>
              <a:rPr lang="en-US" sz="1100" b="0" i="0" dirty="0">
                <a:effectLst/>
                <a:latin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https://cs.wikipedia.org/wiki/Arch_Linux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0" dirty="0">
                <a:effectLst/>
                <a:latin typeface="Open Sans" panose="020B0606030504020204" pitchFamily="34" charset="0"/>
              </a:rPr>
              <a:t>Https://commons.wikimedia.org/wiki/File:Glade_3.2.0_on_Xubuntu.png. In: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https://commons.wikimedia.org/wiki/File:Glade_3.2.0_on_Xubuntu.png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100" b="0" i="0" dirty="0">
                <a:effectLst/>
                <a:latin typeface="Open Sans" panose="020B0606030504020204" pitchFamily="34" charset="0"/>
              </a:rPr>
              <a:t>Linux-hry. In: 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1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1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1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100" b="0" i="0" dirty="0">
                <a:effectLst/>
                <a:latin typeface="Open Sans" panose="020B0606030504020204" pitchFamily="34" charset="0"/>
              </a:rPr>
              <a:t>, 2001- [cit. 2023-01-18]. Dostupné z: </a:t>
            </a:r>
            <a:r>
              <a:rPr lang="cs-CZ" sz="1100" b="0" i="0" dirty="0">
                <a:solidFill>
                  <a:srgbClr val="FFAE3E"/>
                </a:solidFill>
                <a:effectLst/>
                <a:latin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https://cs.wikipedia.org/wiki/Linux#</a:t>
            </a:r>
            <a:r>
              <a:rPr lang="cs-CZ" sz="1100" b="0" i="0" dirty="0">
                <a:effectLst/>
                <a:latin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Hry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effectLst/>
                <a:latin typeface="Open Sans" panose="020B0606030504020204" pitchFamily="34" charset="0"/>
              </a:rPr>
              <a:t>File:Richard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Stallman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at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LibrePlanet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2019.jpg. In: 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, 23 </a:t>
            </a:r>
            <a:r>
              <a:rPr lang="cs-CZ" sz="1000" b="0" i="0" dirty="0" err="1">
                <a:effectLst/>
                <a:latin typeface="Open Sans" panose="020B0606030504020204" pitchFamily="34" charset="0"/>
              </a:rPr>
              <a:t>April</a:t>
            </a:r>
            <a:r>
              <a:rPr lang="cs-CZ" sz="1000" b="0" i="0" dirty="0">
                <a:effectLst/>
                <a:latin typeface="Open Sans" panose="020B0606030504020204" pitchFamily="34" charset="0"/>
              </a:rPr>
              <a:t> 2019n. l. [cit. 2023-01-19]. Dostupné z: </a:t>
            </a:r>
            <a:r>
              <a:rPr lang="cs-CZ" sz="1000" b="0" i="0" dirty="0">
                <a:effectLst/>
                <a:latin typeface="Open Sans" panose="020B0606030504020204" pitchFamily="34" charset="0"/>
                <a:hlinkClick r:id="rId11"/>
              </a:rPr>
              <a:t>https://commons.wikimedia.org/wiki/File:Richard_Stallman_at_LibrePlanet_2019.jpg</a:t>
            </a:r>
            <a:endParaRPr lang="cs-CZ" sz="1000" b="0" i="0" dirty="0">
              <a:effectLst/>
              <a:latin typeface="Open Sans" panose="020B0606030504020204" pitchFamily="34" charset="0"/>
            </a:endParaRPr>
          </a:p>
          <a:p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File:Tux.svg. In: </a:t>
            </a:r>
            <a:r>
              <a:rPr lang="cs-CZ" sz="10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0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0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0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0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0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0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 [cit. 2023-01-19]. Dostupné z: https://commons.wikimedia.org/wiki/File:Tux.svg</a:t>
            </a:r>
            <a:endParaRPr lang="cs-CZ" sz="1100" b="0" i="0" dirty="0">
              <a:effectLst/>
              <a:latin typeface="Open Sans" panose="020B0606030504020204" pitchFamily="34" charset="0"/>
            </a:endParaRPr>
          </a:p>
          <a:p>
            <a:endParaRPr lang="cs-CZ" sz="1000" dirty="0">
              <a:latin typeface="Open Sans" panose="020B0606030504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b="0" i="0" dirty="0">
              <a:effectLst/>
              <a:latin typeface="Open Sans" panose="020B0604020202020204" pitchFamily="34" charset="0"/>
            </a:endParaRPr>
          </a:p>
          <a:p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254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535E1-DCD4-B32B-4BE4-821EFCE6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 dodělání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2F1918-4AF7-BDFD-1BD0-4C51C429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https://cs.wikipedia.org/wiki/Fedora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https://cs.wikipedia.org/wiki/Arch_Linux</a:t>
            </a:r>
            <a:r>
              <a:rPr lang="cs-CZ" dirty="0"/>
              <a:t> citace </a:t>
            </a:r>
            <a:r>
              <a:rPr lang="cs-CZ" dirty="0" err="1"/>
              <a:t>obrazku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https://cs.wikipedia.org/wiki/Red_Hat_Enterprise_Linux</a:t>
            </a:r>
            <a:r>
              <a:rPr lang="cs-CZ" dirty="0"/>
              <a:t> obraz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07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795A42-F7B4-A092-815F-5318135A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Linux?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CDE3B4-18E1-0B96-A275-46DA21F1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Arial" panose="020B0604020202020204" pitchFamily="34" charset="0"/>
              </a:rPr>
              <a:t>Svobodný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a </a:t>
            </a:r>
            <a:r>
              <a:rPr lang="cs-CZ" sz="2800" dirty="0">
                <a:latin typeface="Arial" panose="020B0604020202020204" pitchFamily="34" charset="0"/>
              </a:rPr>
              <a:t>otevřený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 </a:t>
            </a:r>
            <a:r>
              <a:rPr lang="cs-CZ" sz="2800" dirty="0">
                <a:latin typeface="Arial" panose="020B0604020202020204" pitchFamily="34" charset="0"/>
              </a:rPr>
              <a:t>operační systém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, založený na </a:t>
            </a:r>
            <a:r>
              <a:rPr lang="cs-CZ" sz="2800" dirty="0">
                <a:latin typeface="Arial" panose="020B0604020202020204" pitchFamily="34" charset="0"/>
              </a:rPr>
              <a:t>linuxovém jádru</a:t>
            </a:r>
            <a:r>
              <a:rPr lang="cs-CZ" sz="280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sz="2800" b="0" i="0" dirty="0">
                <a:effectLst/>
                <a:latin typeface="Arial" panose="020B0604020202020204" pitchFamily="34" charset="0"/>
              </a:rPr>
              <a:t>Linuxové systémy jsou šířeny v podobě distribucí.</a:t>
            </a:r>
          </a:p>
          <a:p>
            <a:r>
              <a:rPr lang="cs-CZ" sz="2800" dirty="0">
                <a:latin typeface="Arial" panose="020B0604020202020204" pitchFamily="34" charset="0"/>
              </a:rPr>
              <a:t>Linux je pouze jádro operačního systému.</a:t>
            </a:r>
          </a:p>
          <a:p>
            <a:r>
              <a:rPr lang="cs-CZ" sz="2800" dirty="0">
                <a:latin typeface="Arial" panose="020B0604020202020204" pitchFamily="34" charset="0"/>
              </a:rPr>
              <a:t>Nejúspěšnější projekt open source.</a:t>
            </a:r>
          </a:p>
        </p:txBody>
      </p:sp>
    </p:spTree>
    <p:extLst>
      <p:ext uri="{BB962C8B-B14F-4D97-AF65-F5344CB8AC3E}">
        <p14:creationId xmlns:p14="http://schemas.microsoft.com/office/powerpoint/2010/main" val="11854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40D4E-BEC9-4ADD-344D-0C2C930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Čím se Linux </a:t>
            </a:r>
            <a:r>
              <a:rPr lang="cs-CZ" dirty="0" err="1"/>
              <a:t>liiší</a:t>
            </a:r>
            <a:r>
              <a:rPr lang="cs-CZ" dirty="0"/>
              <a:t> od jiných operačních systémů?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37F88F-17C9-4CD3-0226-4086265A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Linux je poskytován s </a:t>
            </a:r>
            <a:r>
              <a:rPr lang="cs-CZ" dirty="0">
                <a:latin typeface="Arial" panose="020B0604020202020204" pitchFamily="34" charset="0"/>
              </a:rPr>
              <a:t>open source </a:t>
            </a:r>
            <a:r>
              <a:rPr lang="cs-CZ" b="0" i="0" dirty="0">
                <a:effectLst/>
                <a:latin typeface="Arial" panose="020B0604020202020204" pitchFamily="34" charset="0"/>
              </a:rPr>
              <a:t>licencí která nelimituje uživatele.</a:t>
            </a:r>
          </a:p>
          <a:p>
            <a:r>
              <a:rPr lang="cs-CZ" dirty="0">
                <a:latin typeface="Arial" panose="020B0604020202020204" pitchFamily="34" charset="0"/>
              </a:rPr>
              <a:t>K</a:t>
            </a:r>
            <a:r>
              <a:rPr lang="cs-CZ" b="0" i="0" dirty="0">
                <a:effectLst/>
                <a:latin typeface="Arial" panose="020B0604020202020204" pitchFamily="34" charset="0"/>
              </a:rPr>
              <a:t>omerční software je opak, většinu věcí dělat nemůžete - porušili byste tím zákon.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Linux může být i zdarma. </a:t>
            </a:r>
          </a:p>
          <a:p>
            <a:r>
              <a:rPr lang="cs-CZ" dirty="0">
                <a:latin typeface="Arial" panose="020B0604020202020204" pitchFamily="34" charset="0"/>
              </a:rPr>
              <a:t>V</a:t>
            </a:r>
            <a:r>
              <a:rPr lang="cs-CZ" b="0" i="0" dirty="0">
                <a:effectLst/>
                <a:latin typeface="Arial" panose="020B0604020202020204" pitchFamily="34" charset="0"/>
              </a:rPr>
              <a:t>ývojáři oceňují, že získají zdrojové kódy programů a mohou je dále rozvíjet.</a:t>
            </a:r>
            <a:endParaRPr lang="cs-CZ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4A089A-C8EA-35C7-1531-E5E58983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3679769"/>
            <a:ext cx="1992630" cy="23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2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844C5-5CEE-2BD4-8168-41F468E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2569D2-4299-B616-61BA-5E4D6E406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2267339"/>
            <a:ext cx="11308702" cy="5859623"/>
          </a:xfrm>
        </p:spPr>
        <p:txBody>
          <a:bodyPr>
            <a:normAutofit/>
          </a:bodyPr>
          <a:lstStyle/>
          <a:p>
            <a:r>
              <a:rPr lang="cs-CZ" i="0" dirty="0">
                <a:effectLst/>
                <a:latin typeface="Roboto" panose="020B0604020202020204" pitchFamily="2" charset="0"/>
              </a:rPr>
              <a:t>V roce 1983 byl založen projekt GNU, jehož cílem bylo vytvořit nový operační systém unixového typu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 roce 1991 začal finský student 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Linus</a:t>
            </a:r>
            <a:r>
              <a:rPr lang="cs-CZ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Torvalds</a:t>
            </a:r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pracovat na vývoji vlastního unixového jádra.</a:t>
            </a:r>
          </a:p>
          <a:p>
            <a:r>
              <a:rPr lang="cs-CZ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i="0" dirty="0">
                <a:effectLst/>
                <a:latin typeface="Roboto" panose="020B0604020202020204" pitchFamily="2" charset="0"/>
              </a:rPr>
              <a:t>Otec a zakladatel projektu je </a:t>
            </a:r>
            <a:r>
              <a:rPr lang="cs-CZ" dirty="0">
                <a:latin typeface="Roboto" panose="020B0604020202020204" pitchFamily="2" charset="0"/>
              </a:rPr>
              <a:t>Richard Matthew </a:t>
            </a:r>
            <a:r>
              <a:rPr lang="cs-CZ" dirty="0" err="1">
                <a:latin typeface="Roboto" panose="020B0604020202020204" pitchFamily="2" charset="0"/>
              </a:rPr>
              <a:t>Stallman</a:t>
            </a:r>
            <a:r>
              <a:rPr lang="cs-CZ" i="0" dirty="0">
                <a:effectLst/>
                <a:latin typeface="Roboto" panose="020B0604020202020204" pitchFamily="2" charset="0"/>
              </a:rPr>
              <a:t>. </a:t>
            </a: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B67594-EF0C-8534-5821-86AD2A713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86" y="3564294"/>
            <a:ext cx="2453856" cy="31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D4391A-CDBD-DD3D-69FD-CD9BE159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453D37-C260-DD94-37ED-CBA89DD5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dirty="0">
                <a:latin typeface="Roboto" panose="02000000000000000000" pitchFamily="2" charset="0"/>
              </a:rPr>
              <a:t>Jádro</a:t>
            </a:r>
            <a:r>
              <a:rPr lang="cs-CZ" b="0" i="0" dirty="0">
                <a:effectLst/>
                <a:latin typeface="Roboto" panose="02000000000000000000" pitchFamily="2" charset="0"/>
              </a:rPr>
              <a:t> si okamžitě našlo příznivce, kteří začali na jeho vývoji spolupracovat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Linus se později rozhodl zdrojové kódy uvolnit pod licenci GNU GPL.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Velmi často se používá jen krátké označení Linux, ale podstatná část systému pochází právě z projektu GNU.</a:t>
            </a:r>
          </a:p>
          <a:p>
            <a:pPr algn="l"/>
            <a:r>
              <a:rPr lang="cs-CZ" b="0" i="0" dirty="0">
                <a:effectLst/>
                <a:latin typeface="Roboto" panose="02000000000000000000" pitchFamily="2" charset="0"/>
              </a:rPr>
              <a:t>Linuxu může běžet s jádry Hurd,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Minix</a:t>
            </a:r>
            <a:r>
              <a:rPr lang="cs-CZ" b="0" i="0" dirty="0">
                <a:effectLst/>
                <a:latin typeface="Roboto" panose="02000000000000000000" pitchFamily="2" charset="0"/>
              </a:rPr>
              <a:t>, </a:t>
            </a:r>
            <a:r>
              <a:rPr lang="cs-CZ" b="0" i="0" dirty="0" err="1">
                <a:effectLst/>
                <a:latin typeface="Roboto" panose="02000000000000000000" pitchFamily="2" charset="0"/>
              </a:rPr>
              <a:t>FreeBSD</a:t>
            </a:r>
            <a:r>
              <a:rPr lang="cs-CZ" b="0" i="0" dirty="0">
                <a:effectLst/>
                <a:latin typeface="Roboto" panose="02000000000000000000" pitchFamily="2" charset="0"/>
              </a:rPr>
              <a:t> a dalšími.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50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4C81C-DC31-E9FB-04DE-568600D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Linuxoví maskot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182772-BDEA-A0D8-1BF5-E4D775B9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Linuxový maskot je Tučňák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Tux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Byl vytvořen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Larrym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Ewingem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roku 1996.</a:t>
            </a: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Tvůrcem myšlenky Tučňáka je Linus </a:t>
            </a:r>
            <a:r>
              <a:rPr lang="cs-CZ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Torvald</a:t>
            </a:r>
            <a:r>
              <a:rPr lang="cs-CZ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cs-CZ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F3FE4F-507A-9409-69FD-04DE93BD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4" y="2037615"/>
            <a:ext cx="3998420" cy="47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44F6D-73E0-55A8-5C3A-6147875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C8048-2C7B-0DFE-92AD-6EE1307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92857"/>
            <a:ext cx="10294181" cy="3599316"/>
          </a:xfrm>
        </p:spPr>
        <p:txBody>
          <a:bodyPr>
            <a:normAutofit/>
          </a:bodyPr>
          <a:lstStyle/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Linux jako takový je pouze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jádro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operačního systému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lvl="1"/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 tomu, aby bylo možné počítač s Linuxem používat, je nutné doplnit jádro o další programy.</a:t>
            </a:r>
            <a:r>
              <a:rPr lang="cs-CZ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Základ tvoří jednoduché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utility.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 uživatele jsou pak k dispozici 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aplikace. </a:t>
            </a:r>
            <a:r>
              <a:rPr lang="cs-CZ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Jednotlivé běžně používané nástroje i aplikace jsou volně dostupné na i</a:t>
            </a:r>
            <a:r>
              <a:rPr lang="cs-CZ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nternetu</a:t>
            </a:r>
            <a:r>
              <a:rPr lang="cs-CZ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cs-CZ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8B8BCD-B92B-6C65-D289-DCF672D1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Linuxové distribuce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278334-E3D5-5EAE-122E-3CCAC926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jsou sestavovány jednotlivci, týmy dobrovolníků, ale i komerčními firmami. 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zahrnuje jádro, další systémový a aplikační software, </a:t>
            </a:r>
            <a:r>
              <a:rPr lang="cs-CZ" dirty="0">
                <a:latin typeface="Arial" panose="020B0604020202020204" pitchFamily="34" charset="0"/>
              </a:rPr>
              <a:t>grafické uživatelské rozhraní</a:t>
            </a:r>
            <a:r>
              <a:rPr lang="cs-CZ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Distribuce mají různá zaměření, například výběr obsažených programů, podpora určité </a:t>
            </a:r>
            <a:r>
              <a:rPr lang="cs-CZ" dirty="0">
                <a:latin typeface="Arial" panose="020B0604020202020204" pitchFamily="34" charset="0"/>
              </a:rPr>
              <a:t>počítačové architektury</a:t>
            </a:r>
            <a:r>
              <a:rPr lang="cs-CZ" b="0" i="0" dirty="0">
                <a:effectLst/>
                <a:latin typeface="Arial" panose="020B0604020202020204" pitchFamily="34" charset="0"/>
              </a:rPr>
              <a:t>, použití ve </a:t>
            </a:r>
            <a:r>
              <a:rPr lang="cs-CZ" dirty="0">
                <a:latin typeface="Arial" panose="020B0604020202020204" pitchFamily="34" charset="0"/>
              </a:rPr>
              <a:t>vestavěných systémech</a:t>
            </a:r>
            <a:r>
              <a:rPr lang="cs-CZ" b="0" i="0" dirty="0">
                <a:effectLst/>
                <a:latin typeface="Arial" panose="020B0604020202020204" pitchFamily="34" charset="0"/>
              </a:rPr>
              <a:t> atd. V současné době existuje kolem 450 různých distribucí.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59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C482C5-5F3D-354E-94BF-8FE6E1F8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Nejznámější Linuxové distribuce</a:t>
            </a:r>
          </a:p>
        </p:txBody>
      </p:sp>
      <p:pic>
        <p:nvPicPr>
          <p:cNvPr id="1026" name="Picture 2" descr="Fedora 36 a GNOME 42">
            <a:extLst>
              <a:ext uri="{FF2B5EF4-FFF2-40B4-BE49-F238E27FC236}">
                <a16:creationId xmlns:a16="http://schemas.microsoft.com/office/drawing/2014/main" id="{D7898A53-AF28-9472-99FF-461EF1433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" y="3169215"/>
            <a:ext cx="3287003" cy="20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C830313-B782-08FB-6540-55B6FB8603C8}"/>
              </a:ext>
            </a:extLst>
          </p:cNvPr>
          <p:cNvSpPr txBox="1"/>
          <p:nvPr/>
        </p:nvSpPr>
        <p:spPr>
          <a:xfrm>
            <a:off x="1126306" y="274656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Fedora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D28168A-3D5D-3AB1-C6C6-A2A83E377034}"/>
              </a:ext>
            </a:extLst>
          </p:cNvPr>
          <p:cNvSpPr txBox="1"/>
          <p:nvPr/>
        </p:nvSpPr>
        <p:spPr>
          <a:xfrm>
            <a:off x="-121298" y="5073133"/>
            <a:ext cx="412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cs-CZ" dirty="0"/>
          </a:p>
        </p:txBody>
      </p:sp>
      <p:pic>
        <p:nvPicPr>
          <p:cNvPr id="1028" name="Picture 4" descr="Arch Linux s upraveným GNOME 40">
            <a:extLst>
              <a:ext uri="{FF2B5EF4-FFF2-40B4-BE49-F238E27FC236}">
                <a16:creationId xmlns:a16="http://schemas.microsoft.com/office/drawing/2014/main" id="{1A01912C-35C6-CE9B-B56D-40C77DC1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083" y="3137842"/>
            <a:ext cx="3747934" cy="21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BCFE734A-C925-6042-895A-B609F04FD71D}"/>
              </a:ext>
            </a:extLst>
          </p:cNvPr>
          <p:cNvSpPr txBox="1"/>
          <p:nvPr/>
        </p:nvSpPr>
        <p:spPr>
          <a:xfrm>
            <a:off x="5272085" y="2739442"/>
            <a:ext cx="644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Arch Linux</a:t>
            </a:r>
            <a:endParaRPr lang="cs-CZ" dirty="0"/>
          </a:p>
        </p:txBody>
      </p:sp>
      <p:pic>
        <p:nvPicPr>
          <p:cNvPr id="1030" name="Picture 6" descr="GNOME Shell v Red Hat Enterprise Linux 9">
            <a:extLst>
              <a:ext uri="{FF2B5EF4-FFF2-40B4-BE49-F238E27FC236}">
                <a16:creationId xmlns:a16="http://schemas.microsoft.com/office/drawing/2014/main" id="{A4EA06B1-8A9B-D4DA-69A9-E0A5F2B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18" y="3083722"/>
            <a:ext cx="3598328" cy="22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41504C25-F455-D683-862E-DD1ECD81F7DD}"/>
              </a:ext>
            </a:extLst>
          </p:cNvPr>
          <p:cNvSpPr txBox="1"/>
          <p:nvPr/>
        </p:nvSpPr>
        <p:spPr>
          <a:xfrm>
            <a:off x="8935819" y="2714390"/>
            <a:ext cx="3442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  <a:r>
              <a:rPr lang="cs-CZ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78908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769</TotalTime>
  <Words>1740</Words>
  <Application>Microsoft Office PowerPoint</Application>
  <PresentationFormat>Širokoúhlá obrazovka</PresentationFormat>
  <Paragraphs>101</Paragraphs>
  <Slides>16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Noticia Text</vt:lpstr>
      <vt:lpstr>Open Sans</vt:lpstr>
      <vt:lpstr>Roboto</vt:lpstr>
      <vt:lpstr>Trebuchet MS</vt:lpstr>
      <vt:lpstr>Berlín</vt:lpstr>
      <vt:lpstr>Linux</vt:lpstr>
      <vt:lpstr>Co je to Linux?</vt:lpstr>
      <vt:lpstr>Čím se Linux liiší od jiných operačních systémů?</vt:lpstr>
      <vt:lpstr>Historie</vt:lpstr>
      <vt:lpstr>Historie</vt:lpstr>
      <vt:lpstr>Linuxoví maskot</vt:lpstr>
      <vt:lpstr>Linuxové distribuce</vt:lpstr>
      <vt:lpstr>Linuxové distribuce</vt:lpstr>
      <vt:lpstr>Nejznámější Linuxové distribuce</vt:lpstr>
      <vt:lpstr>Licence distibucí</vt:lpstr>
      <vt:lpstr>Licence distribucí</vt:lpstr>
      <vt:lpstr>Linuxové distribuce</vt:lpstr>
      <vt:lpstr>Programování na Linuxu</vt:lpstr>
      <vt:lpstr>Hry</vt:lpstr>
      <vt:lpstr>Zdroje</vt:lpstr>
      <vt:lpstr>Na dodělání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Beneš Jakub</dc:creator>
  <cp:lastModifiedBy>Beneš Jakub</cp:lastModifiedBy>
  <cp:revision>12</cp:revision>
  <dcterms:created xsi:type="dcterms:W3CDTF">2023-01-06T13:49:45Z</dcterms:created>
  <dcterms:modified xsi:type="dcterms:W3CDTF">2023-01-19T16:16:46Z</dcterms:modified>
</cp:coreProperties>
</file>