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97" autoAdjust="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-29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6FA3-EA73-4C76-9A50-C350990F371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C61E-B012-4FBE-A281-EE11B83DE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94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Zdrojov%C3%BD_k%C3%B3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s.wikipedia.org/wiki/Bin%C3%A1rn%C3%AD_soubor" TargetMode="External"/><Relationship Id="rId5" Type="http://schemas.openxmlformats.org/officeDocument/2006/relationships/hyperlink" Target="https://cs.wikipedia.org/wiki/Spustiteln%C3%BD_soubor" TargetMode="External"/><Relationship Id="rId4" Type="http://schemas.openxmlformats.org/officeDocument/2006/relationships/hyperlink" Target="https://cs.wikipedia.org/wiki/P%C5%99eklada%C4%8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Live cd= systém na </a:t>
            </a:r>
            <a:r>
              <a:rPr lang="cs-CZ" dirty="0" err="1"/>
              <a:t>bootovatelnem</a:t>
            </a:r>
            <a:r>
              <a:rPr lang="cs-CZ" dirty="0"/>
              <a:t> cd </a:t>
            </a:r>
            <a:r>
              <a:rPr lang="cs-CZ" dirty="0" err="1"/>
              <a:t>pricemz</a:t>
            </a:r>
            <a:r>
              <a:rPr lang="cs-CZ" dirty="0"/>
              <a:t> </a:t>
            </a:r>
            <a:r>
              <a:rPr lang="cs-CZ" dirty="0" err="1"/>
              <a:t>nemusi</a:t>
            </a:r>
            <a:r>
              <a:rPr lang="cs-CZ" dirty="0"/>
              <a:t> byt </a:t>
            </a:r>
            <a:r>
              <a:rPr lang="cs-CZ" dirty="0" err="1"/>
              <a:t>nainstalovany</a:t>
            </a:r>
            <a:r>
              <a:rPr lang="cs-CZ" dirty="0"/>
              <a:t> v </a:t>
            </a:r>
            <a:r>
              <a:rPr lang="cs-CZ" dirty="0" err="1"/>
              <a:t>pevne</a:t>
            </a:r>
            <a:r>
              <a:rPr lang="cs-CZ" dirty="0"/>
              <a:t> </a:t>
            </a:r>
            <a:r>
              <a:rPr lang="cs-CZ" dirty="0" err="1"/>
              <a:t>pameti</a:t>
            </a:r>
            <a:r>
              <a:rPr lang="cs-CZ" dirty="0"/>
              <a:t> </a:t>
            </a:r>
            <a:r>
              <a:rPr lang="cs-CZ" dirty="0" err="1"/>
              <a:t>pc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43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Během necelých 10 let se stal GNU zcela použitelným systémem, měl všechny důležité aplikace (systémové knihovny, textový editor,..) Chybělo jen jádro..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00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Ve škole se totiž seznámil s unixovým operačním systémem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unixový koncept se mu líbil a chtěl ho mít na svém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pc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15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GNU GPL je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licence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pro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svobodný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software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071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Nejoblíbenější L. distribuce=1. MX Linux,2.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Noticia Text"/>
              </a:rPr>
              <a:t>Manjaro</a:t>
            </a:r>
            <a:r>
              <a:rPr lang="cs-CZ" b="1" i="0" dirty="0">
                <a:solidFill>
                  <a:srgbClr val="000000"/>
                </a:solidFill>
                <a:effectLst/>
                <a:latin typeface="Noticia Text"/>
              </a:rPr>
              <a:t> Linux, 3. místo: Linux </a:t>
            </a:r>
            <a:r>
              <a:rPr lang="cs-CZ" b="1" i="1" u="sng" dirty="0" err="1">
                <a:solidFill>
                  <a:srgbClr val="000000"/>
                </a:solidFill>
                <a:effectLst/>
                <a:latin typeface="Noticia Text"/>
              </a:rPr>
              <a:t>Mint</a:t>
            </a:r>
            <a:r>
              <a:rPr lang="cs-CZ" b="1" i="1" u="sng" dirty="0">
                <a:solidFill>
                  <a:srgbClr val="000000"/>
                </a:solidFill>
                <a:effectLst/>
                <a:latin typeface="Noticia Text"/>
              </a:rPr>
              <a:t> </a:t>
            </a:r>
            <a:endParaRPr lang="cs-CZ" b="1" i="1" u="sng" dirty="0">
              <a:solidFill>
                <a:srgbClr val="FF0000"/>
              </a:solidFill>
              <a:effectLst/>
              <a:highlight>
                <a:srgbClr val="FFFF00"/>
              </a:highlight>
              <a:latin typeface="Noticia 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0" dirty="0">
                <a:solidFill>
                  <a:srgbClr val="000000"/>
                </a:solidFill>
                <a:effectLst/>
                <a:latin typeface="Noticia Text"/>
              </a:rPr>
              <a:t> Utility=pomocný programy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Protože jsou výše zmíněné nástroje i aplikace na Internetu dostupné v podobě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Zdrojový kód"/>
              </a:rPr>
              <a:t>zdrojových kódů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které je nejprve nutné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Překladač"/>
              </a:rPr>
              <a:t>přeložit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do formy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Spustitelný soubor"/>
              </a:rPr>
              <a:t>spustitelných souborů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bylo by pro uživatele velmi nepohodlné, kdyby si vše musel dělat </a:t>
            </a:r>
            <a:r>
              <a:rPr lang="cs-CZ" b="1" i="0" u="sng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sámProto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existují takzvané </a:t>
            </a:r>
            <a:r>
              <a:rPr lang="cs-CZ" b="1" i="1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distribuce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které obsahují vše potřebné v úhledném balení – přeložené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Binární soubor"/>
              </a:rPr>
              <a:t>binární soubory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včetně instalačního programu</a:t>
            </a:r>
            <a:endParaRPr lang="cs-CZ" b="1" i="0" u="sng" dirty="0">
              <a:solidFill>
                <a:srgbClr val="000000"/>
              </a:solidFill>
              <a:effectLst/>
              <a:latin typeface="Noticia 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b="1" i="0" dirty="0">
              <a:solidFill>
                <a:srgbClr val="000000"/>
              </a:solidFill>
              <a:effectLst/>
              <a:latin typeface="Noticia Text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433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A02CD-28CC-DA7A-48BF-12896D9F0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Linux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9DAD6F-1856-2B73-C5EE-4BD3025A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Jakub Beneš</a:t>
            </a:r>
          </a:p>
        </p:txBody>
      </p:sp>
    </p:spTree>
    <p:extLst>
      <p:ext uri="{BB962C8B-B14F-4D97-AF65-F5344CB8AC3E}">
        <p14:creationId xmlns:p14="http://schemas.microsoft.com/office/powerpoint/2010/main" val="46213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795A42-F7B4-A092-815F-5318135A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Linux?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CDE3B4-18E1-0B96-A275-46DA21F1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 je označení pro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svobodný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otevřený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počítačový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operační systém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který je založený na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linuxovém jádru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Linuxové systémy jsou šířeny v podobě distribucí, které je možné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nainstalovat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nebo používat bez instalace (live cd) https://cs.wikipedia.org/wiki/Linux</a:t>
            </a:r>
            <a:endParaRPr lang="cs-CZ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5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40D4E-BEC9-4ADD-344D-0C2C930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Čím se Linux odlišuje od jiných operačních systémů?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37F88F-17C9-4CD3-0226-4086265A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Licence Linuxu 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umožňují systém zdarma a velmi volně používat, distribuovat (kopírovat, sdílet) i </a:t>
            </a:r>
            <a:r>
              <a:rPr lang="cs-CZ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upravovat.Tím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 odlišuje od systémů (např.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Windows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či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macOS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), za které je nutné platit a dodržovat omezující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licence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cs-CZ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42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844C5-5CEE-2BD4-8168-41F468E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2569D2-4299-B616-61BA-5E4D6E40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V roce 1983 byl založen projekt GNU, jehož cílem bylo vytvořit nový operační systém unixového typu, který by byl složen jen ze svobodného software. Otcem a zakladatelem projektu je </a:t>
            </a:r>
            <a:r>
              <a:rPr lang="cs-CZ" dirty="0">
                <a:solidFill>
                  <a:schemeClr val="bg1"/>
                </a:solidFill>
                <a:latin typeface="Roboto" panose="020B0604020202020204" pitchFamily="2" charset="0"/>
              </a:rPr>
              <a:t>Richard Matthew </a:t>
            </a:r>
            <a:r>
              <a:rPr lang="cs-CZ" dirty="0" err="1">
                <a:solidFill>
                  <a:schemeClr val="bg1"/>
                </a:solidFill>
                <a:latin typeface="Roboto" panose="020B0604020202020204" pitchFamily="2" charset="0"/>
              </a:rPr>
              <a:t>Stallman</a:t>
            </a:r>
            <a:r>
              <a:rPr lang="cs-CZ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. Za tímto účelem sepsal </a:t>
            </a:r>
            <a:r>
              <a:rPr lang="cs-CZ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Stallman</a:t>
            </a:r>
            <a:r>
              <a:rPr lang="cs-CZ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novou licenci GNU GPL, pod kterou jsou šířeny všechny části systému GNU.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B3D1C6-CD3D-8F26-D9AA-3CE90ACC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Historie-jádro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D2F039-C1D0-3481-1DE2-E6EB8C3D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 roce 1991 začal finský student </a:t>
            </a:r>
            <a:r>
              <a:rPr lang="cs-CZ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Linus</a:t>
            </a:r>
            <a:r>
              <a:rPr lang="cs-CZ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Torvalds</a:t>
            </a:r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pracovat na vývoji vlastního unixového jádra.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byl ovšem až příliš jednoduchý  a navíc k němu nebylo možno získat zdrojové kódy. Proto se Linus rozhodl jít cestou nejmenšího odporu a napsat si vlastní operační systém, který by se podobal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Minixu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byl provozovatelný na běžném PC. </a:t>
            </a:r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https://www.root.cz/texty/historie-operacniho-systemu-gnulinux/</a:t>
            </a:r>
            <a:endParaRPr lang="cs-CZ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D4391A-CDBD-DD3D-69FD-CD9BE159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Historie-zakončení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453D37-C260-DD94-37ED-CBA89DD5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Jeho </a:t>
            </a:r>
            <a:r>
              <a:rPr lang="cs-CZ" dirty="0">
                <a:solidFill>
                  <a:schemeClr val="bg1"/>
                </a:solidFill>
                <a:latin typeface="Roboto" panose="02000000000000000000" pitchFamily="2" charset="0"/>
              </a:rPr>
              <a:t>jádro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si okamžitě našlo řadu příznivců, kteří začali na jeho vývoji spolupracovat a přispívat vlastními myšlenkami. Vývoj se rozrostl do obřích rozměrů. Linus se později rozhodl zdrojové kódy uvolnit pod svobodnou licencí GNU GPL. Tím vznikl výsledný produkt se správným názvem GNU/Linux. Velmi často se používá jen krátké označení Linux, ale podstatná část systému pochází právě z projektu GNU, který kromě Linuxu může běžet s jádry Hurd,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FreeBSD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 dalšími.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5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04C81C-DC31-E9FB-04DE-568600D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Linuxoví maskot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182772-BDEA-A0D8-1BF5-E4D775B9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230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944F6D-73E0-55A8-5C3A-6147875E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Linuxové distribuce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C8048-2C7B-0DFE-92AD-6EE1307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92857"/>
            <a:ext cx="10294181" cy="3599316"/>
          </a:xfrm>
        </p:spPr>
        <p:txBody>
          <a:bodyPr>
            <a:normAutofit/>
          </a:bodyPr>
          <a:lstStyle/>
          <a:p>
            <a:pPr lvl="1"/>
            <a:r>
              <a:rPr lang="cs-CZ" sz="2800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Linux jako takový je pouze </a:t>
            </a:r>
            <a:r>
              <a:rPr lang="cs-CZ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jádro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cs-CZ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operačního systému</a:t>
            </a:r>
            <a:r>
              <a:rPr lang="cs-CZ" sz="2800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 tomu, aby bylo možné počítač s Linuxem používat, je nutné doplnit jádro o další programy.</a:t>
            </a:r>
            <a:r>
              <a:rPr lang="cs-CZ" sz="2400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Základ tvoří jednoduché </a:t>
            </a:r>
            <a:r>
              <a:rPr lang="cs-CZ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utility. 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 uživatele jsou pak k dispozici </a:t>
            </a:r>
            <a:r>
              <a:rPr lang="cs-CZ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aplikace. 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Jednotlivé běžně používané nástroje i aplikace jsou volně dostupné na i</a:t>
            </a:r>
            <a:r>
              <a:rPr lang="cs-CZ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nternetu</a:t>
            </a:r>
            <a:r>
              <a:rPr lang="cs-CZ" sz="28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cs-CZ" sz="2800" b="1" i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https://cs.wikipedia.org/wiki/Linux#Logo_a_n%C3%A1zev</a:t>
            </a:r>
            <a:endParaRPr lang="cs-CZ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0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F52AB9-F992-CCAE-0E2F-6AF48522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FF33DB-1CA5-C115-8014-9622EBBE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19671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305</TotalTime>
  <Words>557</Words>
  <Application>Microsoft Office PowerPoint</Application>
  <PresentationFormat>Širokoúhlá obrazovka</PresentationFormat>
  <Paragraphs>27</Paragraphs>
  <Slides>9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Noticia Text</vt:lpstr>
      <vt:lpstr>Roboto</vt:lpstr>
      <vt:lpstr>Trebuchet MS</vt:lpstr>
      <vt:lpstr>Berlín</vt:lpstr>
      <vt:lpstr>Linux</vt:lpstr>
      <vt:lpstr>Co je to Linux?</vt:lpstr>
      <vt:lpstr>Čím se Linux odlišuje od jiných operačních systémů?</vt:lpstr>
      <vt:lpstr>Historie</vt:lpstr>
      <vt:lpstr>Historie-jádro</vt:lpstr>
      <vt:lpstr>Historie-zakončení</vt:lpstr>
      <vt:lpstr>Linuxoví maskot</vt:lpstr>
      <vt:lpstr>Linuxové distribuce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Beneš Jakub</dc:creator>
  <cp:lastModifiedBy>Beneš Jakub</cp:lastModifiedBy>
  <cp:revision>8</cp:revision>
  <dcterms:created xsi:type="dcterms:W3CDTF">2023-01-06T13:49:45Z</dcterms:created>
  <dcterms:modified xsi:type="dcterms:W3CDTF">2023-01-15T09:47:43Z</dcterms:modified>
</cp:coreProperties>
</file>