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9" r:id="rId9"/>
    <p:sldId id="268" r:id="rId10"/>
    <p:sldId id="265" r:id="rId11"/>
    <p:sldId id="266" r:id="rId12"/>
    <p:sldId id="274" r:id="rId13"/>
    <p:sldId id="272" r:id="rId14"/>
    <p:sldId id="273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51" autoAdjust="0"/>
  </p:normalViewPr>
  <p:slideViewPr>
    <p:cSldViewPr snapToGrid="0">
      <p:cViewPr varScale="1">
        <p:scale>
          <a:sx n="103" d="100"/>
          <a:sy n="103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inux_(j%C3%A1dro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.wikipedia.org/wiki/GNU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drojov%C3%BD_k%C3%B3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Bin%C3%A1rn%C3%AD_soubor" TargetMode="External"/><Relationship Id="rId5" Type="http://schemas.openxmlformats.org/officeDocument/2006/relationships/hyperlink" Target="https://cs.wikipedia.org/wiki/Spustiteln%C3%BD_soubor" TargetMode="External"/><Relationship Id="rId4" Type="http://schemas.openxmlformats.org/officeDocument/2006/relationships/hyperlink" Target="https://cs.wikipedia.org/wiki/P%C5%99eklada%C4%8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Název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původně označoval jen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inux (jádro)"/>
              </a:rPr>
              <a:t>samotné jádro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ale velmi brzy byl název zevšeobecněn a vztažen na celý operační systém skládající se z jádra Linux a operačního systému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GNU"/>
              </a:rPr>
              <a:t>GNU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94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Během necelých 10 let se stal GNU zcela použitelným systémem, měl všechny důležité aplikace (systémové knihovny, textový editor,..) Chybělo jen jádro.. 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tučňák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Tux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1996,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u="none" strike="noStrike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Ari</a:t>
            </a:r>
            <a:r>
              <a:rPr lang="cs-CZ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Lemmke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Nejoblíbenější L. distribuce=1. MX Linux,2.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Noticia Text"/>
              </a:rPr>
              <a:t>Manjaro</a:t>
            </a: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Linux, 3. místo: Linux </a:t>
            </a:r>
            <a:r>
              <a:rPr lang="cs-CZ" b="1" i="1" u="sng" dirty="0" err="1">
                <a:solidFill>
                  <a:srgbClr val="000000"/>
                </a:solidFill>
                <a:effectLst/>
                <a:latin typeface="Noticia Text"/>
              </a:rPr>
              <a:t>Mint</a:t>
            </a:r>
            <a:r>
              <a:rPr lang="cs-CZ" b="1" i="1" u="sng" dirty="0">
                <a:solidFill>
                  <a:srgbClr val="000000"/>
                </a:solidFill>
                <a:effectLst/>
                <a:latin typeface="Noticia Text"/>
              </a:rPr>
              <a:t> </a:t>
            </a:r>
            <a:endParaRPr lang="cs-CZ" b="1" i="1" u="sng" dirty="0">
              <a:solidFill>
                <a:srgbClr val="FF0000"/>
              </a:solidFill>
              <a:effectLst/>
              <a:highlight>
                <a:srgbClr val="FFFF00"/>
              </a:highlight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Utility=pomocný programy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Zdrojový kód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je nejprve nutné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řekladač"/>
              </a:rPr>
              <a:t>přeložit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ustitelný soubor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velmi nepohodlné proto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Binární soubor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Jádro+systémové</a:t>
            </a:r>
            <a:r>
              <a:rPr lang="cs-CZ" dirty="0"/>
              <a:t> programy=linuxová distribuce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81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Fedora= cíl je os pro všeobecné použití open source, </a:t>
            </a:r>
            <a:r>
              <a:rPr lang="cs-CZ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Vyvíjí ji komunita vývojářů za </a:t>
            </a:r>
            <a:r>
              <a:rPr lang="cs-CZ" b="0" i="0" u="non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podpory společnosti 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Red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Hat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  ARCH LINUX=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vhodná pro pokročilejší uživatele, kterým umožňuje přizpůsobit si systém specifickým potřebám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open.s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Enterprise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Linux určena pro komerční sféru. Placená je pouze podpora a servis včetně přístupu k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webové službě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 názvem 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Network</a:t>
            </a: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u="none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03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 skutečnosti open source programy vyžadují, aby s nimi licence byla dodávána nejen u zdrojových kódů, ale i u funkční podoby)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8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Tvorba grafického rozhraní v </a:t>
            </a:r>
            <a:r>
              <a:rPr lang="cs-CZ" dirty="0" err="1"/>
              <a:t>Glade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388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Arch_Linux" TargetMode="External"/><Relationship Id="rId3" Type="http://schemas.openxmlformats.org/officeDocument/2006/relationships/hyperlink" Target="https://www.root.cz/texty/historie-operacniho-systemu-gnulinux/" TargetMode="External"/><Relationship Id="rId7" Type="http://schemas.openxmlformats.org/officeDocument/2006/relationships/hyperlink" Target="https://cs.wikipedia.org/wiki/Red_Hat_Enterprise_Linux" TargetMode="External"/><Relationship Id="rId2" Type="http://schemas.openxmlformats.org/officeDocument/2006/relationships/hyperlink" Target="https://c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Fedora" TargetMode="External"/><Relationship Id="rId5" Type="http://schemas.openxmlformats.org/officeDocument/2006/relationships/hyperlink" Target="https://cs.wikipedia.org/wiki/Linux#Licence" TargetMode="External"/><Relationship Id="rId10" Type="http://schemas.openxmlformats.org/officeDocument/2006/relationships/hyperlink" Target="https://cs.wikipedia.org/wiki/Linux#Hry" TargetMode="External"/><Relationship Id="rId4" Type="http://schemas.openxmlformats.org/officeDocument/2006/relationships/hyperlink" Target="https://cs.wikipedia.org/wiki/Linux#Linuxov%C3%A9_distribuce" TargetMode="External"/><Relationship Id="rId9" Type="http://schemas.openxmlformats.org/officeDocument/2006/relationships/hyperlink" Target="https://commons.wikimedia.org/wiki/File:Glade_3.2.0_on_Xubuntu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Arch_Linux" TargetMode="External"/><Relationship Id="rId2" Type="http://schemas.openxmlformats.org/officeDocument/2006/relationships/hyperlink" Target="https://cs.wikipedia.org/wiki/Fedo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Red_Hat_Enterprise_Linu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B7B4-6CC0-431F-D6EE-3B92D10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</a:t>
            </a:r>
            <a:r>
              <a:rPr lang="cs-CZ" dirty="0" err="1"/>
              <a:t>distibucí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D0798-8E76-BF08-0BFD-2E04983E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lze nalézt na Internetu a lze je i volně používat, protože se skládají z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programů. I v distribuci je ke každému programu standardně přiložena licence, která je při instalaci uložena společně s programem na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pevný disk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si vše uživatel může ověřit. 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také podléhá licenci, avšak typicky se opět jedná o open source. Většina linuxových distribucí je sestavována výhradně ze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je lze nejen volně používat, ale i dále šířit.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4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05512-64A7-99C7-9FD0-C56646C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distribucí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005DA-B895-D62E-DCBC-95DC9DB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 Některé však mohou obsahovat nesvobodný software, takže je lze volně používat, ale je omezeno jejich šíření. Například v případě, že obsahují komerční programy (</a:t>
            </a:r>
            <a:r>
              <a:rPr lang="cs-CZ" dirty="0">
                <a:latin typeface="Arial" panose="020B0604020202020204" pitchFamily="34" charset="0"/>
              </a:rPr>
              <a:t>ovladače</a:t>
            </a:r>
            <a:r>
              <a:rPr lang="cs-CZ" b="0" i="0" dirty="0">
                <a:effectLst/>
                <a:latin typeface="Arial" panose="020B0604020202020204" pitchFamily="34" charset="0"/>
              </a:rPr>
              <a:t> pro </a:t>
            </a:r>
            <a:r>
              <a:rPr lang="cs-CZ" dirty="0">
                <a:latin typeface="Arial" panose="020B0604020202020204" pitchFamily="34" charset="0"/>
              </a:rPr>
              <a:t>grafickou kartu, počítačové hry,..)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Také profesionální komerční distribuce jsou dostupné pouze po zaplacení (například </a:t>
            </a:r>
            <a:r>
              <a:rPr lang="cs-CZ" u="sng" dirty="0" err="1">
                <a:latin typeface="Arial" panose="020B0604020202020204" pitchFamily="34" charset="0"/>
              </a:rPr>
              <a:t>Red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Hat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Server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), avšak díky povaze open source k některým existují volně šiřitelné identické klony (např. </a:t>
            </a:r>
            <a:r>
              <a:rPr lang="cs-CZ" u="sng" dirty="0" err="1">
                <a:latin typeface="Arial" panose="020B0604020202020204" pitchFamily="34" charset="0"/>
              </a:rPr>
              <a:t>CentOS</a:t>
            </a:r>
            <a:r>
              <a:rPr lang="cs-CZ" b="0" i="0" dirty="0">
                <a:effectLst/>
                <a:latin typeface="Arial" panose="020B0604020202020204" pitchFamily="34" charset="0"/>
              </a:rPr>
              <a:t>). 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2232A-795F-1C2D-A538-5948295D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ECEDE3-C97F-53B1-9EEE-93FE8664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Základní výhodou linuxových distribucí jsou </a:t>
            </a:r>
            <a:r>
              <a:rPr lang="cs-CZ" dirty="0" err="1">
                <a:latin typeface="Arial" panose="020B0604020202020204" pitchFamily="34" charset="0"/>
              </a:rPr>
              <a:t>repozitáře</a:t>
            </a:r>
            <a:r>
              <a:rPr lang="cs-CZ" b="0" i="0" dirty="0">
                <a:effectLst/>
                <a:latin typeface="Arial" panose="020B0604020202020204" pitchFamily="34" charset="0"/>
              </a:rPr>
              <a:t>, které obsahují snadno </a:t>
            </a:r>
            <a:r>
              <a:rPr lang="cs-CZ" dirty="0" err="1">
                <a:latin typeface="Arial" panose="020B0604020202020204" pitchFamily="34" charset="0"/>
              </a:rPr>
              <a:t>instalovatelné</a:t>
            </a:r>
            <a:r>
              <a:rPr lang="cs-CZ" dirty="0">
                <a:latin typeface="Arial" panose="020B0604020202020204" pitchFamily="34" charset="0"/>
              </a:rPr>
              <a:t> balíčky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 jednotlivými programy. Díky tomu lze v linuxových distribucích velmi pohodlně instalovat jednotlivé součásti systému a aplikace. Do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repozitářů</a:t>
            </a:r>
            <a:r>
              <a:rPr lang="cs-CZ" b="0" i="0" dirty="0">
                <a:effectLst/>
                <a:latin typeface="Arial" panose="020B0604020202020204" pitchFamily="34" charset="0"/>
              </a:rPr>
              <a:t> jsou umisťovány také aktualizace, které umožňují zajistit nejen automatické </a:t>
            </a:r>
            <a:r>
              <a:rPr lang="cs-CZ" dirty="0">
                <a:latin typeface="Arial" panose="020B0604020202020204" pitchFamily="34" charset="0"/>
              </a:rPr>
              <a:t>opravy chyb</a:t>
            </a:r>
            <a:r>
              <a:rPr lang="cs-CZ" b="0" i="0" dirty="0">
                <a:effectLst/>
                <a:latin typeface="Arial" panose="020B0604020202020204" pitchFamily="34" charset="0"/>
              </a:rPr>
              <a:t>, ale zajišťují také bezpečnost </a:t>
            </a:r>
            <a:r>
              <a:rPr lang="cs-CZ" dirty="0">
                <a:latin typeface="Arial" panose="020B0604020202020204" pitchFamily="34" charset="0"/>
              </a:rPr>
              <a:t>systému</a:t>
            </a:r>
            <a:r>
              <a:rPr lang="cs-CZ" b="0" i="0" dirty="0">
                <a:effectLst/>
                <a:latin typeface="Arial" panose="020B0604020202020204" pitchFamily="34" charset="0"/>
              </a:rPr>
              <a:t> odstraňováním zjištěných </a:t>
            </a:r>
            <a:r>
              <a:rPr lang="cs-CZ" dirty="0">
                <a:latin typeface="Arial" panose="020B0604020202020204" pitchFamily="34" charset="0"/>
              </a:rPr>
              <a:t>zranitelností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to nejen pro samotný operační systém, ale i pro všechny ostatní součásti příslušné distribuce.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88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CFCF0-262D-6F27-FFBC-6F578C6B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na Linuxu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1A5F0E-D2D6-210F-65C9-6F5C72D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39" y="2245508"/>
            <a:ext cx="6376732" cy="3859265"/>
          </a:xfrm>
        </p:spPr>
        <p:txBody>
          <a:bodyPr/>
          <a:lstStyle/>
          <a:p>
            <a:r>
              <a:rPr lang="cs-CZ" dirty="0"/>
              <a:t>Základní programovací jazyk: C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podporuje i celou řadu dalších programovacích jazyků. Kromě jednoduchého jazyka zabudovaného přímo v příkazovém řádku jsou nejpoužívanějšími jazyky v linuxovém prostředí </a:t>
            </a:r>
            <a:r>
              <a:rPr lang="cs-CZ" dirty="0">
                <a:latin typeface="Arial" panose="020B0604020202020204" pitchFamily="34" charset="0"/>
              </a:rPr>
              <a:t>Perl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 </a:t>
            </a:r>
            <a:r>
              <a:rPr lang="cs-CZ" dirty="0">
                <a:latin typeface="Arial" panose="020B0604020202020204" pitchFamily="34" charset="0"/>
              </a:rPr>
              <a:t>Python</a:t>
            </a:r>
            <a:r>
              <a:rPr lang="cs-CZ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je velmi populární platformou pro provoz </a:t>
            </a:r>
            <a:r>
              <a:rPr lang="cs-CZ" dirty="0">
                <a:latin typeface="Arial" panose="020B0604020202020204" pitchFamily="34" charset="0"/>
              </a:rPr>
              <a:t>WWW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serverů.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B4C5DD5-3B59-FCEE-3E04-05E22E36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493710" y="3210561"/>
            <a:ext cx="1123381" cy="2235325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F0D3A-F87C-8959-1B07-E371A7F6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53" y="2443315"/>
            <a:ext cx="4732336" cy="30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1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0AD0-552D-E7BF-0385-0846F3E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7949A4-C0F1-41EF-E96C-4D951B59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minulosti bylo pro Linux dostupných pouze málo her.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V posledních letech bylo vydáno více her s podporou Linuxu s výjimkou několika herních AAA titulů. </a:t>
            </a:r>
            <a:r>
              <a:rPr lang="cs-CZ" dirty="0">
                <a:latin typeface="Arial" panose="020B0604020202020204" pitchFamily="34" charset="0"/>
              </a:rPr>
              <a:t>Android, platforma </a:t>
            </a:r>
            <a:r>
              <a:rPr lang="cs-CZ" b="0" i="0" dirty="0">
                <a:effectLst/>
                <a:latin typeface="Arial" panose="020B0604020202020204" pitchFamily="34" charset="0"/>
              </a:rPr>
              <a:t>která používá </a:t>
            </a:r>
            <a:r>
              <a:rPr lang="cs-CZ" dirty="0">
                <a:latin typeface="Arial" panose="020B0604020202020204" pitchFamily="34" charset="0"/>
              </a:rPr>
              <a:t>jádro Linuxu</a:t>
            </a:r>
            <a:r>
              <a:rPr lang="cs-CZ" b="0" i="0" dirty="0">
                <a:effectLst/>
                <a:latin typeface="Arial" panose="020B0604020202020204" pitchFamily="34" charset="0"/>
              </a:rPr>
              <a:t>, začala hodně zajímat vývojáře a je jednou z hlavních platforem pro vývoj mobilních her spolu s operačním systémem </a:t>
            </a:r>
            <a:r>
              <a:rPr lang="cs-CZ" dirty="0">
                <a:latin typeface="Arial" panose="020B0604020202020204" pitchFamily="34" charset="0"/>
              </a:rPr>
              <a:t>iOS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Někteří uživatelé systému Linux hrají Windows hry přes </a:t>
            </a:r>
            <a:r>
              <a:rPr lang="cs-CZ" dirty="0" err="1">
                <a:latin typeface="Arial" panose="020B0604020202020204" pitchFamily="34" charset="0"/>
              </a:rPr>
              <a:t>Wine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Proton nebo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CrossOver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 Linux.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57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4EC67-7DE5-FDD9-338E-46FE2B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D3F4F-F3D7-BC46-99B4-EC5AA23A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976" y="1987420"/>
            <a:ext cx="12391053" cy="4721290"/>
          </a:xfrm>
        </p:spPr>
        <p:txBody>
          <a:bodyPr>
            <a:normAutofit/>
          </a:bodyPr>
          <a:lstStyle/>
          <a:p>
            <a:r>
              <a:rPr lang="en-US" sz="1000" b="0" i="0" dirty="0">
                <a:effectLst/>
                <a:latin typeface="Open Sans" panose="020B0604020202020204" pitchFamily="34" charset="0"/>
              </a:rPr>
              <a:t>Linux. In: </a:t>
            </a:r>
            <a:r>
              <a:rPr lang="en-US" sz="1000" b="0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000" b="0" i="0" dirty="0">
                <a:effectLst/>
                <a:latin typeface="Open Sans" panose="020B0604020202020204" pitchFamily="34" charset="0"/>
              </a:rPr>
              <a:t> [online]. San Francisco (CA): Wikimedia Foundation, 2001- [cit. 2023-01-17]. </a:t>
            </a:r>
            <a:r>
              <a:rPr lang="en-US" sz="1000" b="0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000" b="0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000" b="0" i="0" dirty="0">
                <a:effectLst/>
                <a:latin typeface="Ope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000" b="0" i="0" dirty="0">
              <a:effectLst/>
              <a:latin typeface="Open Sans" panose="020B0604020202020204" pitchFamily="34" charset="0"/>
            </a:endParaRPr>
          </a:p>
          <a:p>
            <a:r>
              <a:rPr lang="cs-CZ" sz="1000" b="0" i="0" dirty="0">
                <a:effectLst/>
                <a:latin typeface="Open Sans" panose="020B0606030504020204" pitchFamily="34" charset="0"/>
              </a:rPr>
              <a:t>Historie operačního systému GNU/Linux.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Https://www.root.cz/texty/historie-operacniho-systemu-gnulinux/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[cit. 2023-01-17].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https://www.root.cz/texty/historie-operacniho-systemu-gnulinux/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effectLst/>
                <a:latin typeface="Open Sans" panose="020B0606030504020204" pitchFamily="34" charset="0"/>
              </a:rPr>
              <a:t>Linuxové distribuce. In: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https://cs.wikipedia.org/wiki/Linux#Linuxov%C3%A9_distribuce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1" dirty="0">
                <a:effectLst/>
                <a:latin typeface="Open Sans" panose="020B0606030504020204" pitchFamily="34" charset="0"/>
              </a:rPr>
              <a:t>Linux je stejně jako Microsoft Windows nebo Mac OS operační systém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In: . [cit. 2023-01-17]. Dostupné z: https://www.linuxexpres.cz/co-je-linux</a:t>
            </a:r>
          </a:p>
          <a:p>
            <a:r>
              <a:rPr lang="en-US" sz="1000" b="0" i="0" dirty="0">
                <a:effectLst/>
                <a:latin typeface="Open Sans" panose="020B0606030504020204" pitchFamily="34" charset="0"/>
              </a:rPr>
              <a:t>Linux. In: </a:t>
            </a:r>
            <a:r>
              <a:rPr lang="en-US" sz="10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0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000" b="0" i="0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en-US" sz="1000" b="0" i="0" dirty="0">
                <a:effectLst/>
                <a:latin typeface="Open Sans" panose="020B0606030504020204" pitchFamily="34" charset="0"/>
              </a:rPr>
              <a:t>Linux-</a:t>
            </a:r>
            <a:r>
              <a:rPr lang="en-US" sz="1000" b="0" i="0" dirty="0" err="1">
                <a:effectLst/>
                <a:latin typeface="Open Sans" panose="020B0606030504020204" pitchFamily="34" charset="0"/>
              </a:rPr>
              <a:t>licence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. In: </a:t>
            </a:r>
            <a:r>
              <a:rPr lang="en-US" sz="10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0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000" b="0" i="0" dirty="0"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https://cs.wikipedia.org/wiki/Linux#Licence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effectLst/>
                <a:latin typeface="Open Sans" panose="020B0606030504020204" pitchFamily="34" charset="0"/>
              </a:rPr>
              <a:t>Fedora. In: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https://cs.wikipedia.org/wiki/Fedora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 err="1">
                <a:effectLst/>
                <a:latin typeface="Open Sans" panose="020B0606030504020204" pitchFamily="34" charset="0"/>
              </a:rPr>
              <a:t>Red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Hat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Enterprise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Linux. In: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https://cs.wikipedia.org/wiki/Red_Hat_Enterprise_Linux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en-US" sz="1000" b="0" i="0" dirty="0">
                <a:effectLst/>
                <a:latin typeface="Open Sans" panose="020B0606030504020204" pitchFamily="34" charset="0"/>
              </a:rPr>
              <a:t>Arch Linux. In: </a:t>
            </a:r>
            <a:r>
              <a:rPr lang="en-US" sz="10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0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0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000" b="0" i="0" dirty="0">
                <a:solidFill>
                  <a:srgbClr val="FFAE3E"/>
                </a:solidFill>
                <a:effectLst/>
                <a:latin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https://cs.wikipedia.org/wiki/Arch_</a:t>
            </a:r>
            <a:r>
              <a:rPr lang="en-US" sz="1000" b="0" i="0" dirty="0">
                <a:effectLst/>
                <a:latin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effectLst/>
                <a:latin typeface="Open Sans" panose="020B0606030504020204" pitchFamily="34" charset="0"/>
              </a:rPr>
              <a:t>Https://commons.wikimedia.org/wiki/File:Glade_3.2.0_on_Xubuntu.png. In: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9"/>
              </a:rPr>
              <a:t>https://commons.wikimedia.org/wiki/File:Glade_3.2.0_on_Xubuntu.png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Linux-hry. In: </a:t>
            </a:r>
            <a:r>
              <a:rPr lang="cs-CZ" sz="10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0"/>
              </a:rPr>
              <a:t>https://cs.wikipedia.org/wiki/Linux#Hry</a:t>
            </a:r>
            <a:endParaRPr lang="cs-CZ" sz="10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sz="1000" dirty="0">
              <a:latin typeface="Open Sans" panose="020B0606030504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254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535E1-DCD4-B32B-4BE4-821EFCE6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dodělání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2F1918-4AF7-BDFD-1BD0-4C51C429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https://cs.wikipedia.org/wiki/Fedora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https://cs.wikipedia.org/wiki/Arch_Linux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https://cs.wikipedia.org/wiki/Red_Hat_Enterprise_Linux</a:t>
            </a:r>
            <a:r>
              <a:rPr lang="cs-CZ" dirty="0"/>
              <a:t> obraz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effectLst/>
                <a:latin typeface="Arial" panose="020B0604020202020204" pitchFamily="34" charset="0"/>
              </a:rPr>
              <a:t> nebo používat bez instalace (live cd). </a:t>
            </a:r>
          </a:p>
          <a:p>
            <a:r>
              <a:rPr lang="cs-CZ" sz="2800" dirty="0">
                <a:latin typeface="Arial" panose="020B0604020202020204" pitchFamily="34" charset="0"/>
              </a:rPr>
              <a:t>Linux je pouze jádro operačního systému.</a:t>
            </a:r>
          </a:p>
          <a:p>
            <a:r>
              <a:rPr lang="cs-CZ" sz="2800" dirty="0">
                <a:latin typeface="Arial" panose="020B0604020202020204" pitchFamily="34" charset="0"/>
              </a:rPr>
              <a:t>Nejúspěšnější projekt open source.</a:t>
            </a: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Linux se liší v </a:t>
            </a:r>
            <a:r>
              <a:rPr lang="cs-CZ" b="0" i="0" dirty="0">
                <a:effectLst/>
                <a:latin typeface="Arial" panose="020B0604020202020204" pitchFamily="34" charset="0"/>
              </a:rPr>
              <a:t>tom, že je poskytován s licencí, která uživatele neomezuje a dovoluje mu </a:t>
            </a:r>
            <a:r>
              <a:rPr lang="cs-CZ" dirty="0">
                <a:latin typeface="Arial" panose="020B0604020202020204" pitchFamily="34" charset="0"/>
              </a:rPr>
              <a:t>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jeho software kopírovat dalším osobám čímž se může velmi volně používat. To s komerčním softwarem provádět nemůžete - porušili byste tím zákon. Krom toho může být Linux zdarma. A vývojáři oceňují, že získají zdrojové kódy programů a mohou je dále rozvíjet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i="0" dirty="0"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latin typeface="Roboto" panose="020B0604020202020204" pitchFamily="2" charset="0"/>
              </a:rPr>
              <a:t>Richard Matthew </a:t>
            </a:r>
            <a:r>
              <a:rPr lang="cs-CZ" dirty="0" err="1"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kódy. Proto se Linus rozhodl jít cestou nejmenšího odporu a napsat si vlastní operační systém, který by se podobal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Minixu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byl provozovatelný na běžném PC. 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Jeho </a:t>
            </a:r>
            <a:r>
              <a:rPr lang="cs-CZ" dirty="0">
                <a:latin typeface="Roboto" panose="02000000000000000000" pitchFamily="2" charset="0"/>
              </a:rPr>
              <a:t>jádro</a:t>
            </a:r>
            <a:r>
              <a:rPr lang="cs-CZ" b="0" i="0" dirty="0">
                <a:effectLst/>
                <a:latin typeface="Roboto" panose="02000000000000000000" pitchFamily="2" charset="0"/>
              </a:rPr>
              <a:t> si okamžitě našlo řadu příznivců, kteří začali na jeho vývoji spolupracovat a přispívat vlastními myšlenkami. Vývoj se rozrostl do obřích rozměrů. Linus se později rozhodl zdrojové kódy uvolnit pod svobodnou licencí GNU GPL. Tím vznikl výsledný produkt se správným názvem GNU/Linux. Velmi často se používá jen krátké označení Linux, ale podstatná část systému pochází právě z projektu GNU, který kromě Linuxu může běžet s jádry Hurd,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 tomu, aby bylo možné počítač s Linuxem používat, je nutné doplnit jádro o další programy.</a:t>
            </a:r>
            <a:r>
              <a:rPr lang="cs-CZ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Základ tvoří jednoduché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cs-CZ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B8BCD-B92B-6C65-D289-DCF672D1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78334-E3D5-5EAE-122E-3CCAC926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jsou sestavovány jednotlivci, týmy dobrovolníků, ale i komerčními firmami.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zahrnuje jádro, další systémový a aplikační software, </a:t>
            </a:r>
            <a:r>
              <a:rPr lang="cs-CZ" dirty="0">
                <a:latin typeface="Arial" panose="020B0604020202020204" pitchFamily="34" charset="0"/>
              </a:rPr>
              <a:t>grafické uživatelské rozhraní</a:t>
            </a:r>
            <a:r>
              <a:rPr lang="cs-CZ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mají různá zaměření, například výběr obsažených programů, podpora určité </a:t>
            </a:r>
            <a:r>
              <a:rPr lang="cs-CZ" dirty="0">
                <a:latin typeface="Arial" panose="020B0604020202020204" pitchFamily="34" charset="0"/>
              </a:rPr>
              <a:t>počítačové architektury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použití ve </a:t>
            </a:r>
            <a:r>
              <a:rPr lang="cs-CZ" dirty="0">
                <a:latin typeface="Arial" panose="020B0604020202020204" pitchFamily="34" charset="0"/>
              </a:rPr>
              <a:t>vestavěných systémech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atd. V současné době existuje kolem 450 různých distribucí.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59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482C5-5F3D-354E-94BF-8FE6E1F8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Linuxové distribuce</a:t>
            </a:r>
          </a:p>
        </p:txBody>
      </p:sp>
      <p:pic>
        <p:nvPicPr>
          <p:cNvPr id="1026" name="Picture 2" descr="Fedora 36 a GNOME 42">
            <a:extLst>
              <a:ext uri="{FF2B5EF4-FFF2-40B4-BE49-F238E27FC236}">
                <a16:creationId xmlns:a16="http://schemas.microsoft.com/office/drawing/2014/main" id="{D7898A53-AF28-9472-99FF-461EF1433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" y="3169215"/>
            <a:ext cx="3287003" cy="20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C830313-B782-08FB-6540-55B6FB8603C8}"/>
              </a:ext>
            </a:extLst>
          </p:cNvPr>
          <p:cNvSpPr txBox="1"/>
          <p:nvPr/>
        </p:nvSpPr>
        <p:spPr>
          <a:xfrm>
            <a:off x="1126306" y="27465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Fedora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D28168A-3D5D-3AB1-C6C6-A2A83E377034}"/>
              </a:ext>
            </a:extLst>
          </p:cNvPr>
          <p:cNvSpPr txBox="1"/>
          <p:nvPr/>
        </p:nvSpPr>
        <p:spPr>
          <a:xfrm>
            <a:off x="-121298" y="5073133"/>
            <a:ext cx="412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cs-CZ" dirty="0"/>
          </a:p>
        </p:txBody>
      </p:sp>
      <p:pic>
        <p:nvPicPr>
          <p:cNvPr id="1028" name="Picture 4" descr="Arch Linux s upraveným GNOME 40">
            <a:extLst>
              <a:ext uri="{FF2B5EF4-FFF2-40B4-BE49-F238E27FC236}">
                <a16:creationId xmlns:a16="http://schemas.microsoft.com/office/drawing/2014/main" id="{1A01912C-35C6-CE9B-B56D-40C77DC1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83" y="3137842"/>
            <a:ext cx="3747934" cy="2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BCFE734A-C925-6042-895A-B609F04FD71D}"/>
              </a:ext>
            </a:extLst>
          </p:cNvPr>
          <p:cNvSpPr txBox="1"/>
          <p:nvPr/>
        </p:nvSpPr>
        <p:spPr>
          <a:xfrm>
            <a:off x="5272085" y="2739442"/>
            <a:ext cx="644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 Linux</a:t>
            </a:r>
            <a:endParaRPr lang="cs-CZ" dirty="0"/>
          </a:p>
        </p:txBody>
      </p:sp>
      <p:pic>
        <p:nvPicPr>
          <p:cNvPr id="1030" name="Picture 6" descr="GNOME Shell v Red Hat Enterprise Linux 9">
            <a:extLst>
              <a:ext uri="{FF2B5EF4-FFF2-40B4-BE49-F238E27FC236}">
                <a16:creationId xmlns:a16="http://schemas.microsoft.com/office/drawing/2014/main" id="{A4EA06B1-8A9B-D4DA-69A9-E0A5F2B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18" y="3083722"/>
            <a:ext cx="3598328" cy="22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41504C25-F455-D683-862E-DD1ECD81F7DD}"/>
              </a:ext>
            </a:extLst>
          </p:cNvPr>
          <p:cNvSpPr txBox="1"/>
          <p:nvPr/>
        </p:nvSpPr>
        <p:spPr>
          <a:xfrm>
            <a:off x="8935819" y="2714390"/>
            <a:ext cx="34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7890811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675</TotalTime>
  <Words>1647</Words>
  <Application>Microsoft Office PowerPoint</Application>
  <PresentationFormat>Širokoúhlá obrazovka</PresentationFormat>
  <Paragraphs>82</Paragraphs>
  <Slides>16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Noticia Text</vt:lpstr>
      <vt:lpstr>Open Sans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</vt:lpstr>
      <vt:lpstr>Linuxoví maskot</vt:lpstr>
      <vt:lpstr>Linuxové distribuce</vt:lpstr>
      <vt:lpstr>Linuxové distribuce</vt:lpstr>
      <vt:lpstr>Nejznámější Linuxové distribuce</vt:lpstr>
      <vt:lpstr>Licence distibucí</vt:lpstr>
      <vt:lpstr>Licence distribucí</vt:lpstr>
      <vt:lpstr>Linuxové distribuce</vt:lpstr>
      <vt:lpstr>Programování na Linuxu</vt:lpstr>
      <vt:lpstr>Hry</vt:lpstr>
      <vt:lpstr>Zdroje</vt:lpstr>
      <vt:lpstr>Na dodělání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11</cp:revision>
  <dcterms:created xsi:type="dcterms:W3CDTF">2023-01-06T13:49:45Z</dcterms:created>
  <dcterms:modified xsi:type="dcterms:W3CDTF">2023-01-18T18:08:37Z</dcterms:modified>
</cp:coreProperties>
</file>