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8" r:id="rId11"/>
    <p:sldId id="265" r:id="rId12"/>
    <p:sldId id="266" r:id="rId13"/>
    <p:sldId id="271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51" autoAdjust="0"/>
  </p:normalViewPr>
  <p:slideViewPr>
    <p:cSldViewPr snapToGrid="0">
      <p:cViewPr varScale="1">
        <p:scale>
          <a:sx n="103" d="100"/>
          <a:sy n="103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Zdrojov%C3%BD_k%C3%B3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s.wikipedia.org/wiki/Bin%C3%A1rn%C3%AD_soubor" TargetMode="External"/><Relationship Id="rId5" Type="http://schemas.openxmlformats.org/officeDocument/2006/relationships/hyperlink" Target="https://cs.wikipedia.org/wiki/Spustiteln%C3%BD_soubor" TargetMode="External"/><Relationship Id="rId4" Type="http://schemas.openxmlformats.org/officeDocument/2006/relationships/hyperlink" Target="https://cs.wikipedia.org/wiki/P%C5%99eklada%C4%8D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necelých 10 let se stal GNU zcela použitelným systémem, měl všechny důležité aplikace (systémové knihovny, textový editor,..) Chybělo jen jádro..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00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Ve škole se totiž seznámil s unixovým operačním systémem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unixový koncept se mu líbil a chtěl ho mít na svém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pc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15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GNU GPL je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licence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pro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svobodný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software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1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tučňák </a:t>
            </a:r>
            <a:r>
              <a:rPr lang="cs-CZ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Tux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1996, 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u="none" strike="noStrike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Ari</a:t>
            </a:r>
            <a:r>
              <a:rPr lang="cs-CZ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none" strike="noStrike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Lemmke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1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Nejoblíbenější L. distribuce=1. MX Linux,2.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Noticia Text"/>
              </a:rPr>
              <a:t>Manjaro</a:t>
            </a: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Linux, 3. místo: Linux </a:t>
            </a:r>
            <a:r>
              <a:rPr lang="cs-CZ" b="1" i="1" u="sng" dirty="0" err="1">
                <a:solidFill>
                  <a:srgbClr val="000000"/>
                </a:solidFill>
                <a:effectLst/>
                <a:latin typeface="Noticia Text"/>
              </a:rPr>
              <a:t>Mint</a:t>
            </a:r>
            <a:r>
              <a:rPr lang="cs-CZ" b="1" i="1" u="sng" dirty="0">
                <a:solidFill>
                  <a:srgbClr val="000000"/>
                </a:solidFill>
                <a:effectLst/>
                <a:latin typeface="Noticia Text"/>
              </a:rPr>
              <a:t> </a:t>
            </a:r>
            <a:endParaRPr lang="cs-CZ" b="1" i="1" u="sng" dirty="0">
              <a:solidFill>
                <a:srgbClr val="FF0000"/>
              </a:solidFill>
              <a:effectLst/>
              <a:highlight>
                <a:srgbClr val="FFFF00"/>
              </a:highlight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Utility=pomocný programy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Protože jsou nástroje i aplikace na Internetu dostupné v podobě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Zdrojový kód"/>
              </a:rPr>
              <a:t>zdrojových kódů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je nejprve nutné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Překladač"/>
              </a:rPr>
              <a:t>přeložit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do formy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pustitelný soubor"/>
              </a:rPr>
              <a:t>spustitelných souborů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bylo by pro uživatele velmi nepohodlné proto existují takzvané </a:t>
            </a:r>
            <a:r>
              <a:rPr lang="cs-CZ" b="1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distribuce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obsahují vše potřebné v úhledném balení – přeložené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Binární soubor"/>
              </a:rPr>
              <a:t>binární soubory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včetně instalačního programu</a:t>
            </a:r>
            <a:endParaRPr lang="cs-CZ" b="1" i="0" u="sng" dirty="0">
              <a:solidFill>
                <a:srgbClr val="000000"/>
              </a:solidFill>
              <a:effectLst/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1" i="0" dirty="0">
              <a:solidFill>
                <a:srgbClr val="000000"/>
              </a:solidFill>
              <a:effectLst/>
              <a:latin typeface="Noticia Text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33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Fedora= cíl je os pro všeobecné použití open source, </a:t>
            </a:r>
            <a:r>
              <a:rPr lang="cs-CZ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Vyvíjí ji komunita vývojářů za </a:t>
            </a:r>
            <a:r>
              <a:rPr lang="cs-CZ" b="0" i="0" u="non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podpory společnosti </a:t>
            </a:r>
            <a:r>
              <a:rPr lang="cs-CZ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Red</a:t>
            </a:r>
            <a:r>
              <a:rPr lang="cs-CZ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cs-CZ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Hat</a:t>
            </a:r>
            <a:r>
              <a:rPr lang="cs-CZ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.   ARCH LINUX=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vhodná pro pokročilejší uživatele, kterým umožňuje přizpůsobit si systém specifickým potřebám </a:t>
            </a:r>
            <a:r>
              <a:rPr lang="cs-CZ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open.s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Enterprise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Linux určena pro komerční sféru. Placená je pouze podpora a servis včetně přístupu k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webové službě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 názvem </a:t>
            </a:r>
            <a:r>
              <a:rPr lang="cs-CZ" b="0" i="0" u="sng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cs-CZ" b="0" i="0" u="sng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sng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cs-CZ" b="0" i="0" u="sng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Network</a:t>
            </a:r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u="none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003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(ve skutečnosti open source programy vyžadují, aby s nimi licence byla dodávána nejen u zdrojových kódů, ale i u funkční podoby)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68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Shell=jazyk v </a:t>
            </a:r>
            <a:r>
              <a:rPr lang="cs-CZ" dirty="0" err="1"/>
              <a:t>cmd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47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Per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dia.org/wiki/Pyth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t.cz/texty/historie-operacniho-systemu-gnulinux/" TargetMode="External"/><Relationship Id="rId7" Type="http://schemas.openxmlformats.org/officeDocument/2006/relationships/hyperlink" Target="https://cs.wikipedia.org/wiki/Red_Hat_Enterprise_Linux" TargetMode="External"/><Relationship Id="rId2" Type="http://schemas.openxmlformats.org/officeDocument/2006/relationships/hyperlink" Target="https://cs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Fedora" TargetMode="External"/><Relationship Id="rId5" Type="http://schemas.openxmlformats.org/officeDocument/2006/relationships/hyperlink" Target="https://cs.wikipedia.org/wiki/Linux#Licence" TargetMode="External"/><Relationship Id="rId4" Type="http://schemas.openxmlformats.org/officeDocument/2006/relationships/hyperlink" Target="https://cs.wikipedia.org/wiki/Linux#Linuxov%C3%A9_distribu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Arch_Linux" TargetMode="External"/><Relationship Id="rId2" Type="http://schemas.openxmlformats.org/officeDocument/2006/relationships/hyperlink" Target="https://cs.wikipedia.org/wiki/Fedo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dia.org/wiki/Red_Hat_Enterprise_Linu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C482C5-5F3D-354E-94BF-8FE6E1F8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Nejznámější Linuxové distribuce</a:t>
            </a:r>
          </a:p>
        </p:txBody>
      </p:sp>
      <p:pic>
        <p:nvPicPr>
          <p:cNvPr id="1026" name="Picture 2" descr="Fedora 36 a GNOME 42">
            <a:extLst>
              <a:ext uri="{FF2B5EF4-FFF2-40B4-BE49-F238E27FC236}">
                <a16:creationId xmlns:a16="http://schemas.microsoft.com/office/drawing/2014/main" id="{D7898A53-AF28-9472-99FF-461EF1433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" y="3169215"/>
            <a:ext cx="3287003" cy="20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C830313-B782-08FB-6540-55B6FB8603C8}"/>
              </a:ext>
            </a:extLst>
          </p:cNvPr>
          <p:cNvSpPr txBox="1"/>
          <p:nvPr/>
        </p:nvSpPr>
        <p:spPr>
          <a:xfrm>
            <a:off x="1126306" y="274656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Fedora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D28168A-3D5D-3AB1-C6C6-A2A83E377034}"/>
              </a:ext>
            </a:extLst>
          </p:cNvPr>
          <p:cNvSpPr txBox="1"/>
          <p:nvPr/>
        </p:nvSpPr>
        <p:spPr>
          <a:xfrm>
            <a:off x="-121298" y="5073133"/>
            <a:ext cx="412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cs-CZ" dirty="0"/>
          </a:p>
        </p:txBody>
      </p:sp>
      <p:pic>
        <p:nvPicPr>
          <p:cNvPr id="1028" name="Picture 4" descr="Arch Linux s upraveným GNOME 40">
            <a:extLst>
              <a:ext uri="{FF2B5EF4-FFF2-40B4-BE49-F238E27FC236}">
                <a16:creationId xmlns:a16="http://schemas.microsoft.com/office/drawing/2014/main" id="{1A01912C-35C6-CE9B-B56D-40C77DC1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83" y="3137842"/>
            <a:ext cx="3747934" cy="21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BCFE734A-C925-6042-895A-B609F04FD71D}"/>
              </a:ext>
            </a:extLst>
          </p:cNvPr>
          <p:cNvSpPr txBox="1"/>
          <p:nvPr/>
        </p:nvSpPr>
        <p:spPr>
          <a:xfrm>
            <a:off x="5272085" y="2739442"/>
            <a:ext cx="644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Arch Linux</a:t>
            </a:r>
            <a:endParaRPr lang="cs-CZ" dirty="0"/>
          </a:p>
        </p:txBody>
      </p:sp>
      <p:pic>
        <p:nvPicPr>
          <p:cNvPr id="1030" name="Picture 6" descr="GNOME Shell v Red Hat Enterprise Linux 9">
            <a:extLst>
              <a:ext uri="{FF2B5EF4-FFF2-40B4-BE49-F238E27FC236}">
                <a16:creationId xmlns:a16="http://schemas.microsoft.com/office/drawing/2014/main" id="{A4EA06B1-8A9B-D4DA-69A9-E0A5F2BA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18" y="3083722"/>
            <a:ext cx="3598328" cy="22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41504C25-F455-D683-862E-DD1ECD81F7DD}"/>
              </a:ext>
            </a:extLst>
          </p:cNvPr>
          <p:cNvSpPr txBox="1"/>
          <p:nvPr/>
        </p:nvSpPr>
        <p:spPr>
          <a:xfrm>
            <a:off x="8935819" y="2714390"/>
            <a:ext cx="344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78908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4B7B4-6CC0-431F-D6EE-3B92D10E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 </a:t>
            </a:r>
            <a:r>
              <a:rPr lang="cs-CZ" dirty="0" err="1"/>
              <a:t>distibucí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5D0798-8E76-BF08-0BFD-2E04983E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lze nalézt na Internetu a lze je i volně používat, protože se skládají z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source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programů. I v distribuci je ke každému programu standardně přiložena licence, která je při instalaci uložena společně s programem na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pevný disk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si vše uživatel může ověřit. 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také podléhá licenci, avšak typicky se opět jedná o open source. Většina linuxových distribucí je sestavována výhradně ze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svobodného software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je lze nejen volně používat, ale i dále šířit.</a:t>
            </a: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4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05512-64A7-99C7-9FD0-C56646CF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 distribucí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6005DA-B895-D62E-DCBC-95DC9DB3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 Některé však mohou obsahovat nesvobodný software, takže je lze volně používat, ale je omezeno jejich šíření. Například v případě, že obsahují komerční programy (</a:t>
            </a:r>
            <a:r>
              <a:rPr lang="cs-CZ" dirty="0">
                <a:latin typeface="Arial" panose="020B0604020202020204" pitchFamily="34" charset="0"/>
              </a:rPr>
              <a:t>ovladače</a:t>
            </a:r>
            <a:r>
              <a:rPr lang="cs-CZ" b="0" i="0" dirty="0">
                <a:effectLst/>
                <a:latin typeface="Arial" panose="020B0604020202020204" pitchFamily="34" charset="0"/>
              </a:rPr>
              <a:t> pro </a:t>
            </a:r>
            <a:r>
              <a:rPr lang="cs-CZ" dirty="0">
                <a:latin typeface="Arial" panose="020B0604020202020204" pitchFamily="34" charset="0"/>
              </a:rPr>
              <a:t>grafickou kartu, počítačové hry,..)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Také profesionální komerční distribuce jsou dostupné pouze po zaplacení (například </a:t>
            </a:r>
            <a:r>
              <a:rPr lang="cs-CZ" u="sng" dirty="0" err="1">
                <a:latin typeface="Arial" panose="020B0604020202020204" pitchFamily="34" charset="0"/>
              </a:rPr>
              <a:t>Red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Hat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Linux</a:t>
            </a:r>
            <a:r>
              <a:rPr lang="cs-CZ" b="0" i="0" dirty="0">
                <a:effectLst/>
                <a:latin typeface="Arial" panose="020B0604020202020204" pitchFamily="34" charset="0"/>
              </a:rPr>
              <a:t>, </a:t>
            </a:r>
            <a:r>
              <a:rPr lang="cs-CZ" u="sng" dirty="0">
                <a:latin typeface="Arial" panose="020B0604020202020204" pitchFamily="34" charset="0"/>
              </a:rPr>
              <a:t>SUSE Linux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Server</a:t>
            </a:r>
            <a:r>
              <a:rPr lang="cs-CZ" b="0" i="0" dirty="0">
                <a:effectLst/>
                <a:latin typeface="Arial" panose="020B0604020202020204" pitchFamily="34" charset="0"/>
              </a:rPr>
              <a:t>), avšak díky povaze open source k některým existují volně šiřitelné identické klony (např. </a:t>
            </a:r>
            <a:r>
              <a:rPr lang="cs-CZ" u="sng" dirty="0" err="1">
                <a:latin typeface="Arial" panose="020B0604020202020204" pitchFamily="34" charset="0"/>
              </a:rPr>
              <a:t>CentOS</a:t>
            </a:r>
            <a:r>
              <a:rPr lang="cs-CZ" b="0" i="0" dirty="0">
                <a:effectLst/>
                <a:latin typeface="Arial" panose="020B0604020202020204" pitchFamily="34" charset="0"/>
              </a:rPr>
              <a:t>). 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8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C38762-BD51-795A-EE8A-F891827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0" dirty="0">
                <a:effectLst/>
              </a:rPr>
              <a:t>Programování na Linuxu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43801A-9EB3-A4EF-C677-BFFDC6BF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Základní programovací jazyk: C</a:t>
            </a:r>
          </a:p>
          <a:p>
            <a:pPr algn="l"/>
            <a:r>
              <a:rPr lang="cs-CZ" b="0" i="0" dirty="0">
                <a:effectLst/>
                <a:latin typeface="Arial" panose="020B0604020202020204" pitchFamily="34" charset="0"/>
              </a:rPr>
              <a:t>Linux podporuje i celou řadu dalších programovacích jazyků. Kromě jednoduchého jazyka zabudovaného přímo v příkazovém řádku jsou nejpoužívanějšími jazyky v linuxovém prostředí </a:t>
            </a:r>
            <a:r>
              <a:rPr lang="cs-CZ" b="0" i="0" u="none" strike="noStrike" dirty="0">
                <a:effectLst/>
                <a:latin typeface="Arial" panose="020B0604020202020204" pitchFamily="34" charset="0"/>
                <a:hlinkClick r:id="rId3" tooltip="Per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Perl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 </a:t>
            </a:r>
            <a:r>
              <a:rPr lang="cs-CZ" b="0" i="0" u="none" strike="noStrike" dirty="0">
                <a:effectLst/>
                <a:latin typeface="Arial" panose="020B0604020202020204" pitchFamily="34" charset="0"/>
                <a:hlinkClick r:id="rId4" tooltip="Pyth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cs-CZ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cs-CZ" b="0" i="0" dirty="0">
                <a:effectLst/>
                <a:latin typeface="Arial" panose="020B0604020202020204" pitchFamily="34" charset="0"/>
              </a:rPr>
              <a:t>Linux je velmi populární platformou pro provoz </a:t>
            </a:r>
            <a:r>
              <a:rPr lang="cs-CZ" dirty="0">
                <a:latin typeface="Arial" panose="020B0604020202020204" pitchFamily="34" charset="0"/>
              </a:rPr>
              <a:t>WWW</a:t>
            </a:r>
            <a:r>
              <a:rPr lang="cs-CZ" b="0" i="0" dirty="0">
                <a:effectLst/>
                <a:latin typeface="Arial" panose="020B0604020202020204" pitchFamily="34" charset="0"/>
              </a:rPr>
              <a:t> serverů.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925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4EC67-7DE5-FDD9-338E-46FE2B4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FD3F4F-F3D7-BC46-99B4-EC5AA23A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01" y="2052735"/>
            <a:ext cx="11029597" cy="4655975"/>
          </a:xfrm>
        </p:spPr>
        <p:txBody>
          <a:bodyPr>
            <a:normAutofit fontScale="47500" lnSpcReduction="20000"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Linux. In: 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 [online]. San Francisco (CA): Wikimedia Foundation, 2001- [cit. 2023-01-17].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Dostupné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 z: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</a:t>
            </a:r>
            <a:endParaRPr lang="cs-CZ" sz="3600" b="0" i="0" dirty="0">
              <a:solidFill>
                <a:schemeClr val="bg1"/>
              </a:solidFill>
              <a:effectLst/>
              <a:latin typeface="Open Sans" panose="020B0604020202020204" pitchFamily="34" charset="0"/>
            </a:endParaRPr>
          </a:p>
          <a:p>
            <a:r>
              <a:rPr lang="cs-CZ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Historie operačního systému GNU/Linux. </a:t>
            </a:r>
            <a:r>
              <a:rPr lang="cs-CZ" sz="3600" b="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Https://www.root.cz/texty/historie-operacniho-systemu-gnulinux/</a:t>
            </a:r>
            <a:r>
              <a:rPr lang="cs-CZ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[online]. [cit. 2023-01-17]. Dostupné z: </a:t>
            </a:r>
            <a:r>
              <a:rPr lang="cs-CZ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https://www.root.cz/texty/historie-operacniho-systemu-gnulinux/</a:t>
            </a:r>
            <a:endParaRPr lang="cs-CZ" sz="36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Linuxové distribuce. In: </a:t>
            </a:r>
            <a:r>
              <a:rPr lang="cs-CZ" sz="3600" b="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sz="3600" b="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sz="3600" b="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sz="3600" b="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36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36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https://cs.wikipedia.org/wiki/Linux#Linuxov%C3%A9_distribuce</a:t>
            </a:r>
            <a:endParaRPr lang="cs-CZ" sz="36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sz="3600" b="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Linux je stejně jako Microsoft Windows nebo Mac OS operační systém</a:t>
            </a:r>
            <a:r>
              <a:rPr lang="cs-CZ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[online]. In: . [cit. 2023-01-17]. Dostupné z: https://www.linuxexpres.cz/co-je-linux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Linux. In: 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hlinkClick r:id="rId2"/>
              </a:rPr>
              <a:t>https://cs.wikipedia.org/wiki/Linux</a:t>
            </a:r>
            <a:endParaRPr lang="cs-CZ" sz="36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Linux-</a:t>
            </a:r>
            <a:r>
              <a:rPr lang="en-US" sz="36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licence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 In: </a:t>
            </a:r>
            <a:r>
              <a:rPr lang="en-US" sz="36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36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5"/>
              </a:rPr>
              <a:t>https://cs.wikipedia.org/wiki/Linux#Licence</a:t>
            </a:r>
            <a:endParaRPr lang="cs-CZ" sz="36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Fedora. In: </a:t>
            </a:r>
            <a:r>
              <a:rPr lang="cs-CZ" sz="36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sz="36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sz="36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sz="36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36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36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6"/>
              </a:rPr>
              <a:t>https://cs.wikipedia.org/wiki/Fedora</a:t>
            </a:r>
            <a:endParaRPr lang="cs-CZ" sz="36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sz="36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Red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36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Hat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36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Enterprise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Linux. In: </a:t>
            </a:r>
            <a:r>
              <a:rPr lang="cs-CZ" sz="36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sz="36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sz="36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sz="36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36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36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3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7"/>
              </a:rPr>
              <a:t>https://cs.wikipedia.org/wiki/Red_Hat_Enterprise_Linux</a:t>
            </a:r>
            <a:endParaRPr lang="cs-CZ" sz="36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8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Arch Linux. In: </a:t>
            </a:r>
            <a:r>
              <a:rPr lang="en-US" sz="28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https://cs.wikipedia.org/wiki/Arch_Linux</a:t>
            </a:r>
            <a:endParaRPr lang="cs-CZ" sz="36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endParaRPr lang="cs-CZ" sz="2600" b="0" i="0" dirty="0">
              <a:solidFill>
                <a:schemeClr val="bg1"/>
              </a:solidFill>
              <a:effectLst/>
              <a:latin typeface="Open Sans" panose="020B0604020202020204" pitchFamily="34" charset="0"/>
            </a:endParaRPr>
          </a:p>
          <a:p>
            <a:endParaRPr lang="cs-CZ" b="0" i="0" dirty="0">
              <a:solidFill>
                <a:schemeClr val="bg1"/>
              </a:solidFill>
              <a:effectLst/>
              <a:latin typeface="Open Sans" panose="020B0604020202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54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535E1-DCD4-B32B-4BE4-821EFCE6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dodělání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2F1918-4AF7-BDFD-1BD0-4C51C429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https://cs.wikipedia.org/wiki/Fedora</a:t>
            </a:r>
            <a:r>
              <a:rPr lang="cs-CZ" dirty="0"/>
              <a:t> citace </a:t>
            </a:r>
            <a:r>
              <a:rPr lang="cs-CZ" dirty="0" err="1"/>
              <a:t>obrazku</a:t>
            </a:r>
            <a:endParaRPr lang="cs-CZ" dirty="0"/>
          </a:p>
          <a:p>
            <a:r>
              <a:rPr lang="cs-CZ" dirty="0">
                <a:hlinkClick r:id="rId3"/>
              </a:rPr>
              <a:t>https://cs.wikipedia.org/wiki/Arch_Linux</a:t>
            </a:r>
            <a:r>
              <a:rPr lang="cs-CZ" dirty="0"/>
              <a:t> citace </a:t>
            </a:r>
            <a:r>
              <a:rPr lang="cs-CZ" dirty="0" err="1"/>
              <a:t>obrazku</a:t>
            </a:r>
            <a:endParaRPr lang="cs-CZ" dirty="0"/>
          </a:p>
          <a:p>
            <a:r>
              <a:rPr lang="cs-CZ" dirty="0">
                <a:hlinkClick r:id="rId4"/>
              </a:rPr>
              <a:t>https://cs.wikipedia.org/wiki/Red_Hat_Enterprise_Linux</a:t>
            </a:r>
            <a:r>
              <a:rPr lang="cs-CZ" dirty="0"/>
              <a:t> obraz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071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i="0" dirty="0">
                <a:effectLst/>
                <a:latin typeface="Arial" panose="020B0604020202020204" pitchFamily="34" charset="0"/>
              </a:rPr>
              <a:t>Linux je označení pro </a:t>
            </a:r>
            <a:r>
              <a:rPr lang="cs-CZ" sz="2800" dirty="0">
                <a:latin typeface="Arial" panose="020B0604020202020204" pitchFamily="34" charset="0"/>
              </a:rPr>
              <a:t>svobodný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 a </a:t>
            </a:r>
            <a:r>
              <a:rPr lang="cs-CZ" sz="2800" dirty="0">
                <a:latin typeface="Arial" panose="020B0604020202020204" pitchFamily="34" charset="0"/>
              </a:rPr>
              <a:t>otevřený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 počítačový </a:t>
            </a:r>
            <a:r>
              <a:rPr lang="cs-CZ" sz="2800" dirty="0">
                <a:latin typeface="Arial" panose="020B0604020202020204" pitchFamily="34" charset="0"/>
              </a:rPr>
              <a:t>operační systém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, který je založený na </a:t>
            </a:r>
            <a:r>
              <a:rPr lang="cs-CZ" sz="2800" dirty="0">
                <a:latin typeface="Arial" panose="020B0604020202020204" pitchFamily="34" charset="0"/>
              </a:rPr>
              <a:t>linuxovém jádru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. </a:t>
            </a:r>
            <a:r>
              <a:rPr lang="cs-CZ" sz="2800" b="0" i="0" dirty="0">
                <a:effectLst/>
                <a:latin typeface="Arial" panose="020B0604020202020204" pitchFamily="34" charset="0"/>
              </a:rPr>
              <a:t>Linuxové systémy jsou šířeny v podobě distribucí, které je možné </a:t>
            </a:r>
            <a:r>
              <a:rPr lang="cs-CZ" sz="2800" dirty="0">
                <a:latin typeface="Arial" panose="020B0604020202020204" pitchFamily="34" charset="0"/>
              </a:rPr>
              <a:t>nainstalovat</a:t>
            </a:r>
            <a:r>
              <a:rPr lang="cs-CZ" sz="2800" b="0" i="0" dirty="0">
                <a:effectLst/>
                <a:latin typeface="Arial" panose="020B0604020202020204" pitchFamily="34" charset="0"/>
              </a:rPr>
              <a:t> nebo používat bez instalace (live cd). Distribuce se dále se dělí na svobodný a nesvobodný software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0D4E-BEC9-4ADD-344D-0C2C930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se Linux odlišuje od jiných operačních systémů?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37F88F-17C9-4CD3-0226-4086265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Linux se liší v </a:t>
            </a:r>
            <a:r>
              <a:rPr lang="cs-CZ" b="0" i="0" dirty="0">
                <a:effectLst/>
                <a:latin typeface="Arial" panose="020B0604020202020204" pitchFamily="34" charset="0"/>
              </a:rPr>
              <a:t>tom, že je poskytován s licencí, která uživatele neomezuje a dovoluje mu </a:t>
            </a:r>
            <a:r>
              <a:rPr lang="cs-CZ" dirty="0">
                <a:latin typeface="Arial" panose="020B0604020202020204" pitchFamily="34" charset="0"/>
              </a:rPr>
              <a:t>Linux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 jeho software kopírovat dalším osobám čímž se může velmi volně používat. To s komerčním softwarem provádět nemůžete - porušili byste tím zákon. Krom toho může být Linux zdarma. A vývojáři oceňují, že získají zdrojové kódy programů a mohou je dále rozvíjet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34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844C5-5CEE-2BD4-8168-41F468E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569D2-4299-B616-61BA-5E4D6E40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effectLst/>
                <a:latin typeface="Roboto" panose="020B0604020202020204" pitchFamily="2" charset="0"/>
              </a:rPr>
              <a:t>V roce 1983 byl založen projekt GNU, jehož cílem bylo vytvořit nový operační systém unixového typu, který by byl složen jen ze svobodného software. Otcem a zakladatelem projektu je </a:t>
            </a:r>
            <a:r>
              <a:rPr lang="cs-CZ" dirty="0">
                <a:latin typeface="Roboto" panose="020B0604020202020204" pitchFamily="2" charset="0"/>
              </a:rPr>
              <a:t>Richard Matthew </a:t>
            </a:r>
            <a:r>
              <a:rPr lang="cs-CZ" dirty="0" err="1">
                <a:latin typeface="Roboto" panose="020B0604020202020204" pitchFamily="2" charset="0"/>
              </a:rPr>
              <a:t>Stallman</a:t>
            </a:r>
            <a:r>
              <a:rPr lang="cs-CZ" i="0" dirty="0">
                <a:effectLst/>
                <a:latin typeface="Roboto" panose="020B0604020202020204" pitchFamily="2" charset="0"/>
              </a:rPr>
              <a:t>. Za tímto účelem sepsal </a:t>
            </a:r>
            <a:r>
              <a:rPr lang="cs-CZ" i="0" dirty="0" err="1">
                <a:effectLst/>
                <a:latin typeface="Roboto" panose="020B0604020202020204" pitchFamily="2" charset="0"/>
              </a:rPr>
              <a:t>Stallman</a:t>
            </a:r>
            <a:r>
              <a:rPr lang="cs-CZ" i="0" dirty="0">
                <a:effectLst/>
                <a:latin typeface="Roboto" panose="020B0604020202020204" pitchFamily="2" charset="0"/>
              </a:rPr>
              <a:t> novou licenci GNU GPL, pod kterou jsou šířeny všechny části systému GNU.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B3D1C6-CD3D-8F26-D9AA-3CE90ACC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D2F039-C1D0-3481-1DE2-E6EB8C3D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 roce 1991 začal finský student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Linus</a:t>
            </a:r>
            <a:r>
              <a:rPr lang="cs-CZ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Torvalds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pracovat na vývoji vlastního unixového jádra. </a:t>
            </a:r>
            <a:r>
              <a:rPr lang="cs-CZ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byl ovšem až příliš jednoduchý  a navíc k němu nebylo možno získat zdrojové kódy. Proto se Linus rozhodl jít cestou nejmenšího odporu a napsat si vlastní operační systém, který by se podobal </a:t>
            </a:r>
            <a:r>
              <a:rPr lang="cs-CZ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Minixu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byl provozovatelný na běžném PC. </a:t>
            </a: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D4391A-CDBD-DD3D-69FD-CD9BE159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Historie-zakončení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453D37-C260-DD94-37ED-CBA89DD5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Jeho </a:t>
            </a:r>
            <a:r>
              <a:rPr lang="cs-CZ" dirty="0">
                <a:latin typeface="Roboto" panose="02000000000000000000" pitchFamily="2" charset="0"/>
              </a:rPr>
              <a:t>jádro</a:t>
            </a:r>
            <a:r>
              <a:rPr lang="cs-CZ" b="0" i="0" dirty="0">
                <a:effectLst/>
                <a:latin typeface="Roboto" panose="02000000000000000000" pitchFamily="2" charset="0"/>
              </a:rPr>
              <a:t> si okamžitě našlo řadu příznivců, kteří začali na jeho vývoji spolupracovat a přispívat vlastními myšlenkami. Vývoj se rozrostl do obřích rozměrů. Linus se později rozhodl zdrojové kódy uvolnit pod svobodnou licencí GNU GPL. Tím vznikl výsledný produkt se správným názvem GNU/Linux. Velmi často se používá jen krátké označení Linux, ale podstatná část systému pochází právě z projektu GNU, který kromě Linuxu může běžet s jádry Hurd,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effectLst/>
                <a:latin typeface="Roboto" panose="02000000000000000000" pitchFamily="2" charset="0"/>
              </a:rPr>
              <a:t>,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FreeBSD</a:t>
            </a:r>
            <a:r>
              <a:rPr lang="cs-CZ" b="0" i="0" dirty="0">
                <a:effectLst/>
                <a:latin typeface="Roboto" panose="02000000000000000000" pitchFamily="2" charset="0"/>
              </a:rPr>
              <a:t> a dalšími.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5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4C81C-DC31-E9FB-04DE-568600D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Linuxoví maskot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182772-BDEA-A0D8-1BF5-E4D775B9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230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44F6D-73E0-55A8-5C3A-6147875E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C8048-2C7B-0DFE-92AD-6EE1307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92857"/>
            <a:ext cx="10294181" cy="3599316"/>
          </a:xfrm>
        </p:spPr>
        <p:txBody>
          <a:bodyPr>
            <a:normAutofit/>
          </a:bodyPr>
          <a:lstStyle/>
          <a:p>
            <a:pPr lvl="1"/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Linux jako takový je pouze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jádro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operačního systému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K tomu, aby bylo možné počítač s Linuxem používat, je nutné doplnit jádro o další programy.</a:t>
            </a:r>
            <a:r>
              <a:rPr lang="cs-CZ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Základ tvoří jednoduché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utility. 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 uživatele jsou pak k dispozici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aplikace. 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Jednotlivé běžně používané nástroje i aplikace jsou volně dostupné na i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nternetu</a:t>
            </a:r>
            <a:r>
              <a:rPr lang="cs-CZ" sz="2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cs-CZ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8B8BCD-B92B-6C65-D289-DCF672D1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278334-E3D5-5EAE-122E-3CCAC926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jsou sestavovány jednotlivci, týmy dobrovolníků, ale i komerčními firmami.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zahrnuje jádro, další systémový a aplikační software, </a:t>
            </a:r>
            <a:r>
              <a:rPr lang="cs-CZ" dirty="0">
                <a:latin typeface="Arial" panose="020B0604020202020204" pitchFamily="34" charset="0"/>
              </a:rPr>
              <a:t>grafické uživatelské rozhraní</a:t>
            </a:r>
            <a:r>
              <a:rPr lang="cs-CZ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mají různá zaměření, například výběr obsažených programů, podpora určité </a:t>
            </a:r>
            <a:r>
              <a:rPr lang="cs-CZ" dirty="0">
                <a:latin typeface="Arial" panose="020B0604020202020204" pitchFamily="34" charset="0"/>
              </a:rPr>
              <a:t>počítačové architektury</a:t>
            </a:r>
            <a:r>
              <a:rPr lang="cs-CZ" b="0" i="0" dirty="0">
                <a:effectLst/>
                <a:latin typeface="Arial" panose="020B0604020202020204" pitchFamily="34" charset="0"/>
              </a:rPr>
              <a:t>, použití ve </a:t>
            </a:r>
            <a:r>
              <a:rPr lang="cs-CZ" dirty="0">
                <a:latin typeface="Arial" panose="020B0604020202020204" pitchFamily="34" charset="0"/>
              </a:rPr>
              <a:t>vestavěných systémech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atd. V současné době existuje kolem 450 různých distribucí.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55911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552</TotalTime>
  <Words>1355</Words>
  <Application>Microsoft Office PowerPoint</Application>
  <PresentationFormat>Širokoúhlá obrazovka</PresentationFormat>
  <Paragraphs>70</Paragraphs>
  <Slides>15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3" baseType="lpstr">
      <vt:lpstr>Arial</vt:lpstr>
      <vt:lpstr>Arial</vt:lpstr>
      <vt:lpstr>Calibri</vt:lpstr>
      <vt:lpstr>Noticia Text</vt:lpstr>
      <vt:lpstr>Open Sans</vt:lpstr>
      <vt:lpstr>Roboto</vt:lpstr>
      <vt:lpstr>Trebuchet MS</vt:lpstr>
      <vt:lpstr>Berlín</vt:lpstr>
      <vt:lpstr>Linux</vt:lpstr>
      <vt:lpstr>Co je to Linux?</vt:lpstr>
      <vt:lpstr>Čím se Linux odlišuje od jiných operačních systémů?</vt:lpstr>
      <vt:lpstr>Historie</vt:lpstr>
      <vt:lpstr>Historie</vt:lpstr>
      <vt:lpstr>Historie-zakončení</vt:lpstr>
      <vt:lpstr>Linuxoví maskot</vt:lpstr>
      <vt:lpstr>Linuxové distribuce</vt:lpstr>
      <vt:lpstr>Linuxové distribuce</vt:lpstr>
      <vt:lpstr>Nejznámější Linuxové distribuce</vt:lpstr>
      <vt:lpstr>Licence distibucí</vt:lpstr>
      <vt:lpstr>Licence distribucí</vt:lpstr>
      <vt:lpstr>Programování na Linuxu</vt:lpstr>
      <vt:lpstr>Zdroje</vt:lpstr>
      <vt:lpstr>Na dodělání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10</cp:revision>
  <dcterms:created xsi:type="dcterms:W3CDTF">2023-01-06T13:49:45Z</dcterms:created>
  <dcterms:modified xsi:type="dcterms:W3CDTF">2023-01-17T19:13:45Z</dcterms:modified>
</cp:coreProperties>
</file>