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9" r:id="rId9"/>
    <p:sldId id="268" r:id="rId10"/>
    <p:sldId id="275" r:id="rId11"/>
    <p:sldId id="265" r:id="rId12"/>
    <p:sldId id="266" r:id="rId13"/>
    <p:sldId id="274" r:id="rId14"/>
    <p:sldId id="272" r:id="rId15"/>
    <p:sldId id="273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51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dirty="0">
                <a:effectLst/>
                <a:latin typeface="Arial" panose="020B0604020202020204" pitchFamily="34" charset="0"/>
              </a:rPr>
              <a:t>2. které je možné </a:t>
            </a:r>
            <a:r>
              <a:rPr lang="cs-CZ" sz="1200" dirty="0">
                <a:latin typeface="Arial" panose="020B0604020202020204" pitchFamily="34" charset="0"/>
              </a:rPr>
              <a:t>nainstalovat</a:t>
            </a:r>
            <a:r>
              <a:rPr lang="cs-CZ" sz="1200" b="0" i="0" dirty="0">
                <a:effectLst/>
                <a:latin typeface="Arial" panose="020B0604020202020204" pitchFamily="34" charset="0"/>
              </a:rPr>
              <a:t> nebo používat bez instalace . </a:t>
            </a:r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Název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původně označoval jen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samotné jádro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ale brzo byl název vztažen na celý operační systém skládající se z jádra Linux a operačního systému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GNU</a:t>
            </a:r>
            <a:r>
              <a:rPr lang="cs-CZ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která je při instalaci uložena společně s programem na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pevný disk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si vše uživatel může ověřit.                  3. ze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je lze nejen volně používat, ale i dále šířit.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 skutečnosti open source programy vyžadují, aby s nimi licence byla dodávána nejen u zdrojových kódů, ale i u funkční podoby)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8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1. Takže </a:t>
            </a:r>
            <a:r>
              <a:rPr lang="cs-CZ" b="0" i="0" dirty="0">
                <a:effectLst/>
                <a:latin typeface="Arial" panose="020B0604020202020204" pitchFamily="34" charset="0"/>
              </a:rPr>
              <a:t>je lze volně používat, ale je omezeno jejich šíření,                3. (například </a:t>
            </a:r>
            <a:r>
              <a:rPr lang="cs-CZ" u="sng" dirty="0" err="1">
                <a:latin typeface="Arial" panose="020B0604020202020204" pitchFamily="34" charset="0"/>
              </a:rPr>
              <a:t>Red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Hat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Server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) avšak díky povaze open source k některým existují volně šiřitelné identické klony (např. </a:t>
            </a:r>
            <a:r>
              <a:rPr lang="cs-CZ" u="sng" dirty="0" err="1">
                <a:latin typeface="Arial" panose="020B0604020202020204" pitchFamily="34" charset="0"/>
              </a:rPr>
              <a:t>CentOS</a:t>
            </a:r>
            <a:r>
              <a:rPr lang="cs-CZ" b="0" i="0" dirty="0">
                <a:effectLst/>
                <a:latin typeface="Arial" panose="020B0604020202020204" pitchFamily="34" charset="0"/>
              </a:rPr>
              <a:t>).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236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b="0" i="0" dirty="0">
                <a:effectLst/>
                <a:latin typeface="Arial" panose="020B0604020202020204" pitchFamily="34" charset="0"/>
              </a:rPr>
              <a:t>které obsahují snadno </a:t>
            </a:r>
            <a:r>
              <a:rPr lang="cs-CZ" dirty="0" err="1">
                <a:latin typeface="Arial" panose="020B0604020202020204" pitchFamily="34" charset="0"/>
              </a:rPr>
              <a:t>instalovatelné</a:t>
            </a:r>
            <a:r>
              <a:rPr lang="cs-CZ" dirty="0">
                <a:latin typeface="Arial" panose="020B0604020202020204" pitchFamily="34" charset="0"/>
              </a:rPr>
              <a:t> balíčky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 jednotlivými programy.                    3. , které umožňují zajistit nejen automatické </a:t>
            </a:r>
            <a:r>
              <a:rPr lang="cs-CZ" dirty="0">
                <a:latin typeface="Arial" panose="020B0604020202020204" pitchFamily="34" charset="0"/>
              </a:rPr>
              <a:t>opravy chyb</a:t>
            </a:r>
            <a:r>
              <a:rPr lang="cs-CZ" b="0" i="0" dirty="0">
                <a:effectLst/>
                <a:latin typeface="Arial" panose="020B0604020202020204" pitchFamily="34" charset="0"/>
              </a:rPr>
              <a:t>, ale zajišťují také bezpečnost </a:t>
            </a:r>
            <a:r>
              <a:rPr lang="cs-CZ" dirty="0">
                <a:latin typeface="Arial" panose="020B0604020202020204" pitchFamily="34" charset="0"/>
              </a:rPr>
              <a:t>systému</a:t>
            </a:r>
            <a:r>
              <a:rPr lang="cs-CZ" b="0" i="0" dirty="0">
                <a:effectLst/>
                <a:latin typeface="Arial" panose="020B0604020202020204" pitchFamily="34" charset="0"/>
              </a:rPr>
              <a:t> odstraňováním zjištěných </a:t>
            </a:r>
            <a:r>
              <a:rPr lang="cs-CZ" dirty="0">
                <a:latin typeface="Arial" panose="020B0604020202020204" pitchFamily="34" charset="0"/>
              </a:rPr>
              <a:t>zranitelností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to nejen pro samotný operační systém, ale i pro všechny ostatní součásti příslušné distribuce.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195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b="0" i="0" dirty="0">
                <a:effectLst/>
                <a:latin typeface="Arial" panose="020B0604020202020204" pitchFamily="34" charset="0"/>
              </a:rPr>
              <a:t>Linux podporuje i celou řadu dalších programovacích jazyků. Kromě jednoduchého jazyka zabudovaného přímo v příkazovém řádku (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shale</a:t>
            </a:r>
            <a:r>
              <a:rPr lang="cs-CZ" b="0" i="0" dirty="0">
                <a:effectLst/>
                <a:latin typeface="Arial" panose="020B0604020202020204" pitchFamily="34" charset="0"/>
              </a:rPr>
              <a:t>) </a:t>
            </a:r>
            <a:r>
              <a:rPr lang="cs-CZ" dirty="0"/>
              <a:t>   CMD=</a:t>
            </a:r>
            <a:r>
              <a:rPr lang="cs-CZ" dirty="0" err="1"/>
              <a:t>shale</a:t>
            </a:r>
            <a:r>
              <a:rPr lang="cs-CZ" dirty="0"/>
              <a:t>                                                           Tvorba grafického rozhraní v </a:t>
            </a:r>
            <a:r>
              <a:rPr lang="cs-CZ" dirty="0" err="1"/>
              <a:t>Glade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388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</a:rPr>
              <a:t>Android, platforma </a:t>
            </a:r>
            <a:r>
              <a:rPr lang="cs-CZ" b="0" i="0" dirty="0">
                <a:effectLst/>
                <a:latin typeface="Arial" panose="020B0604020202020204" pitchFamily="34" charset="0"/>
              </a:rPr>
              <a:t>která používá </a:t>
            </a:r>
            <a:r>
              <a:rPr lang="cs-CZ" dirty="0">
                <a:latin typeface="Arial" panose="020B0604020202020204" pitchFamily="34" charset="0"/>
              </a:rPr>
              <a:t>jádro Linuxu</a:t>
            </a:r>
            <a:r>
              <a:rPr lang="cs-CZ" b="0" i="0" dirty="0">
                <a:effectLst/>
                <a:latin typeface="Arial" panose="020B0604020202020204" pitchFamily="34" charset="0"/>
              </a:rPr>
              <a:t>, začala hodně zajímat vývojáře a je jednou z hlavních platforem pro vývoj mobilních her spolu s operačním systémem </a:t>
            </a:r>
            <a:r>
              <a:rPr lang="cs-CZ" dirty="0">
                <a:latin typeface="Arial" panose="020B0604020202020204" pitchFamily="34" charset="0"/>
              </a:rPr>
              <a:t>iOS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94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1. která uživatele neomezuje a dovoluje mu </a:t>
            </a:r>
            <a:r>
              <a:rPr lang="cs-CZ" dirty="0">
                <a:latin typeface="Arial" panose="020B0604020202020204" pitchFamily="34" charset="0"/>
              </a:rPr>
              <a:t>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jeho software kopírovat dalším osobám čímž se může velmi volně používat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277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i="0" dirty="0">
                <a:effectLst/>
                <a:latin typeface="Roboto" panose="020B0604020202020204" pitchFamily="2" charset="0"/>
              </a:rPr>
              <a:t>´1. který by byl složen jen ze svobodného software, Za tímto účelem sepsal </a:t>
            </a:r>
            <a:r>
              <a:rPr lang="cs-CZ" i="0" dirty="0" err="1"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 novou licenci GNU GPL,     2.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 tak si napsal vlastní. </a:t>
            </a:r>
            <a:r>
              <a:rPr lang="cs-CZ" b="0" i="0" dirty="0">
                <a:effectLst/>
                <a:latin typeface="Roboto" panose="020B0604020202020204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i="0" dirty="0">
                <a:effectLst/>
                <a:latin typeface="Roboto" panose="020B0604020202020204" pitchFamily="2" charset="0"/>
              </a:rPr>
              <a:t> LAST. </a:t>
            </a:r>
            <a:r>
              <a:rPr lang="cs-CZ" dirty="0"/>
              <a:t>Během necelých 10 let se stal GNU zcela použitelným systémem, měl všechny důležité aplikace (systémové knihovny, textový editor,..) 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</a:rPr>
              <a:t>1. a přispívat vlastními myšlenkami, Tím vznikl výsledný produkt se správným názvem GNU/Linux.    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Myšlenka, že by maskot Linuxu měl být tučňák, pochází od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Linuse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Torvaldse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tvůrce jádra systému Linux.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Základ tvoří jednoduché </a:t>
            </a:r>
            <a:r>
              <a:rPr lang="cs-CZ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                                   LAST. 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se první musí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přeložit 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nepohodlné proto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V současné době existuje kolem 450 různých distribucí.          </a:t>
            </a:r>
            <a:r>
              <a:rPr lang="cs-CZ" dirty="0" err="1"/>
              <a:t>Jádro+systémové</a:t>
            </a:r>
            <a:r>
              <a:rPr lang="cs-CZ" dirty="0"/>
              <a:t> programy=linuxová distribuce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81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Fedora= cíl je os pro všeobecné použití open source, </a:t>
            </a:r>
            <a:r>
              <a:rPr lang="cs-CZ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Vyvíjí ji komunita vývojářů za </a:t>
            </a:r>
            <a:r>
              <a:rPr lang="cs-CZ" b="0" i="0" u="non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podpory společnosti 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Red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Hat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  ARCH LINUX=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vhodná pro pokročilejší uživatele, kterým umožňuje přizpůsobit si systém specifickým potřebám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open.s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Enterprise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Linux určena pro komerční sféru. Placená je pouze podpora a servis včetně přístupu k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webové službě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 názvem 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Network</a:t>
            </a: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u="none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03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Debian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nevyvíjí komerční subjekt, ale je připravována velkým množstvím dobrovolníků z celého světa. Je známa především svou konzervativností.           2. podobně jako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Debian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komunitou. na rozdíl od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debainu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 založena na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zdrojových kódech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takže si každý uživatel může přeložit svůj unikátní systém na míru svým požadavkům.               3.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Knoppix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Live CD</a:t>
            </a:r>
            <a:r>
              <a:rPr lang="cs-CZ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operačního systému</a:t>
            </a:r>
            <a:r>
              <a:rPr lang="cs-CZ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což znamená, že ke svému běhu nepotřebuje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pevný disk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není nutné ji instalovat. Celý systém, založený na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Debianu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42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Arch_Linux" TargetMode="External"/><Relationship Id="rId13" Type="http://schemas.openxmlformats.org/officeDocument/2006/relationships/hyperlink" Target="https://commons.wikimedia.org/wiki/File:Kernel_Layout_cs.svg" TargetMode="External"/><Relationship Id="rId3" Type="http://schemas.openxmlformats.org/officeDocument/2006/relationships/hyperlink" Target="https://www.root.cz/texty/historie-operacniho-systemu-gnulinux/" TargetMode="External"/><Relationship Id="rId7" Type="http://schemas.openxmlformats.org/officeDocument/2006/relationships/hyperlink" Target="https://cs.wikipedia.org/wiki/Red_Hat_Enterprise_Linux" TargetMode="External"/><Relationship Id="rId12" Type="http://schemas.openxmlformats.org/officeDocument/2006/relationships/hyperlink" Target="https://commons.wikimedia.org/wiki/File:Tux.svg" TargetMode="External"/><Relationship Id="rId17" Type="http://schemas.openxmlformats.org/officeDocument/2006/relationships/hyperlink" Target="https://cs.wikipedia.org/wiki/Knoppix" TargetMode="External"/><Relationship Id="rId2" Type="http://schemas.openxmlformats.org/officeDocument/2006/relationships/hyperlink" Target="https://cs.wikipedia.org/wiki/Linux" TargetMode="External"/><Relationship Id="rId16" Type="http://schemas.openxmlformats.org/officeDocument/2006/relationships/hyperlink" Target="https://cs.wikipedia.org/wiki/Debi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Fedora" TargetMode="External"/><Relationship Id="rId11" Type="http://schemas.openxmlformats.org/officeDocument/2006/relationships/hyperlink" Target="https://commons.wikimedia.org/wiki/File:Richard_Stallman_at_LibrePlanet_2019.jpg" TargetMode="External"/><Relationship Id="rId5" Type="http://schemas.openxmlformats.org/officeDocument/2006/relationships/hyperlink" Target="https://cs.wikipedia.org/wiki/Linux#Licence" TargetMode="External"/><Relationship Id="rId15" Type="http://schemas.openxmlformats.org/officeDocument/2006/relationships/hyperlink" Target="https://commons.wikimedia.org/wiki/File:Debian_11_(Bullseye)_-_GNOME_desktop.png" TargetMode="External"/><Relationship Id="rId10" Type="http://schemas.openxmlformats.org/officeDocument/2006/relationships/hyperlink" Target="https://cs.wikipedia.org/wiki/Linux#Hry" TargetMode="External"/><Relationship Id="rId4" Type="http://schemas.openxmlformats.org/officeDocument/2006/relationships/hyperlink" Target="https://cs.wikipedia.org/wiki/Linux#Linuxov%C3%A9_distribuce" TargetMode="External"/><Relationship Id="rId9" Type="http://schemas.openxmlformats.org/officeDocument/2006/relationships/hyperlink" Target="https://commons.wikimedia.org/wiki/File:Glade_3.2.0_on_Xubuntu.png" TargetMode="External"/><Relationship Id="rId14" Type="http://schemas.openxmlformats.org/officeDocument/2006/relationships/hyperlink" Target="https://commons.wikimedia.org/wiki/File:Screenshot_of_Ubuntu_9.04_with_GNOME_2.26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49A873-3B88-5769-8D93-6C7D4B5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61" y="2733709"/>
            <a:ext cx="1244484" cy="147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3D29-4BDE-7DA4-550B-3787E3EF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Linuxové distribuce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64DE63-A0CE-932B-C48D-1D3A06B2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5890469"/>
            <a:ext cx="84450" cy="45719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  <p:pic>
        <p:nvPicPr>
          <p:cNvPr id="5" name="Picture 2" descr="Debian 11 (Bullseye) s prostředím GNOME">
            <a:extLst>
              <a:ext uri="{FF2B5EF4-FFF2-40B4-BE49-F238E27FC236}">
                <a16:creationId xmlns:a16="http://schemas.microsoft.com/office/drawing/2014/main" id="{C91812B6-D5A5-EBA4-B268-26B97E95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" y="3297020"/>
            <a:ext cx="3318417" cy="18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05AFC8D-B59D-484E-661A-694D5B18789F}"/>
              </a:ext>
            </a:extLst>
          </p:cNvPr>
          <p:cNvSpPr txBox="1"/>
          <p:nvPr/>
        </p:nvSpPr>
        <p:spPr>
          <a:xfrm>
            <a:off x="1120139" y="2867891"/>
            <a:ext cx="103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Debian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cs-CZ" dirty="0"/>
          </a:p>
        </p:txBody>
      </p:sp>
      <p:pic>
        <p:nvPicPr>
          <p:cNvPr id="3076" name="Picture 4" descr="Gentoo Linux 12.0">
            <a:extLst>
              <a:ext uri="{FF2B5EF4-FFF2-40B4-BE49-F238E27FC236}">
                <a16:creationId xmlns:a16="http://schemas.microsoft.com/office/drawing/2014/main" id="{9E7146D1-3E67-99A2-744E-078EDDF9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01" y="3297019"/>
            <a:ext cx="3318417" cy="18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12109C2-A943-AFA1-6877-732A8ED89E88}"/>
              </a:ext>
            </a:extLst>
          </p:cNvPr>
          <p:cNvSpPr txBox="1"/>
          <p:nvPr/>
        </p:nvSpPr>
        <p:spPr>
          <a:xfrm>
            <a:off x="5234941" y="286789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Gentoo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  <p:pic>
        <p:nvPicPr>
          <p:cNvPr id="3078" name="Picture 6" descr="Knoppix">
            <a:extLst>
              <a:ext uri="{FF2B5EF4-FFF2-40B4-BE49-F238E27FC236}">
                <a16:creationId xmlns:a16="http://schemas.microsoft.com/office/drawing/2014/main" id="{C56D96C3-1C02-FB41-2AF1-7E5400FE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5" y="3167942"/>
            <a:ext cx="2933527" cy="22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A8051C7E-F4EF-6476-21D4-CE7AC09D84BE}"/>
              </a:ext>
            </a:extLst>
          </p:cNvPr>
          <p:cNvSpPr txBox="1"/>
          <p:nvPr/>
        </p:nvSpPr>
        <p:spPr>
          <a:xfrm>
            <a:off x="9748751" y="2738814"/>
            <a:ext cx="132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Knoppix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B7B4-6CC0-431F-D6EE-3B92D10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distribucí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D0798-8E76-BF08-0BFD-2E04983E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lze nalézt na Internetu a lze je i volně používat, protože se skládají z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programů.</a:t>
            </a:r>
          </a:p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distribuci je ke každému programu standardně přiložena licenc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e.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také podléhá licenci, avšak typicky se jedná o open source. 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Většina linuxových distribucí je sestavována výhradně ze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D6750C-24E6-DC2E-2BF0-701A6795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63" y="4002921"/>
            <a:ext cx="3215916" cy="25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05512-64A7-99C7-9FD0-C56646C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distribucí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005DA-B895-D62E-DCBC-95DC9DB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Některé však mohou obsahovat nesvobodný software, takže je omezeno jejich šíření.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Například v případě, že obsahují komerční programy (</a:t>
            </a:r>
            <a:r>
              <a:rPr lang="cs-CZ" dirty="0">
                <a:latin typeface="Arial" panose="020B0604020202020204" pitchFamily="34" charset="0"/>
              </a:rPr>
              <a:t>ovladače</a:t>
            </a:r>
            <a:r>
              <a:rPr lang="cs-CZ" b="0" i="0" dirty="0">
                <a:effectLst/>
                <a:latin typeface="Arial" panose="020B0604020202020204" pitchFamily="34" charset="0"/>
              </a:rPr>
              <a:t> pro </a:t>
            </a:r>
            <a:r>
              <a:rPr lang="cs-CZ" dirty="0">
                <a:latin typeface="Arial" panose="020B0604020202020204" pitchFamily="34" charset="0"/>
              </a:rPr>
              <a:t>grafickou kartu, počítačové hry,..)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Také profesionální komerční distribuce jsou dostupné pouze po zaplacení např.(</a:t>
            </a:r>
            <a:r>
              <a:rPr lang="cs-CZ" u="sng" dirty="0" err="1">
                <a:latin typeface="Arial" panose="020B0604020202020204" pitchFamily="34" charset="0"/>
              </a:rPr>
              <a:t>Red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Hat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Server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)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2232A-795F-1C2D-A538-5948295D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distribuce/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ECEDE3-C97F-53B1-9EEE-93FE8664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Základní výhodou linuxových distribucí jsou </a:t>
            </a:r>
            <a:r>
              <a:rPr lang="cs-CZ" dirty="0" err="1">
                <a:latin typeface="Arial" panose="020B0604020202020204" pitchFamily="34" charset="0"/>
              </a:rPr>
              <a:t>repozitáře</a:t>
            </a:r>
            <a:endParaRPr lang="cs-CZ" dirty="0">
              <a:latin typeface="Arial" panose="020B0604020202020204" pitchFamily="34" charset="0"/>
            </a:endParaRP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Díky tomu lze v linuxových distribucích pohodlně instalovat jednotlivé součásti systému a aplikace.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repozitářů</a:t>
            </a:r>
            <a:r>
              <a:rPr lang="cs-CZ" b="0" i="0" dirty="0">
                <a:effectLst/>
                <a:latin typeface="Arial" panose="020B0604020202020204" pitchFamily="34" charset="0"/>
              </a:rPr>
              <a:t> jsou umisťovány také aktualizace,</a:t>
            </a:r>
            <a:endParaRPr lang="cs-CZ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232D3A-061A-D35E-19C7-34DCB6D2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37" y="3429000"/>
            <a:ext cx="2408266" cy="28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CFCF0-262D-6F27-FFBC-6F578C6B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na Linuxu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1A5F0E-D2D6-210F-65C9-6F5C72D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39" y="2245508"/>
            <a:ext cx="6376732" cy="3859265"/>
          </a:xfrm>
        </p:spPr>
        <p:txBody>
          <a:bodyPr/>
          <a:lstStyle/>
          <a:p>
            <a:r>
              <a:rPr lang="cs-CZ" dirty="0"/>
              <a:t>Základní programovací jazyk: C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Dalšími nejpoužívanějšími jazyky v linuxovém prostředí: </a:t>
            </a:r>
            <a:r>
              <a:rPr lang="cs-CZ" dirty="0">
                <a:latin typeface="Arial" panose="020B0604020202020204" pitchFamily="34" charset="0"/>
              </a:rPr>
              <a:t>Perl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 </a:t>
            </a:r>
            <a:r>
              <a:rPr lang="cs-CZ" dirty="0">
                <a:latin typeface="Arial" panose="020B0604020202020204" pitchFamily="34" charset="0"/>
              </a:rPr>
              <a:t>Python</a:t>
            </a:r>
            <a:r>
              <a:rPr lang="cs-CZ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je velmi populární platformou pro provoz </a:t>
            </a:r>
            <a:r>
              <a:rPr lang="cs-CZ" dirty="0">
                <a:latin typeface="Arial" panose="020B0604020202020204" pitchFamily="34" charset="0"/>
              </a:rPr>
              <a:t>WWW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serverů.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B4C5DD5-3B59-FCEE-3E04-05E22E36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493710" y="3210561"/>
            <a:ext cx="1123381" cy="2235325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F0D3A-F87C-8959-1B07-E371A7F6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7" y="2443315"/>
            <a:ext cx="5557922" cy="36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0AD0-552D-E7BF-0385-0846F3E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7949A4-C0F1-41EF-E96C-4D951B59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minulosti bylo pro Linux dostupných pouze málo her.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V posledních letech bylo vydáno více her s podporou Linuxu s výjimkou několika herních AAA titulů. </a:t>
            </a:r>
          </a:p>
          <a:p>
            <a:r>
              <a:rPr lang="cs-CZ" dirty="0">
                <a:latin typeface="Arial" panose="020B0604020202020204" pitchFamily="34" charset="0"/>
              </a:rPr>
              <a:t>Android </a:t>
            </a:r>
            <a:r>
              <a:rPr lang="cs-CZ" b="0" i="0" dirty="0">
                <a:effectLst/>
                <a:latin typeface="Arial" panose="020B0604020202020204" pitchFamily="34" charset="0"/>
              </a:rPr>
              <a:t>je jednou z hlavních platforem pro vývoj mobilních her spolu s operačním systémem </a:t>
            </a:r>
            <a:r>
              <a:rPr lang="cs-CZ" dirty="0">
                <a:latin typeface="Arial" panose="020B0604020202020204" pitchFamily="34" charset="0"/>
              </a:rPr>
              <a:t>iOS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Někteří uživatelé Linuxu hrají Windows hry přes </a:t>
            </a:r>
            <a:r>
              <a:rPr lang="cs-CZ" dirty="0" err="1">
                <a:latin typeface="Arial" panose="020B0604020202020204" pitchFamily="34" charset="0"/>
              </a:rPr>
              <a:t>Wine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Proton nebo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CrossOver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 Linux.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5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D5460-68F8-1DAF-3EA8-9560311C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C852E72-F006-A0DE-54E9-434E092E9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3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4EC67-7DE5-FDD9-338E-46FE2B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D3F4F-F3D7-BC46-99B4-EC5AA23A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976" y="1987419"/>
            <a:ext cx="12021052" cy="4804079"/>
          </a:xfrm>
        </p:spPr>
        <p:txBody>
          <a:bodyPr>
            <a:normAutofit fontScale="47500" lnSpcReduction="20000"/>
          </a:bodyPr>
          <a:lstStyle/>
          <a:p>
            <a:r>
              <a:rPr lang="en-US" sz="1900" b="0" i="0" dirty="0">
                <a:effectLst/>
                <a:latin typeface="Open Sans" panose="020B0604020202020204" pitchFamily="34" charset="0"/>
              </a:rPr>
              <a:t>Linux. In: </a:t>
            </a:r>
            <a:r>
              <a:rPr lang="en-US" sz="1900" b="0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900" b="0" i="0" dirty="0">
                <a:effectLst/>
                <a:latin typeface="Open Sans" panose="020B0604020202020204" pitchFamily="34" charset="0"/>
              </a:rPr>
              <a:t> [online]. San Francisco (CA): Wikimedia Foundation, 2001- [cit. 2023-01-17]. </a:t>
            </a:r>
            <a:r>
              <a:rPr lang="en-US" sz="1900" b="0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900" b="0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900" b="0" i="0" dirty="0">
                <a:effectLst/>
                <a:latin typeface="Ope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900" b="0" i="0" dirty="0">
              <a:effectLst/>
              <a:latin typeface="Open Sans" panose="020B0604020202020204" pitchFamily="34" charset="0"/>
            </a:endParaRPr>
          </a:p>
          <a:p>
            <a:r>
              <a:rPr lang="cs-CZ" sz="1900" b="0" i="0" dirty="0">
                <a:effectLst/>
                <a:latin typeface="Open Sans" panose="020B0606030504020204" pitchFamily="34" charset="0"/>
              </a:rPr>
              <a:t>Historie operačního systému GNU/Linux.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Https://www.root.cz/texty/historie-operacniho-systemu-gnulinux/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[cit. 2023-01-17].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https://www.root.cz/texty/historie-operacniho-systemu-gnulinux/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0" dirty="0">
                <a:effectLst/>
                <a:latin typeface="Open Sans" panose="020B0606030504020204" pitchFamily="34" charset="0"/>
              </a:rPr>
              <a:t>Linuxové distribuce. In: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https://cs.wikipedia.org/wiki/Linux#Linuxov%C3%A9_distribuce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1" dirty="0">
                <a:effectLst/>
                <a:latin typeface="Open Sans" panose="020B0606030504020204" pitchFamily="34" charset="0"/>
              </a:rPr>
              <a:t>Linux je stejně jako Microsoft Windows nebo Mac OS operační systém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In: . [cit. 2023-01-17]. Dostupné z: https://www.linuxexpres.cz/co-je-linux</a:t>
            </a:r>
          </a:p>
          <a:p>
            <a:r>
              <a:rPr lang="en-US" sz="1900" b="0" i="0" dirty="0">
                <a:effectLst/>
                <a:latin typeface="Open Sans" panose="020B0606030504020204" pitchFamily="34" charset="0"/>
              </a:rPr>
              <a:t>Linux. In: </a:t>
            </a:r>
            <a:r>
              <a:rPr lang="en-US" sz="19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9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900" b="0" i="0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en-US" sz="1900" b="0" i="0" dirty="0">
                <a:effectLst/>
                <a:latin typeface="Open Sans" panose="020B0606030504020204" pitchFamily="34" charset="0"/>
              </a:rPr>
              <a:t>Linux-</a:t>
            </a:r>
            <a:r>
              <a:rPr lang="en-US" sz="1900" b="0" i="0" dirty="0" err="1">
                <a:effectLst/>
                <a:latin typeface="Open Sans" panose="020B0606030504020204" pitchFamily="34" charset="0"/>
              </a:rPr>
              <a:t>licence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. In: </a:t>
            </a:r>
            <a:r>
              <a:rPr lang="en-US" sz="19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9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900" b="0" i="0" dirty="0"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https://cs.wikipedia.org/wiki/Linux#Licence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0" dirty="0">
                <a:effectLst/>
                <a:latin typeface="Open Sans" panose="020B0606030504020204" pitchFamily="34" charset="0"/>
              </a:rPr>
              <a:t>Fedora. In: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https://cs.wikipedia.org/wiki/Fedora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0" dirty="0" err="1">
                <a:effectLst/>
                <a:latin typeface="Open Sans" panose="020B0606030504020204" pitchFamily="34" charset="0"/>
              </a:rPr>
              <a:t>Red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Hat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Enterprise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Linux. In: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https://cs.wikipedia.org/wiki/Red_Hat_Enterprise_Linux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en-US" sz="1900" b="0" i="0" dirty="0">
                <a:effectLst/>
                <a:latin typeface="Open Sans" panose="020B0606030504020204" pitchFamily="34" charset="0"/>
              </a:rPr>
              <a:t>Arch Linux. In: </a:t>
            </a:r>
            <a:r>
              <a:rPr lang="en-US" sz="19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9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9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900" b="0" i="0" dirty="0">
                <a:effectLst/>
                <a:latin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https://cs.wikipedia.org/wiki/Arch_Linux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0" dirty="0">
                <a:effectLst/>
                <a:latin typeface="Open Sans" panose="020B0606030504020204" pitchFamily="34" charset="0"/>
              </a:rPr>
              <a:t>Https://commons.wikimedia.org/wiki/File:Glade_3.2.0_on_Xubuntu.png. In: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https://commons.wikimedia.org/wiki/File:Glade_3.2.0_on_Xubuntu.png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900" b="0" i="0" dirty="0">
                <a:effectLst/>
                <a:latin typeface="Open Sans" panose="020B0606030504020204" pitchFamily="34" charset="0"/>
              </a:rPr>
              <a:t>Linux-hry. In: 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9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9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9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900" b="0" i="0" dirty="0"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900" b="0" i="0" dirty="0">
                <a:effectLst/>
                <a:latin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https://cs.wikipedia.org/wiki/Linux#Hry</a:t>
            </a:r>
            <a:endParaRPr lang="cs-CZ" sz="19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File:Richard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Stallman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at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LibrePlanet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2019.jpg.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23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April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2019n. l.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https://commons.wikimedia.org/wiki/File:Richard_Stallman_at_LibrePlanet_2019.jpg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File:Tux.svg.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2001-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https://commons.wikimedia.org/wiki/File:Tux.svg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File:Kernel Layout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cs.svg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13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February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2013n. l.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https://commons.wikimedia.org/wiki/File:Kernel_Layout_cs.svg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File:Screenshot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of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Ubuntu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9.04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with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GNOME 2.26.png.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2001-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https://commons.wikimedia.org/wiki/File:Screenshot_of_Ubuntu_9.04_with_GNOME_2.26.png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File:Debian 11 (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Bullseye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) - GNOME desktop.png.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22 August 2021n. l.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https://commons.wikimedia.org/wiki/File:Debian_11_(Bullseye)_-_GNOME_desktop.png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en-US" sz="1700" b="0" i="0" dirty="0">
                <a:effectLst/>
                <a:latin typeface="Open Sans" panose="020B0606030504020204" pitchFamily="34" charset="0"/>
              </a:rPr>
              <a:t>Debian. In: </a:t>
            </a:r>
            <a:r>
              <a:rPr lang="en-US" sz="17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2023-01-19]. </a:t>
            </a:r>
            <a:r>
              <a:rPr lang="en-US" sz="17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7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700" b="0" i="0" dirty="0">
                <a:effectLst/>
                <a:latin typeface="Open Sans" panose="020B0606030504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https://cs.wikipedia.org/wiki/Debian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cs-CZ" sz="1700" b="0" i="0" dirty="0">
                <a:effectLst/>
                <a:latin typeface="Open Sans" panose="020B0606030504020204" pitchFamily="34" charset="0"/>
              </a:rPr>
              <a:t>File:Debian 11 (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Bullseye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) - GNOME desktop.png. In: 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7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7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7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700" b="0" i="0" dirty="0">
                <a:effectLst/>
                <a:latin typeface="Open Sans" panose="020B0606030504020204" pitchFamily="34" charset="0"/>
              </a:rPr>
              <a:t>, 22 August 2021n. l. [cit. 2023-01-19]. Dostupné z: </a:t>
            </a:r>
            <a:r>
              <a:rPr lang="cs-CZ" sz="1700" b="0" i="0" dirty="0">
                <a:effectLst/>
                <a:latin typeface="Open Sans" panose="020B0606030504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https://commons.wikimedia.org/wiki/File:Debian_11_(Bullseye)_-_GNOME_desktop.png</a:t>
            </a:r>
            <a:endParaRPr lang="cs-CZ" sz="1700" b="0" i="0" dirty="0">
              <a:effectLst/>
              <a:latin typeface="Open Sans" panose="020B0606030504020204" pitchFamily="34" charset="0"/>
            </a:endParaRPr>
          </a:p>
          <a:p>
            <a:r>
              <a:rPr lang="en-US" sz="1500" b="0" i="0" dirty="0">
                <a:effectLst/>
                <a:latin typeface="Open Sans" panose="020B0606030504020204" pitchFamily="34" charset="0"/>
              </a:rPr>
              <a:t>In: </a:t>
            </a:r>
            <a:r>
              <a:rPr lang="en-US" sz="15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5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2023-01-19]. </a:t>
            </a:r>
            <a:r>
              <a:rPr lang="en-US" sz="15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5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500" b="0" i="0" dirty="0">
                <a:effectLst/>
                <a:latin typeface="Open Sans" panose="020B0606030504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https://cs.wikipedia.org/wiki/Knoppix</a:t>
            </a:r>
            <a:endParaRPr lang="cs-CZ" sz="1500" b="0" i="0" dirty="0">
              <a:effectLst/>
              <a:latin typeface="Open Sans" panose="020B0606030504020204" pitchFamily="34" charset="0"/>
            </a:endParaRPr>
          </a:p>
          <a:p>
            <a:r>
              <a:rPr lang="cs-CZ" sz="1500" b="0" i="0" dirty="0">
                <a:effectLst/>
                <a:latin typeface="Open Sans" panose="020B0606030504020204" pitchFamily="34" charset="0"/>
              </a:rPr>
              <a:t>File:KNOPPIX.png. In: </a:t>
            </a:r>
            <a:r>
              <a:rPr lang="cs-CZ" sz="15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5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5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5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5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5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5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5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500" b="0" i="0" dirty="0">
                <a:effectLst/>
                <a:latin typeface="Open Sans" panose="020B0606030504020204" pitchFamily="34" charset="0"/>
              </a:rPr>
              <a:t>, 1 July 2008n. l. [cit. 2023-01-19]. Dostupné z: https://commons.wikimedia.org/wiki/File:KNOPPIX.png</a:t>
            </a:r>
            <a:endParaRPr lang="cs-CZ" sz="1700" dirty="0">
              <a:latin typeface="Open Sans" panose="020B0606030504020204" pitchFamily="34" charset="0"/>
            </a:endParaRPr>
          </a:p>
          <a:p>
            <a:endParaRPr lang="cs-CZ" sz="10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endParaRPr lang="cs-CZ" sz="1000" dirty="0">
              <a:latin typeface="Open Sans" panose="020B0606030504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25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</a:t>
            </a:r>
            <a:r>
              <a:rPr lang="cs-CZ" sz="2800" dirty="0"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, založený na </a:t>
            </a:r>
            <a:r>
              <a:rPr lang="cs-CZ" sz="2800" dirty="0"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sz="2800" b="0" i="0" dirty="0">
                <a:effectLst/>
                <a:latin typeface="Arial" panose="020B0604020202020204" pitchFamily="34" charset="0"/>
              </a:rPr>
              <a:t>Linuxové systémy jsou šířeny v podobě distribucí.</a:t>
            </a:r>
          </a:p>
          <a:p>
            <a:r>
              <a:rPr lang="cs-CZ" sz="2800" dirty="0">
                <a:latin typeface="Arial" panose="020B0604020202020204" pitchFamily="34" charset="0"/>
              </a:rPr>
              <a:t>Linux je pouze jádro operačního systému.</a:t>
            </a:r>
          </a:p>
          <a:p>
            <a:r>
              <a:rPr lang="cs-CZ" sz="2800" dirty="0">
                <a:latin typeface="Arial" panose="020B0604020202020204" pitchFamily="34" charset="0"/>
              </a:rPr>
              <a:t>Nejúspěšnější projekt open source.</a:t>
            </a:r>
          </a:p>
        </p:txBody>
      </p:sp>
      <p:pic>
        <p:nvPicPr>
          <p:cNvPr id="2050" name="Picture 2" descr="Operační systém GNU/Linux Ubuntu">
            <a:extLst>
              <a:ext uri="{FF2B5EF4-FFF2-40B4-BE49-F238E27FC236}">
                <a16:creationId xmlns:a16="http://schemas.microsoft.com/office/drawing/2014/main" id="{0C8C0CDC-6E98-7429-3852-C9E0CCBF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41" y="4239491"/>
            <a:ext cx="4189614" cy="261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</a:t>
            </a:r>
            <a:r>
              <a:rPr lang="cs-CZ" dirty="0" err="1"/>
              <a:t>liiší</a:t>
            </a:r>
            <a:r>
              <a:rPr lang="cs-CZ" dirty="0"/>
              <a:t>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Linux je poskytován s </a:t>
            </a:r>
            <a:r>
              <a:rPr lang="cs-CZ" dirty="0">
                <a:latin typeface="Arial" panose="020B0604020202020204" pitchFamily="34" charset="0"/>
              </a:rPr>
              <a:t>open source </a:t>
            </a:r>
            <a:r>
              <a:rPr lang="cs-CZ" b="0" i="0" dirty="0">
                <a:effectLst/>
                <a:latin typeface="Arial" panose="020B0604020202020204" pitchFamily="34" charset="0"/>
              </a:rPr>
              <a:t>licencí která nelimituje uživatele.</a:t>
            </a:r>
          </a:p>
          <a:p>
            <a:r>
              <a:rPr lang="cs-CZ" dirty="0">
                <a:latin typeface="Arial" panose="020B0604020202020204" pitchFamily="34" charset="0"/>
              </a:rPr>
              <a:t>K</a:t>
            </a:r>
            <a:r>
              <a:rPr lang="cs-CZ" b="0" i="0" dirty="0">
                <a:effectLst/>
                <a:latin typeface="Arial" panose="020B0604020202020204" pitchFamily="34" charset="0"/>
              </a:rPr>
              <a:t>omerční software (např. Windows) je opak, většinu věcí dělat nemůžete - porušili byste tím zákon.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může být i zdarma. </a:t>
            </a:r>
          </a:p>
          <a:p>
            <a:r>
              <a:rPr lang="cs-CZ" dirty="0">
                <a:latin typeface="Arial" panose="020B0604020202020204" pitchFamily="34" charset="0"/>
              </a:rPr>
              <a:t>V</a:t>
            </a:r>
            <a:r>
              <a:rPr lang="cs-CZ" b="0" i="0" dirty="0">
                <a:effectLst/>
                <a:latin typeface="Arial" panose="020B0604020202020204" pitchFamily="34" charset="0"/>
              </a:rPr>
              <a:t>ývojáři oceňují, že získají zdrojové kódy programů a mohou je dále rozvíjet.</a:t>
            </a:r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4A089A-C8EA-35C7-1531-E5E58983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3679769"/>
            <a:ext cx="1992630" cy="23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2267339"/>
            <a:ext cx="11308702" cy="5859623"/>
          </a:xfrm>
        </p:spPr>
        <p:txBody>
          <a:bodyPr>
            <a:normAutofit/>
          </a:bodyPr>
          <a:lstStyle/>
          <a:p>
            <a:r>
              <a:rPr lang="cs-CZ" i="0" dirty="0"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i="0" dirty="0">
                <a:effectLst/>
                <a:latin typeface="Roboto" panose="020B0604020202020204" pitchFamily="2" charset="0"/>
              </a:rPr>
              <a:t>Otec a zakladatel projektu je </a:t>
            </a:r>
            <a:r>
              <a:rPr lang="cs-CZ" dirty="0">
                <a:latin typeface="Roboto" panose="020B0604020202020204" pitchFamily="2" charset="0"/>
              </a:rPr>
              <a:t>Richard Matthew </a:t>
            </a:r>
            <a:r>
              <a:rPr lang="cs-CZ" dirty="0" err="1"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. </a:t>
            </a: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67594-EF0C-8534-5821-86AD2A71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86" y="3564294"/>
            <a:ext cx="2453856" cy="31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dirty="0">
                <a:latin typeface="Roboto" panose="02000000000000000000" pitchFamily="2" charset="0"/>
              </a:rPr>
              <a:t>Jádro</a:t>
            </a:r>
            <a:r>
              <a:rPr lang="cs-CZ" b="0" i="0" dirty="0">
                <a:effectLst/>
                <a:latin typeface="Roboto" panose="02000000000000000000" pitchFamily="2" charset="0"/>
              </a:rPr>
              <a:t> si okamžitě našlo příznivce, kteří začali na jeho vývoji spolupracovat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Linus se později rozhodl zdrojové kódy uvolnit pod licenci GNU GPL.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Velmi často se používá jen krátké označení Linux, ale podstatná část systému pochází právě z projektu GNU.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Linuxu může běžet s jádry Hurd,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Linuxový maskot je Tučňák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Tux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Byl vytvořen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Larrym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Ewingem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roku 1996.</a:t>
            </a: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Tvůrcem myšlenky Tučňáka je Linus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3FE4F-507A-9409-69FD-04DE93BD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4" y="2037615"/>
            <a:ext cx="3998420" cy="47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lvl="1"/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bylo možné Linux používat, je nutné doplnit jádro o další programy.</a:t>
            </a:r>
            <a:r>
              <a:rPr lang="cs-CZ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</a:t>
            </a:r>
          </a:p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cs-CZ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B8BCD-B92B-6C65-D289-DCF672D1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78334-E3D5-5EAE-122E-3CCAC926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jsou sestavovány jednotlivci, týmy dobrovolníků, ale i komerčními firmami.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zahrnuje jádro, další systémový a aplikační software, </a:t>
            </a:r>
            <a:r>
              <a:rPr lang="cs-CZ" dirty="0">
                <a:latin typeface="Arial" panose="020B0604020202020204" pitchFamily="34" charset="0"/>
              </a:rPr>
              <a:t>grafické uživatelské rozhraní</a:t>
            </a:r>
            <a:r>
              <a:rPr lang="cs-CZ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mají různá zaměření: výběr obsažených programů, podpora určité </a:t>
            </a:r>
            <a:r>
              <a:rPr lang="cs-CZ" dirty="0">
                <a:latin typeface="Arial" panose="020B0604020202020204" pitchFamily="34" charset="0"/>
              </a:rPr>
              <a:t>počítačové architektury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použití ve </a:t>
            </a:r>
            <a:r>
              <a:rPr lang="cs-CZ" dirty="0">
                <a:latin typeface="Arial" panose="020B0604020202020204" pitchFamily="34" charset="0"/>
              </a:rPr>
              <a:t>vestavěných systémech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atd.</a:t>
            </a:r>
          </a:p>
        </p:txBody>
      </p:sp>
    </p:spTree>
    <p:extLst>
      <p:ext uri="{BB962C8B-B14F-4D97-AF65-F5344CB8AC3E}">
        <p14:creationId xmlns:p14="http://schemas.microsoft.com/office/powerpoint/2010/main" val="28355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482C5-5F3D-354E-94BF-8FE6E1F8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Linuxové distribuce</a:t>
            </a:r>
          </a:p>
        </p:txBody>
      </p:sp>
      <p:pic>
        <p:nvPicPr>
          <p:cNvPr id="1026" name="Picture 2" descr="Fedora 36 a GNOME 42">
            <a:extLst>
              <a:ext uri="{FF2B5EF4-FFF2-40B4-BE49-F238E27FC236}">
                <a16:creationId xmlns:a16="http://schemas.microsoft.com/office/drawing/2014/main" id="{D7898A53-AF28-9472-99FF-461EF1433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" y="3169215"/>
            <a:ext cx="3287003" cy="20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C830313-B782-08FB-6540-55B6FB8603C8}"/>
              </a:ext>
            </a:extLst>
          </p:cNvPr>
          <p:cNvSpPr txBox="1"/>
          <p:nvPr/>
        </p:nvSpPr>
        <p:spPr>
          <a:xfrm>
            <a:off x="1126306" y="27465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Fedora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D28168A-3D5D-3AB1-C6C6-A2A83E377034}"/>
              </a:ext>
            </a:extLst>
          </p:cNvPr>
          <p:cNvSpPr txBox="1"/>
          <p:nvPr/>
        </p:nvSpPr>
        <p:spPr>
          <a:xfrm>
            <a:off x="-121298" y="5073133"/>
            <a:ext cx="412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cs-CZ" dirty="0"/>
          </a:p>
        </p:txBody>
      </p:sp>
      <p:pic>
        <p:nvPicPr>
          <p:cNvPr id="1028" name="Picture 4" descr="Arch Linux s upraveným GNOME 40">
            <a:extLst>
              <a:ext uri="{FF2B5EF4-FFF2-40B4-BE49-F238E27FC236}">
                <a16:creationId xmlns:a16="http://schemas.microsoft.com/office/drawing/2014/main" id="{1A01912C-35C6-CE9B-B56D-40C77DC1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83" y="3137842"/>
            <a:ext cx="3747934" cy="2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BCFE734A-C925-6042-895A-B609F04FD71D}"/>
              </a:ext>
            </a:extLst>
          </p:cNvPr>
          <p:cNvSpPr txBox="1"/>
          <p:nvPr/>
        </p:nvSpPr>
        <p:spPr>
          <a:xfrm>
            <a:off x="5272085" y="2739442"/>
            <a:ext cx="644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 Linux</a:t>
            </a:r>
            <a:endParaRPr lang="cs-CZ" dirty="0"/>
          </a:p>
        </p:txBody>
      </p:sp>
      <p:pic>
        <p:nvPicPr>
          <p:cNvPr id="1030" name="Picture 6" descr="GNOME Shell v Red Hat Enterprise Linux 9">
            <a:extLst>
              <a:ext uri="{FF2B5EF4-FFF2-40B4-BE49-F238E27FC236}">
                <a16:creationId xmlns:a16="http://schemas.microsoft.com/office/drawing/2014/main" id="{A4EA06B1-8A9B-D4DA-69A9-E0A5F2B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18" y="3083722"/>
            <a:ext cx="3598328" cy="22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41504C25-F455-D683-862E-DD1ECD81F7DD}"/>
              </a:ext>
            </a:extLst>
          </p:cNvPr>
          <p:cNvSpPr txBox="1"/>
          <p:nvPr/>
        </p:nvSpPr>
        <p:spPr>
          <a:xfrm>
            <a:off x="8935819" y="2714390"/>
            <a:ext cx="34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7890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837</TotalTime>
  <Words>2217</Words>
  <Application>Microsoft Office PowerPoint</Application>
  <PresentationFormat>Širokoúhlá obrazovka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Noticia Text</vt:lpstr>
      <vt:lpstr>Open Sans</vt:lpstr>
      <vt:lpstr>Roboto</vt:lpstr>
      <vt:lpstr>Trebuchet MS</vt:lpstr>
      <vt:lpstr>Berlín</vt:lpstr>
      <vt:lpstr>Linux</vt:lpstr>
      <vt:lpstr>Co je to Linux?</vt:lpstr>
      <vt:lpstr>Čím se Linux liiší od jiných operačních systémů?</vt:lpstr>
      <vt:lpstr>Historie</vt:lpstr>
      <vt:lpstr>Historie</vt:lpstr>
      <vt:lpstr>Linuxoví maskot</vt:lpstr>
      <vt:lpstr>Linuxové distribuce</vt:lpstr>
      <vt:lpstr>Linuxové distribuce</vt:lpstr>
      <vt:lpstr>Nejznámější Linuxové distribuce</vt:lpstr>
      <vt:lpstr>Nejznámější Linuxové distribuce</vt:lpstr>
      <vt:lpstr>Licence distribucí</vt:lpstr>
      <vt:lpstr>Licence distribucí</vt:lpstr>
      <vt:lpstr>Linuxové distribuce/repozitáře</vt:lpstr>
      <vt:lpstr>Programování na Linuxu</vt:lpstr>
      <vt:lpstr>Hry</vt:lpstr>
      <vt:lpstr>KONEC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13</cp:revision>
  <dcterms:created xsi:type="dcterms:W3CDTF">2023-01-06T13:49:45Z</dcterms:created>
  <dcterms:modified xsi:type="dcterms:W3CDTF">2023-01-19T20:39:21Z</dcterms:modified>
</cp:coreProperties>
</file>