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06.10.2022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662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000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Proud v měřeném obvodu se pohybuje v rozmezí od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Potřebujeme ho změřit s chybou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10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Jaká je minimální podmínka na třídu přesnosti ampérmetru, který potřebujeme?</a:t>
                </a:r>
              </a:p>
            </p:txBody>
          </p:sp>
        </mc:Choice>
        <mc:Fallback>
          <p:sp>
            <p:nvSpPr>
              <p:cNvPr id="7066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00000" cy="1015663"/>
              </a:xfrm>
              <a:prstGeom prst="rect">
                <a:avLst/>
              </a:prstGeom>
              <a:blipFill>
                <a:blip r:embed="rId2"/>
                <a:stretch>
                  <a:fillRect l="-554" t="-2395" r="-677" b="-101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Třída přesnosti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09E5E54-A92F-F7DA-47BB-1FC72757B59E}"/>
                  </a:ext>
                </a:extLst>
              </p:cNvPr>
              <p:cNvSpPr txBox="1"/>
              <p:nvPr/>
            </p:nvSpPr>
            <p:spPr>
              <a:xfrm>
                <a:off x="900000" y="2700000"/>
                <a:ext cx="5526000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⋅0.01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09E5E54-A92F-F7DA-47BB-1FC72757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2700000"/>
                <a:ext cx="5526000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6">
            <a:extLst>
              <a:ext uri="{FF2B5EF4-FFF2-40B4-BE49-F238E27FC236}">
                <a16:creationId xmlns:a16="http://schemas.microsoft.com/office/drawing/2014/main" id="{49C490FB-44F4-B5AB-5016-3E637154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99" y="3600000"/>
            <a:ext cx="9900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Přesnost digitálního voltmetru s třímístným displejem na rozsahu střídavého napětí 0 – 10 V uvedená výrobcem je ± (1% + 4). Přístroj nám ukázal hodnotu napětí 8.77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V. Jaká bude systematická chyba (neurčitost typu B) této hodnoty?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56CEAFF-5C4D-8377-3CCF-FF881A72D225}"/>
                  </a:ext>
                </a:extLst>
              </p:cNvPr>
              <p:cNvSpPr txBox="1"/>
              <p:nvPr/>
            </p:nvSpPr>
            <p:spPr>
              <a:xfrm>
                <a:off x="900000" y="4860000"/>
                <a:ext cx="4148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8.77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×0.01+4×0.01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0.13 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56CEAFF-5C4D-8377-3CCF-FF881A72D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4860000"/>
                <a:ext cx="4148893" cy="276999"/>
              </a:xfrm>
              <a:prstGeom prst="rect">
                <a:avLst/>
              </a:prstGeom>
              <a:blipFill>
                <a:blip r:embed="rId4"/>
                <a:stretch>
                  <a:fillRect l="-147" r="-882" b="-1521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80B15649-602B-715A-9B22-9F9F5DD174ED}"/>
                  </a:ext>
                </a:extLst>
              </p:cNvPr>
              <p:cNvSpPr txBox="1"/>
              <p:nvPr/>
            </p:nvSpPr>
            <p:spPr>
              <a:xfrm>
                <a:off x="899999" y="5400000"/>
                <a:ext cx="1933991" cy="526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0.074 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80B15649-602B-715A-9B22-9F9F5DD1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9" y="5400000"/>
                <a:ext cx="1933991" cy="526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EF1EC57-6211-EC2B-7750-0BB5F0CC3FB8}"/>
                  </a:ext>
                </a:extLst>
              </p:cNvPr>
              <p:cNvSpPr txBox="1"/>
              <p:nvPr/>
            </p:nvSpPr>
            <p:spPr>
              <a:xfrm>
                <a:off x="899999" y="6120000"/>
                <a:ext cx="2041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8.77±0.07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EF1EC57-6211-EC2B-7750-0BB5F0CC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9" y="6120000"/>
                <a:ext cx="2041135" cy="276999"/>
              </a:xfrm>
              <a:prstGeom prst="rect">
                <a:avLst/>
              </a:prstGeom>
              <a:blipFill>
                <a:blip r:embed="rId6"/>
                <a:stretch>
                  <a:fillRect l="-2395" r="-2695" b="-155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Systematická chyba – </a:t>
            </a:r>
            <a:r>
              <a:rPr lang="cs-CZ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Metex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 M-3270D</a:t>
            </a:r>
            <a:endParaRPr lang="cs-CZ" sz="2400" b="0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0" y="1080000"/>
            <a:ext cx="2880000" cy="5568744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440000"/>
            <a:ext cx="6332551" cy="2741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5040000"/>
                <a:ext cx="432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naměřená hodnota: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=32.1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1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5040000"/>
                <a:ext cx="4320000" cy="369332"/>
              </a:xfrm>
              <a:prstGeom prst="rect">
                <a:avLst/>
              </a:prstGeom>
              <a:blipFill>
                <a:blip r:embed="rId4"/>
                <a:stretch>
                  <a:fillRect l="-1128" t="-11667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ál 13"/>
          <p:cNvSpPr/>
          <p:nvPr/>
        </p:nvSpPr>
        <p:spPr>
          <a:xfrm>
            <a:off x="2938139" y="1727113"/>
            <a:ext cx="1237143" cy="359382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3BEF4A15-E88C-B1F4-5310-86BDA0C09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00" y="5580000"/>
                <a:ext cx="75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maximální chyba: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32.1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×0.008+4×0.1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=0.66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3BEF4A15-E88C-B1F4-5310-86BDA0C0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5580000"/>
                <a:ext cx="7560000" cy="369332"/>
              </a:xfrm>
              <a:prstGeom prst="rect">
                <a:avLst/>
              </a:prstGeom>
              <a:blipFill>
                <a:blip r:embed="rId5"/>
                <a:stretch>
                  <a:fillRect l="-64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>
            <a:extLst>
              <a:ext uri="{FF2B5EF4-FFF2-40B4-BE49-F238E27FC236}">
                <a16:creationId xmlns:a16="http://schemas.microsoft.com/office/drawing/2014/main" id="{2DAF775B-3222-22BC-80CB-D91B8915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63" y="612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systematická chyba: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D9705E2-742B-8BB8-8D2E-6A1F8B5ED3C4}"/>
                  </a:ext>
                </a:extLst>
              </p:cNvPr>
              <p:cNvSpPr txBox="1"/>
              <p:nvPr/>
            </p:nvSpPr>
            <p:spPr>
              <a:xfrm>
                <a:off x="3168000" y="6084000"/>
                <a:ext cx="1823383" cy="526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=0.38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D9705E2-742B-8BB8-8D2E-6A1F8B5E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0" y="6084000"/>
                <a:ext cx="1823383" cy="526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ADE1C3C2-31AE-3738-BCB5-85BB9A51F1C5}"/>
                  </a:ext>
                </a:extLst>
              </p:cNvPr>
              <p:cNvSpPr txBox="1"/>
              <p:nvPr/>
            </p:nvSpPr>
            <p:spPr>
              <a:xfrm>
                <a:off x="8100000" y="30916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cs-CZ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(32.1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r>
                        <a:rPr lang="cs-CZ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0.4)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</m:oMath>
                  </m:oMathPara>
                </a14:m>
                <a:endParaRPr lang="cs-CZ" sz="2400" dirty="0"/>
              </a:p>
            </p:txBody>
          </p:sp>
        </mc:Choice>
        <mc:Fallback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ADE1C3C2-31AE-3738-BCB5-85BB9A51F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0" y="309166"/>
                <a:ext cx="2520000" cy="461665"/>
              </a:xfrm>
              <a:prstGeom prst="rect">
                <a:avLst/>
              </a:prstGeom>
              <a:blipFill>
                <a:blip r:embed="rId7"/>
                <a:stretch>
                  <a:fillRect r="-726" b="-18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5" grpId="0"/>
      <p:bldP spid="7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Systematická chyba – UNI-T UT71B</a:t>
            </a:r>
            <a:endParaRPr lang="cs-CZ" sz="2400" b="0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0" y="1260000"/>
            <a:ext cx="2880000" cy="5486051"/>
          </a:xfrm>
          <a:prstGeom prst="rect">
            <a:avLst/>
          </a:prstGeom>
        </p:spPr>
      </p:pic>
      <p:pic>
        <p:nvPicPr>
          <p:cNvPr id="15" name="Obrázek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8" y="1440000"/>
            <a:ext cx="6120000" cy="3420000"/>
          </a:xfrm>
          <a:prstGeom prst="rect">
            <a:avLst/>
          </a:prstGeom>
        </p:spPr>
      </p:pic>
      <p:sp>
        <p:nvSpPr>
          <p:cNvPr id="16" name="Ovál 15"/>
          <p:cNvSpPr/>
          <p:nvPr/>
        </p:nvSpPr>
        <p:spPr>
          <a:xfrm>
            <a:off x="3659052" y="2541760"/>
            <a:ext cx="1237143" cy="558888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28868ED8-E83C-76CD-2982-3DA5DCDD4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99" y="5040000"/>
                <a:ext cx="432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naměřená hodnota: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=32.36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28868ED8-E83C-76CD-2982-3DA5DCDD4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5040000"/>
                <a:ext cx="4320000" cy="369332"/>
              </a:xfrm>
              <a:prstGeom prst="rect">
                <a:avLst/>
              </a:prstGeom>
              <a:blipFill>
                <a:blip r:embed="rId4"/>
                <a:stretch>
                  <a:fillRect l="-1128" t="-11667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474037BE-290F-6A13-1759-4B7AD8368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00" y="5580000"/>
                <a:ext cx="792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maximální chyba: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32.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36×0.004+20×0.01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474037BE-290F-6A13-1759-4B7AD836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5580000"/>
                <a:ext cx="7920000" cy="369332"/>
              </a:xfrm>
              <a:prstGeom prst="rect">
                <a:avLst/>
              </a:prstGeom>
              <a:blipFill>
                <a:blip r:embed="rId5"/>
                <a:stretch>
                  <a:fillRect l="-616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6">
            <a:extLst>
              <a:ext uri="{FF2B5EF4-FFF2-40B4-BE49-F238E27FC236}">
                <a16:creationId xmlns:a16="http://schemas.microsoft.com/office/drawing/2014/main" id="{BBA75338-D196-FC01-479F-FE26D2DD2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63" y="612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systematická chyba: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87641765-9666-9AA4-0BD2-8CC3FCAF7426}"/>
                  </a:ext>
                </a:extLst>
              </p:cNvPr>
              <p:cNvSpPr txBox="1"/>
              <p:nvPr/>
            </p:nvSpPr>
            <p:spPr>
              <a:xfrm>
                <a:off x="3168000" y="6084000"/>
                <a:ext cx="1823384" cy="526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87641765-9666-9AA4-0BD2-8CC3FCAF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0" y="6084000"/>
                <a:ext cx="1823384" cy="526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0BF6F15-E6F4-6A09-6135-F525B657B8A0}"/>
                  </a:ext>
                </a:extLst>
              </p:cNvPr>
              <p:cNvSpPr txBox="1"/>
              <p:nvPr/>
            </p:nvSpPr>
            <p:spPr>
              <a:xfrm>
                <a:off x="8100000" y="30916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cs-CZ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(32.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r>
                        <a:rPr lang="cs-CZ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cs-CZ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</m:oMath>
                  </m:oMathPara>
                </a14:m>
                <a:endParaRPr lang="cs-CZ" sz="2400" dirty="0"/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0BF6F15-E6F4-6A09-6135-F525B657B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0" y="309166"/>
                <a:ext cx="2520000" cy="461665"/>
              </a:xfrm>
              <a:prstGeom prst="rect">
                <a:avLst/>
              </a:prstGeom>
              <a:blipFill>
                <a:blip r:embed="rId7"/>
                <a:stretch>
                  <a:fillRect r="-726" b="-18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7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kupina 40">
            <a:extLst>
              <a:ext uri="{FF2B5EF4-FFF2-40B4-BE49-F238E27FC236}">
                <a16:creationId xmlns:a16="http://schemas.microsoft.com/office/drawing/2014/main" id="{51DCD088-411E-5E02-2EBF-AB4653BE38BC}"/>
              </a:ext>
            </a:extLst>
          </p:cNvPr>
          <p:cNvGrpSpPr/>
          <p:nvPr/>
        </p:nvGrpSpPr>
        <p:grpSpPr>
          <a:xfrm>
            <a:off x="539881" y="2520000"/>
            <a:ext cx="9720000" cy="3600000"/>
            <a:chOff x="540000" y="360000"/>
            <a:chExt cx="9720000" cy="3600000"/>
          </a:xfrm>
        </p:grpSpPr>
        <p:pic>
          <p:nvPicPr>
            <p:cNvPr id="26" name="Picture 2" descr="44,024 Car Clipart Illustrations &amp; Clip Art - iStock">
              <a:extLst>
                <a:ext uri="{FF2B5EF4-FFF2-40B4-BE49-F238E27FC236}">
                  <a16:creationId xmlns:a16="http://schemas.microsoft.com/office/drawing/2014/main" id="{2EABF9A2-3EE9-024D-7385-4F5E83ED5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764" y="360000"/>
              <a:ext cx="36000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44,024 Car Clipart Illustrations &amp; Clip Art - iStock">
              <a:extLst>
                <a:ext uri="{FF2B5EF4-FFF2-40B4-BE49-F238E27FC236}">
                  <a16:creationId xmlns:a16="http://schemas.microsoft.com/office/drawing/2014/main" id="{1738ED76-5D82-5996-ACED-97DDE0036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00" y="360000"/>
              <a:ext cx="36000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0465480-4104-F680-B573-38AE91E60A11}"/>
                </a:ext>
              </a:extLst>
            </p:cNvPr>
            <p:cNvCxnSpPr/>
            <p:nvPr/>
          </p:nvCxnSpPr>
          <p:spPr>
            <a:xfrm>
              <a:off x="540000" y="2664000"/>
              <a:ext cx="9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8A2FB24-7324-7640-2F86-822FC9A4E6D3}"/>
                </a:ext>
              </a:extLst>
            </p:cNvPr>
            <p:cNvCxnSpPr/>
            <p:nvPr/>
          </p:nvCxnSpPr>
          <p:spPr>
            <a:xfrm>
              <a:off x="4212000" y="1080000"/>
              <a:ext cx="504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DC4E1FE-699E-99AD-22CE-3E65209B98D5}"/>
                </a:ext>
              </a:extLst>
            </p:cNvPr>
            <p:cNvCxnSpPr>
              <a:cxnSpLocks/>
            </p:cNvCxnSpPr>
            <p:nvPr/>
          </p:nvCxnSpPr>
          <p:spPr>
            <a:xfrm>
              <a:off x="4212000" y="1080000"/>
              <a:ext cx="0" cy="1584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883CE5E5-038C-4958-631E-656F5EB809FD}"/>
                </a:ext>
              </a:extLst>
            </p:cNvPr>
            <p:cNvCxnSpPr>
              <a:cxnSpLocks/>
            </p:cNvCxnSpPr>
            <p:nvPr/>
          </p:nvCxnSpPr>
          <p:spPr>
            <a:xfrm>
              <a:off x="9252000" y="1080000"/>
              <a:ext cx="0" cy="1584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se šipkou 32">
              <a:extLst>
                <a:ext uri="{FF2B5EF4-FFF2-40B4-BE49-F238E27FC236}">
                  <a16:creationId xmlns:a16="http://schemas.microsoft.com/office/drawing/2014/main" id="{50B8B576-86D9-4D0E-E677-4C37A02452CE}"/>
                </a:ext>
              </a:extLst>
            </p:cNvPr>
            <p:cNvCxnSpPr/>
            <p:nvPr/>
          </p:nvCxnSpPr>
          <p:spPr>
            <a:xfrm>
              <a:off x="4212000" y="2302626"/>
              <a:ext cx="720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se šipkou 33">
              <a:extLst>
                <a:ext uri="{FF2B5EF4-FFF2-40B4-BE49-F238E27FC236}">
                  <a16:creationId xmlns:a16="http://schemas.microsoft.com/office/drawing/2014/main" id="{80674456-993E-A730-1BEE-918E0BCC7184}"/>
                </a:ext>
              </a:extLst>
            </p:cNvPr>
            <p:cNvCxnSpPr/>
            <p:nvPr/>
          </p:nvCxnSpPr>
          <p:spPr>
            <a:xfrm>
              <a:off x="9252000" y="2305397"/>
              <a:ext cx="720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ovéPole 34">
                  <a:extLst>
                    <a:ext uri="{FF2B5EF4-FFF2-40B4-BE49-F238E27FC236}">
                      <a16:creationId xmlns:a16="http://schemas.microsoft.com/office/drawing/2014/main" id="{9F957033-0A26-F007-3222-CAEE76A61EF7}"/>
                    </a:ext>
                  </a:extLst>
                </p:cNvPr>
                <p:cNvSpPr txBox="1"/>
                <p:nvPr/>
              </p:nvSpPr>
              <p:spPr>
                <a:xfrm>
                  <a:off x="4032000" y="648000"/>
                  <a:ext cx="3217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cs-CZ" dirty="0"/>
                </a:p>
              </p:txBody>
            </p:sp>
          </mc:Choice>
          <mc:Fallback>
            <p:sp>
              <p:nvSpPr>
                <p:cNvPr id="35" name="TextovéPole 34">
                  <a:extLst>
                    <a:ext uri="{FF2B5EF4-FFF2-40B4-BE49-F238E27FC236}">
                      <a16:creationId xmlns:a16="http://schemas.microsoft.com/office/drawing/2014/main" id="{9F957033-0A26-F007-3222-CAEE76A61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000" y="648000"/>
                  <a:ext cx="32175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6981" r="-7547" b="-15000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ovéPole 35">
                  <a:extLst>
                    <a:ext uri="{FF2B5EF4-FFF2-40B4-BE49-F238E27FC236}">
                      <a16:creationId xmlns:a16="http://schemas.microsoft.com/office/drawing/2014/main" id="{8290AA5C-E947-FF64-5F67-4F1A8CA7638B}"/>
                    </a:ext>
                  </a:extLst>
                </p:cNvPr>
                <p:cNvSpPr txBox="1"/>
                <p:nvPr/>
              </p:nvSpPr>
              <p:spPr>
                <a:xfrm>
                  <a:off x="4392000" y="1908000"/>
                  <a:ext cx="2446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cs-CZ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6" name="TextovéPole 35">
                  <a:extLst>
                    <a:ext uri="{FF2B5EF4-FFF2-40B4-BE49-F238E27FC236}">
                      <a16:creationId xmlns:a16="http://schemas.microsoft.com/office/drawing/2014/main" id="{8290AA5C-E947-FF64-5F67-4F1A8CA76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000" y="1908000"/>
                  <a:ext cx="2446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2195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F21146CA-FDCD-824D-F8ED-063AA3195994}"/>
                    </a:ext>
                  </a:extLst>
                </p:cNvPr>
                <p:cNvSpPr txBox="1"/>
                <p:nvPr/>
              </p:nvSpPr>
              <p:spPr>
                <a:xfrm>
                  <a:off x="6552000" y="648000"/>
                  <a:ext cx="176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cs-CZ" dirty="0"/>
                </a:p>
              </p:txBody>
            </p:sp>
          </mc:Choice>
          <mc:Fallback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F21146CA-FDCD-824D-F8ED-063AA3195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000" y="648000"/>
                  <a:ext cx="17645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1379" r="-37931" b="-8333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ovéPole 37">
                  <a:extLst>
                    <a:ext uri="{FF2B5EF4-FFF2-40B4-BE49-F238E27FC236}">
                      <a16:creationId xmlns:a16="http://schemas.microsoft.com/office/drawing/2014/main" id="{4FEDD0CF-9712-8A7D-9312-6C63BB15AE02}"/>
                    </a:ext>
                  </a:extLst>
                </p:cNvPr>
                <p:cNvSpPr txBox="1"/>
                <p:nvPr/>
              </p:nvSpPr>
              <p:spPr>
                <a:xfrm>
                  <a:off x="9108000" y="648000"/>
                  <a:ext cx="32887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cs-CZ" dirty="0"/>
                </a:p>
              </p:txBody>
            </p:sp>
          </mc:Choice>
          <mc:Fallback>
            <p:sp>
              <p:nvSpPr>
                <p:cNvPr id="38" name="TextovéPole 37">
                  <a:extLst>
                    <a:ext uri="{FF2B5EF4-FFF2-40B4-BE49-F238E27FC236}">
                      <a16:creationId xmlns:a16="http://schemas.microsoft.com/office/drawing/2014/main" id="{4FEDD0CF-9712-8A7D-9312-6C63BB15A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000" y="648000"/>
                  <a:ext cx="32887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667" r="-7407" b="-15000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ovéPole 39">
                  <a:extLst>
                    <a:ext uri="{FF2B5EF4-FFF2-40B4-BE49-F238E27FC236}">
                      <a16:creationId xmlns:a16="http://schemas.microsoft.com/office/drawing/2014/main" id="{5C2D2917-9A10-64C4-00CF-11855673C7D8}"/>
                    </a:ext>
                  </a:extLst>
                </p:cNvPr>
                <p:cNvSpPr txBox="1"/>
                <p:nvPr/>
              </p:nvSpPr>
              <p:spPr>
                <a:xfrm>
                  <a:off x="9468000" y="1908000"/>
                  <a:ext cx="2446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cs-CZ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0" name="TextovéPole 39">
                  <a:extLst>
                    <a:ext uri="{FF2B5EF4-FFF2-40B4-BE49-F238E27FC236}">
                      <a16:creationId xmlns:a16="http://schemas.microsoft.com/office/drawing/2014/main" id="{5C2D2917-9A10-64C4-00CF-11855673C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000" y="1908000"/>
                  <a:ext cx="24468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Maximální chyba</a:t>
            </a:r>
            <a:endParaRPr lang="cs-CZ" sz="2400" b="0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000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3"/>
                </a:pP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Jak přesně musí měřit čas stopky v kamerách používaných pro úsekové měření rychlosti aut?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čítejte s následujícími hodnotami: rychlost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km</m:t>
                    </m:r>
                    <m: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délka měřeného úseku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 maximální chybou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přesnost měření času (a)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(b)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0.01 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00000" cy="1323439"/>
              </a:xfrm>
              <a:prstGeom prst="rect">
                <a:avLst/>
              </a:prstGeom>
              <a:blipFill>
                <a:blip r:embed="rId8"/>
                <a:stretch>
                  <a:fillRect l="-554" t="-1843" r="-677" b="-78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A6A8C59-0E62-CECA-FAF3-52E10A2362CC}"/>
                  </a:ext>
                </a:extLst>
              </p:cNvPr>
              <p:cNvSpPr txBox="1"/>
              <p:nvPr/>
            </p:nvSpPr>
            <p:spPr>
              <a:xfrm>
                <a:off x="720000" y="5040000"/>
                <a:ext cx="72090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A6A8C59-0E62-CECA-FAF3-52E10A23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040000"/>
                <a:ext cx="720903" cy="52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ovéPole 41">
                <a:extLst>
                  <a:ext uri="{FF2B5EF4-FFF2-40B4-BE49-F238E27FC236}">
                    <a16:creationId xmlns:a16="http://schemas.microsoft.com/office/drawing/2014/main" id="{C68D0BDC-6AC4-D4D9-EBDA-FD2693FF7B15}"/>
                  </a:ext>
                </a:extLst>
              </p:cNvPr>
              <p:cNvSpPr txBox="1"/>
              <p:nvPr/>
            </p:nvSpPr>
            <p:spPr>
              <a:xfrm>
                <a:off x="2160000" y="5195001"/>
                <a:ext cx="1585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cs-CZ" dirty="0"/>
                  <a:t>k</a:t>
                </a:r>
                <a:r>
                  <a:rPr lang="cs-CZ" b="0" dirty="0"/>
                  <a:t>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42" name="TextovéPole 41">
                <a:extLst>
                  <a:ext uri="{FF2B5EF4-FFF2-40B4-BE49-F238E27FC236}">
                    <a16:creationId xmlns:a16="http://schemas.microsoft.com/office/drawing/2014/main" id="{C68D0BDC-6AC4-D4D9-EBDA-FD2693FF7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0" y="5195001"/>
                <a:ext cx="1585306" cy="276999"/>
              </a:xfrm>
              <a:prstGeom prst="rect">
                <a:avLst/>
              </a:prstGeom>
              <a:blipFill>
                <a:blip r:embed="rId10"/>
                <a:stretch>
                  <a:fillRect l="-8846" t="-28261" r="-2308" b="-50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ovéPole 42">
                <a:extLst>
                  <a:ext uri="{FF2B5EF4-FFF2-40B4-BE49-F238E27FC236}">
                    <a16:creationId xmlns:a16="http://schemas.microsoft.com/office/drawing/2014/main" id="{8C95BB3A-318F-1F79-AA5F-B13FB21DC9E8}"/>
                  </a:ext>
                </a:extLst>
              </p:cNvPr>
              <p:cNvSpPr txBox="1"/>
              <p:nvPr/>
            </p:nvSpPr>
            <p:spPr>
              <a:xfrm>
                <a:off x="4320000" y="5198852"/>
                <a:ext cx="209846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43" name="TextovéPole 42">
                <a:extLst>
                  <a:ext uri="{FF2B5EF4-FFF2-40B4-BE49-F238E27FC236}">
                    <a16:creationId xmlns:a16="http://schemas.microsoft.com/office/drawing/2014/main" id="{8C95BB3A-318F-1F79-AA5F-B13FB21D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5198852"/>
                <a:ext cx="2098460" cy="300788"/>
              </a:xfrm>
              <a:prstGeom prst="rect">
                <a:avLst/>
              </a:prstGeom>
              <a:blipFill>
                <a:blip r:embed="rId11"/>
                <a:stretch>
                  <a:fillRect l="-1163" r="-291" b="-1632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6">
            <a:extLst>
              <a:ext uri="{FF2B5EF4-FFF2-40B4-BE49-F238E27FC236}">
                <a16:creationId xmlns:a16="http://schemas.microsoft.com/office/drawing/2014/main" id="{B2ABF27C-FB88-D78D-67CD-D75B4D51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576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relativní maximální chyba rychlosti: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E9EF2D61-77C3-4818-F0B8-0F504207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6408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absolutní maximální chyba rychlosti: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ovéPole 45">
                <a:extLst>
                  <a:ext uri="{FF2B5EF4-FFF2-40B4-BE49-F238E27FC236}">
                    <a16:creationId xmlns:a16="http://schemas.microsoft.com/office/drawing/2014/main" id="{1DE613B1-C62C-7723-6306-DDC1202630FA}"/>
                  </a:ext>
                </a:extLst>
              </p:cNvPr>
              <p:cNvSpPr txBox="1"/>
              <p:nvPr/>
            </p:nvSpPr>
            <p:spPr>
              <a:xfrm>
                <a:off x="4860000" y="5688000"/>
                <a:ext cx="2547300" cy="520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46" name="TextovéPole 45">
                <a:extLst>
                  <a:ext uri="{FF2B5EF4-FFF2-40B4-BE49-F238E27FC236}">
                    <a16:creationId xmlns:a16="http://schemas.microsoft.com/office/drawing/2014/main" id="{1DE613B1-C62C-7723-6306-DDC12026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5688000"/>
                <a:ext cx="2547300" cy="5205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ovéPole 46">
                <a:extLst>
                  <a:ext uri="{FF2B5EF4-FFF2-40B4-BE49-F238E27FC236}">
                    <a16:creationId xmlns:a16="http://schemas.microsoft.com/office/drawing/2014/main" id="{C78C87D6-0164-6E1F-448C-7534DCB8267E}"/>
                  </a:ext>
                </a:extLst>
              </p:cNvPr>
              <p:cNvSpPr txBox="1"/>
              <p:nvPr/>
            </p:nvSpPr>
            <p:spPr>
              <a:xfrm>
                <a:off x="4860000" y="6336000"/>
                <a:ext cx="236115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⇒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47" name="TextovéPole 46">
                <a:extLst>
                  <a:ext uri="{FF2B5EF4-FFF2-40B4-BE49-F238E27FC236}">
                    <a16:creationId xmlns:a16="http://schemas.microsoft.com/office/drawing/2014/main" id="{C78C87D6-0164-6E1F-448C-7534DCB8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6336000"/>
                <a:ext cx="2361159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C5F6A9DE-C793-A5EC-CB7D-BAB75E1E1EAF}"/>
                  </a:ext>
                </a:extLst>
              </p:cNvPr>
              <p:cNvSpPr txBox="1"/>
              <p:nvPr/>
            </p:nvSpPr>
            <p:spPr>
              <a:xfrm>
                <a:off x="7560000" y="6660000"/>
                <a:ext cx="17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C5F6A9DE-C793-A5EC-CB7D-BAB75E1E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0" y="6660000"/>
                <a:ext cx="1768305" cy="276999"/>
              </a:xfrm>
              <a:prstGeom prst="rect">
                <a:avLst/>
              </a:prstGeom>
              <a:blipFill>
                <a:blip r:embed="rId14"/>
                <a:stretch>
                  <a:fillRect l="-7931" t="-28889" r="-4138" b="-5111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ovéPole 48">
                <a:extLst>
                  <a:ext uri="{FF2B5EF4-FFF2-40B4-BE49-F238E27FC236}">
                    <a16:creationId xmlns:a16="http://schemas.microsoft.com/office/drawing/2014/main" id="{69DA17B5-22FD-DA6A-5694-47C9BF81B4B4}"/>
                  </a:ext>
                </a:extLst>
              </p:cNvPr>
              <p:cNvSpPr txBox="1"/>
              <p:nvPr/>
            </p:nvSpPr>
            <p:spPr>
              <a:xfrm>
                <a:off x="7560000" y="6336000"/>
                <a:ext cx="17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=6.7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ovéPole 48">
                <a:extLst>
                  <a:ext uri="{FF2B5EF4-FFF2-40B4-BE49-F238E27FC236}">
                    <a16:creationId xmlns:a16="http://schemas.microsoft.com/office/drawing/2014/main" id="{69DA17B5-22FD-DA6A-5694-47C9BF81B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0" y="6336000"/>
                <a:ext cx="1768305" cy="276999"/>
              </a:xfrm>
              <a:prstGeom prst="rect">
                <a:avLst/>
              </a:prstGeom>
              <a:blipFill>
                <a:blip r:embed="rId15"/>
                <a:stretch>
                  <a:fillRect l="-7931" t="-28261" r="-4138" b="-50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Maximální chyba</a:t>
            </a:r>
            <a:endParaRPr lang="cs-CZ" sz="2400" b="0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00000" cy="163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Hustota vzorku se při studovaném efektu mění o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10 %</m:t>
                    </m:r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Měříme vzorek o výchozí hustotě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7874 </m:t>
                    </m:r>
                    <m:r>
                      <m:rPr>
                        <m:sty m:val="p"/>
                      </m:rPr>
                      <a:rPr lang="cs-CZ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kg</m:t>
                    </m:r>
                    <m:r>
                      <a:rPr lang="cs-CZ" sz="2000" i="0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sz="200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Hustotu měříme Archimedovou metodou, tj. vážením ve vodě a na vzduchu při pokojové teplotě. Jaká musí být minimální přesnost měření hmotnosti (maximální relativní nejistota) aby bylo možné daný efekt spolehlivě detekovat?</a:t>
                </a:r>
              </a:p>
            </p:txBody>
          </p:sp>
        </mc:Choice>
        <mc:Fallback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00000" cy="1631216"/>
              </a:xfrm>
              <a:prstGeom prst="rect">
                <a:avLst/>
              </a:prstGeom>
              <a:blipFill>
                <a:blip r:embed="rId2"/>
                <a:stretch>
                  <a:fillRect l="-554" t="-1493" r="-677" b="-59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6B4C901-397F-4CC9-E69A-CD9E1980D014}"/>
                  </a:ext>
                </a:extLst>
              </p:cNvPr>
              <p:cNvSpPr txBox="1"/>
              <p:nvPr/>
            </p:nvSpPr>
            <p:spPr>
              <a:xfrm>
                <a:off x="900000" y="3240000"/>
                <a:ext cx="1098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6B4C901-397F-4CC9-E69A-CD9E1980D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3240000"/>
                <a:ext cx="1098634" cy="276999"/>
              </a:xfrm>
              <a:prstGeom prst="rect">
                <a:avLst/>
              </a:prstGeom>
              <a:blipFill>
                <a:blip r:embed="rId3"/>
                <a:stretch>
                  <a:fillRect l="-2778" r="-3889" b="-239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95E23775-0B23-B52D-3780-8046F4CD81B7}"/>
                  </a:ext>
                </a:extLst>
              </p:cNvPr>
              <p:cNvSpPr txBox="1"/>
              <p:nvPr/>
            </p:nvSpPr>
            <p:spPr>
              <a:xfrm>
                <a:off x="2700000" y="3239999"/>
                <a:ext cx="1803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95E23775-0B23-B52D-3780-8046F4C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3239999"/>
                <a:ext cx="1803121" cy="276999"/>
              </a:xfrm>
              <a:prstGeom prst="rect">
                <a:avLst/>
              </a:prstGeom>
              <a:blipFill>
                <a:blip r:embed="rId4"/>
                <a:stretch>
                  <a:fillRect l="-1351" r="-2027" b="-239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B1BAE5EA-1FC7-E870-534E-4398EE11EF6E}"/>
                  </a:ext>
                </a:extLst>
              </p:cNvPr>
              <p:cNvSpPr txBox="1"/>
              <p:nvPr/>
            </p:nvSpPr>
            <p:spPr>
              <a:xfrm>
                <a:off x="5220000" y="3139200"/>
                <a:ext cx="1890582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B1BAE5EA-1FC7-E870-534E-4398EE11E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00" y="3139200"/>
                <a:ext cx="1890582" cy="519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34A8ACA4-11B0-6881-38F6-A6885BBCDC9C}"/>
                  </a:ext>
                </a:extLst>
              </p:cNvPr>
              <p:cNvSpPr txBox="1"/>
              <p:nvPr/>
            </p:nvSpPr>
            <p:spPr>
              <a:xfrm>
                <a:off x="900000" y="3960000"/>
                <a:ext cx="54445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34A8ACA4-11B0-6881-38F6-A6885BBC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3960000"/>
                <a:ext cx="5444567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ovéPole 12">
            <a:extLst>
              <a:ext uri="{FF2B5EF4-FFF2-40B4-BE49-F238E27FC236}">
                <a16:creationId xmlns:a16="http://schemas.microsoft.com/office/drawing/2014/main" id="{3BE14942-8C4D-7E21-9973-664EF165BB2D}"/>
              </a:ext>
            </a:extLst>
          </p:cNvPr>
          <p:cNvSpPr txBox="1"/>
          <p:nvPr/>
        </p:nvSpPr>
        <p:spPr>
          <a:xfrm>
            <a:off x="900000" y="4860000"/>
            <a:ext cx="50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maximální relativní chyba vážení na vzduchu</a:t>
            </a:r>
            <a:endParaRPr lang="cs-CZ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6FB4B82-C00A-5F1E-4E01-4FEF5CDBA104}"/>
              </a:ext>
            </a:extLst>
          </p:cNvPr>
          <p:cNvSpPr txBox="1"/>
          <p:nvPr/>
        </p:nvSpPr>
        <p:spPr>
          <a:xfrm>
            <a:off x="900000" y="5940000"/>
            <a:ext cx="50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maximální relativní chyba vážení ve vodě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8AD92807-A4FC-D68A-581F-742F55C3FA0C}"/>
                  </a:ext>
                </a:extLst>
              </p:cNvPr>
              <p:cNvSpPr txBox="1"/>
              <p:nvPr/>
            </p:nvSpPr>
            <p:spPr>
              <a:xfrm>
                <a:off x="900000" y="5220000"/>
                <a:ext cx="3113673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𝜚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=0.6%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8AD92807-A4FC-D68A-581F-742F55C3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5220000"/>
                <a:ext cx="3113673" cy="676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C129AAF6-83B0-300D-D655-EBA0F18899A1}"/>
                  </a:ext>
                </a:extLst>
              </p:cNvPr>
              <p:cNvSpPr txBox="1"/>
              <p:nvPr/>
            </p:nvSpPr>
            <p:spPr>
              <a:xfrm>
                <a:off x="899999" y="6300000"/>
                <a:ext cx="5662769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𝜚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𝜚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=0.7%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C129AAF6-83B0-300D-D655-EBA0F188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9" y="6300000"/>
                <a:ext cx="5662769" cy="676467"/>
              </a:xfrm>
              <a:prstGeom prst="rect">
                <a:avLst/>
              </a:prstGeom>
              <a:blipFill>
                <a:blip r:embed="rId8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ED3BA2D6-493C-466F-69AF-837A662C7B0C}"/>
                  </a:ext>
                </a:extLst>
              </p:cNvPr>
              <p:cNvSpPr txBox="1"/>
              <p:nvPr/>
            </p:nvSpPr>
            <p:spPr>
              <a:xfrm>
                <a:off x="7920000" y="3139200"/>
                <a:ext cx="1626086" cy="521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ED3BA2D6-493C-466F-69AF-837A662C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00" y="3139200"/>
                <a:ext cx="1626086" cy="5218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8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1" grpId="0"/>
      <p:bldP spid="13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441</Words>
  <Application>Microsoft Office PowerPoint</Application>
  <PresentationFormat>Vlastní</PresentationFormat>
  <Paragraphs>47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19</cp:revision>
  <dcterms:created xsi:type="dcterms:W3CDTF">2019-10-02T09:35:26Z</dcterms:created>
  <dcterms:modified xsi:type="dcterms:W3CDTF">2022-10-06T13:20:42Z</dcterms:modified>
</cp:coreProperties>
</file>