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68" r:id="rId3"/>
    <p:sldId id="269" r:id="rId4"/>
    <p:sldId id="265" r:id="rId5"/>
    <p:sldId id="271" r:id="rId6"/>
    <p:sldId id="272" r:id="rId7"/>
    <p:sldId id="262" r:id="rId8"/>
    <p:sldId id="270" r:id="rId9"/>
    <p:sldId id="273" r:id="rId10"/>
    <p:sldId id="274" r:id="rId11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D8D3-2216-4ED2-B100-86C35F7254DE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CF51B-060F-427E-9E4C-0DD272E27C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822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CF51B-060F-427E-9E4C-0DD272E27CF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268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08.11.2022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Detekce neutrin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954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Jaká je pravděpodobnost, že v jednom intervalu bude detekováno 8 nebo více neutrin?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Irvine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-Michigan-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Brookhaven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23. 2. 1987	detekce neutrin: interval 10 s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04621"/>
              </p:ext>
            </p:extLst>
          </p:nvPr>
        </p:nvGraphicFramePr>
        <p:xfrm>
          <a:off x="539996" y="2700000"/>
          <a:ext cx="9360003" cy="10806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3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events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intervals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1042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5" y="4680000"/>
            <a:ext cx="2847155" cy="21600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00" y="4680000"/>
            <a:ext cx="3154104" cy="2160000"/>
          </a:xfrm>
          <a:prstGeom prst="rect">
            <a:avLst/>
          </a:prstGeom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3348000" y="4680000"/>
            <a:ext cx="37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detektor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Čerenkovova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záření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bazén 17 × 17.5 × 23 m</a:t>
            </a:r>
            <a:r>
              <a:rPr lang="cs-CZ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(684 000 l) ultra čisté vody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v solném dolu 600 m pod zemí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2048 fotonásobičů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4065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Náhodná procházka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15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Procházka opilého námořníka 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200000" y="360000"/>
            <a:ext cx="32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randomwalk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D-PH.py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EB02CA7-2FEB-F898-614E-AA0E9992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3848100" cy="17526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DEA7A10-6C8C-B45B-04F1-BC787FF25E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000" y="2160000"/>
            <a:ext cx="5400000" cy="359999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1CA9198-C592-DAB8-B009-0E92361404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2"/>
          <a:stretch/>
        </p:blipFill>
        <p:spPr>
          <a:xfrm>
            <a:off x="1078653" y="4320000"/>
            <a:ext cx="3829050" cy="16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5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Detekce neutrin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08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Jaká je pravděpodobnost, že v jednom intervalu bude detekováno 8 nebo více neutrin?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Irvine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-Michigan-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Brookhaven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23. 2. 1987	detekce neutrin: interval 10 s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539996" y="2700000"/>
          <a:ext cx="9360003" cy="10806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3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events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intervals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1042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539996" y="3780656"/>
          <a:ext cx="9360003" cy="5403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3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Poisson</a:t>
                      </a: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1061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824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9094124" y="2700001"/>
            <a:ext cx="805875" cy="1620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nice se šipkou 9"/>
          <p:cNvCxnSpPr>
            <a:stCxn id="4" idx="2"/>
            <a:endCxn id="13" idx="0"/>
          </p:cNvCxnSpPr>
          <p:nvPr/>
        </p:nvCxnSpPr>
        <p:spPr>
          <a:xfrm flipH="1">
            <a:off x="9180000" y="4320984"/>
            <a:ext cx="317062" cy="1079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/>
          <p:cNvSpPr/>
          <p:nvPr/>
        </p:nvSpPr>
        <p:spPr>
          <a:xfrm>
            <a:off x="8119453" y="5400000"/>
            <a:ext cx="21210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1.7 × 10</a:t>
            </a:r>
            <a:r>
              <a:rPr lang="cs-CZ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  <a:p>
            <a:pPr algn="ctr">
              <a:lnSpc>
                <a:spcPct val="150000"/>
              </a:lnSpc>
            </a:pP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supernova S1987a</a:t>
            </a:r>
            <a:endParaRPr lang="cs-CZ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5730AE81-551F-6B33-CAC5-584661B91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98" y="5400000"/>
                <a:ext cx="57600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Poissonovo rozdělení: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=0.777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intervalů: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=2306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neutrin: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=1791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5730AE81-551F-6B33-CAC5-584661B91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5400000"/>
                <a:ext cx="5760000" cy="1477328"/>
              </a:xfrm>
              <a:prstGeom prst="rect">
                <a:avLst/>
              </a:prstGeom>
              <a:blipFill>
                <a:blip r:embed="rId2"/>
                <a:stretch>
                  <a:fillRect t="-2479" b="-57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6">
            <a:extLst>
              <a:ext uri="{FF2B5EF4-FFF2-40B4-BE49-F238E27FC236}">
                <a16:creationId xmlns:a16="http://schemas.microsoft.com/office/drawing/2014/main" id="{7279448C-2BEF-36BB-8DA9-AC1BE6025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98" y="4500000"/>
            <a:ext cx="10080000" cy="7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Vážený průměr:</a:t>
            </a:r>
          </a:p>
          <a:p>
            <a:pPr lvl="1" algn="just">
              <a:lnSpc>
                <a:spcPct val="150000"/>
              </a:lnSpc>
            </a:pPr>
            <a:r>
              <a:rPr lang="cs-CZ" sz="1400" dirty="0">
                <a:latin typeface="Arial" panose="020B0604020202020204" pitchFamily="34" charset="0"/>
                <a:cs typeface="Arial" panose="020B0604020202020204" pitchFamily="34" charset="0"/>
              </a:rPr>
              <a:t>(0×1042 + 1×860 + 2×307 + 3×78 + 4×15 + 5×3 + 6×0 + 7×0 + 8×1) / (1042 + 860 + 307 + 78 + 15 + 3 + 1) = 0.777</a:t>
            </a:r>
          </a:p>
        </p:txBody>
      </p:sp>
    </p:spTree>
    <p:extLst>
      <p:ext uri="{BB962C8B-B14F-4D97-AF65-F5344CB8AC3E}">
        <p14:creationId xmlns:p14="http://schemas.microsoft.com/office/powerpoint/2010/main" val="60943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Detekce neutrin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9998" y="1440000"/>
            <a:ext cx="1008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Jaká je pravděpodobnost, že v jednom intervalu bude detekováno 8 nebo více neutrin?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Irvine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-Michigan-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Brookhaven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23. 2. 1987	detekce neutrin: interval 10 s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539996" y="2700000"/>
          <a:ext cx="9360003" cy="10806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3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events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cs-CZ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intervals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1042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9998" y="5220000"/>
            <a:ext cx="5040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/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Poissonovo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rozdělení:		</a:t>
            </a:r>
            <a:r>
              <a:rPr lang="cs-CZ" dirty="0"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= 0.777</a:t>
            </a:r>
          </a:p>
          <a:p>
            <a:pPr lvl="1"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Počet intervalů:		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= 2306</a:t>
            </a:r>
          </a:p>
          <a:p>
            <a:pPr lvl="1" algn="just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Počet neutrin:		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= 1791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539996" y="3780656"/>
          <a:ext cx="9360003" cy="5403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3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3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Poisson</a:t>
                      </a: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1061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824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  <a:endParaRPr lang="cs-CZ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9094124" y="2700001"/>
            <a:ext cx="805875" cy="1620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nice se šipkou 9"/>
          <p:cNvCxnSpPr>
            <a:stCxn id="4" idx="2"/>
            <a:endCxn id="13" idx="0"/>
          </p:cNvCxnSpPr>
          <p:nvPr/>
        </p:nvCxnSpPr>
        <p:spPr>
          <a:xfrm flipH="1">
            <a:off x="9180005" y="4320984"/>
            <a:ext cx="317057" cy="1079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/>
          <p:cNvSpPr/>
          <p:nvPr/>
        </p:nvSpPr>
        <p:spPr>
          <a:xfrm>
            <a:off x="7721913" y="5400000"/>
            <a:ext cx="29161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1.7 × 10</a:t>
            </a:r>
            <a:r>
              <a:rPr lang="cs-CZ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  <a:p>
            <a:pPr algn="ctr">
              <a:lnSpc>
                <a:spcPct val="150000"/>
              </a:lnSpc>
            </a:pP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supernova S1987a</a:t>
            </a:r>
          </a:p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záblesk neutrin ~ 2.5 h </a:t>
            </a:r>
          </a:p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před světelným zábleskem</a:t>
            </a:r>
            <a:endParaRPr lang="cs-CZ" dirty="0"/>
          </a:p>
        </p:txBody>
      </p:sp>
      <p:pic>
        <p:nvPicPr>
          <p:cNvPr id="11" name="Obrázek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520000"/>
            <a:ext cx="7200000" cy="4320000"/>
          </a:xfrm>
          <a:prstGeom prst="rect">
            <a:avLst/>
          </a:prstGeom>
        </p:spPr>
      </p:pic>
      <p:sp>
        <p:nvSpPr>
          <p:cNvPr id="12" name="Obdélník 11"/>
          <p:cNvSpPr/>
          <p:nvPr/>
        </p:nvSpPr>
        <p:spPr>
          <a:xfrm>
            <a:off x="359998" y="2880000"/>
            <a:ext cx="360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před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3960000" y="2880000"/>
            <a:ext cx="360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endParaRPr lang="cs-C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5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Chyba výšky binu histogramu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152000" cy="2308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Zjistěte, jak závisí chyba výšky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tého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binu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histogramu na celkovém počtu naměřených hodnot. 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Práce s histogramy v Pythonu: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vytvoření histogramu</a:t>
                </a:r>
              </a:p>
              <a:p>
                <a:pPr lvl="1"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hist,bin_edges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np.histogram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data,bins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nbins,density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‘</a:t>
                </a:r>
                <a:r>
                  <a:rPr lang="cs-CZ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152000" cy="2308324"/>
              </a:xfrm>
              <a:prstGeom prst="rect">
                <a:avLst/>
              </a:prstGeom>
              <a:blipFill>
                <a:blip r:embed="rId2"/>
                <a:stretch>
                  <a:fillRect l="-480" t="-1319" r="-180" b="-31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Přímá spojnice se šipkou 14"/>
          <p:cNvCxnSpPr>
            <a:cxnSpLocks/>
            <a:stCxn id="25" idx="0"/>
          </p:cNvCxnSpPr>
          <p:nvPr/>
        </p:nvCxnSpPr>
        <p:spPr>
          <a:xfrm flipH="1" flipV="1">
            <a:off x="8424000" y="3780000"/>
            <a:ext cx="215763" cy="9000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3564000" y="4680001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data, ze kterých vytvoříme histogram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5580000" y="4320001"/>
            <a:ext cx="14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počet binů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1440000" y="4320001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pole obsahující</a:t>
            </a:r>
          </a:p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hranice binů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180000" y="4968001"/>
            <a:ext cx="21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pole obsahující </a:t>
            </a:r>
          </a:p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počty hodnot </a:t>
            </a:r>
          </a:p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v jednotlivých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binech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7919763" y="4680001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normalizace histogramu</a:t>
            </a:r>
          </a:p>
        </p:txBody>
      </p:sp>
      <p:cxnSp>
        <p:nvCxnSpPr>
          <p:cNvPr id="32" name="Přímá spojnice se šipkou 31"/>
          <p:cNvCxnSpPr>
            <a:cxnSpLocks/>
            <a:stCxn id="20" idx="0"/>
          </p:cNvCxnSpPr>
          <p:nvPr/>
        </p:nvCxnSpPr>
        <p:spPr>
          <a:xfrm flipH="1" flipV="1">
            <a:off x="6048000" y="3780001"/>
            <a:ext cx="252000" cy="540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se šipkou 34"/>
          <p:cNvCxnSpPr>
            <a:cxnSpLocks/>
            <a:stCxn id="19" idx="0"/>
          </p:cNvCxnSpPr>
          <p:nvPr/>
        </p:nvCxnSpPr>
        <p:spPr>
          <a:xfrm flipV="1">
            <a:off x="4644000" y="3780000"/>
            <a:ext cx="360000" cy="9000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>
            <a:cxnSpLocks/>
            <a:stCxn id="21" idx="0"/>
          </p:cNvCxnSpPr>
          <p:nvPr/>
        </p:nvCxnSpPr>
        <p:spPr>
          <a:xfrm flipH="1" flipV="1">
            <a:off x="2052000" y="3780000"/>
            <a:ext cx="288000" cy="5400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se šipkou 39"/>
          <p:cNvCxnSpPr>
            <a:cxnSpLocks/>
            <a:stCxn id="22" idx="0"/>
          </p:cNvCxnSpPr>
          <p:nvPr/>
        </p:nvCxnSpPr>
        <p:spPr>
          <a:xfrm flipH="1" flipV="1">
            <a:off x="1152000" y="3780001"/>
            <a:ext cx="108000" cy="1188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9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Chyba výšky binu histogramu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152000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Zjistěte, jak závisí chyba výšky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tého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binu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histogramu na celkovém počtu naměřených hodnot. </a:t>
                </a: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Zvol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různých hodnot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– celkový počet hodnot v histogramu.</a:t>
                </a: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např.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100, 200, 300, … , 5000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 každou hodnotu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proveď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simulací histogramu se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biny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𝑠𝑖𝑚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 každou simulaci zjisti četnost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cs-CZ" b="0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 10-tém binu histogramu. Vypočítej průměrnou četnost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průměrnou odchylku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Vynes závislost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na počtu hodnot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152000" cy="5078313"/>
              </a:xfrm>
              <a:prstGeom prst="rect">
                <a:avLst/>
              </a:prstGeom>
              <a:blipFill>
                <a:blip r:embed="rId2"/>
                <a:stretch>
                  <a:fillRect l="-360" t="-600" r="-541" b="-9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560000" y="36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hist-bin-err-PH.py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C3CABEC9-C155-EF31-BCAB-BB4400C4B0B7}"/>
                  </a:ext>
                </a:extLst>
              </p:cNvPr>
              <p:cNvSpPr txBox="1"/>
              <p:nvPr/>
            </p:nvSpPr>
            <p:spPr>
              <a:xfrm>
                <a:off x="1440000" y="5220000"/>
                <a:ext cx="2096984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C3CABEC9-C155-EF31-BCAB-BB4400C4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5220000"/>
                <a:ext cx="2096984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F8C43171-0718-2AC2-161C-CAC86192341F}"/>
                  </a:ext>
                </a:extLst>
              </p:cNvPr>
              <p:cNvSpPr txBox="1"/>
              <p:nvPr/>
            </p:nvSpPr>
            <p:spPr>
              <a:xfrm>
                <a:off x="4320000" y="5220000"/>
                <a:ext cx="341003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sub>
                              </m:s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F8C43171-0718-2AC2-161C-CAC861923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5220000"/>
                <a:ext cx="3410036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00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Chyba výšky binu histogramu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416EB56-9CFC-85C9-BA5B-914DE294B1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1080000"/>
            <a:ext cx="3960000" cy="304784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67981D3-7C6A-856C-7374-DF9CEEDCB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140000"/>
            <a:ext cx="3960000" cy="299314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6C9CC3E-529C-6F08-646F-C4F221A91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4140000"/>
            <a:ext cx="3960000" cy="302114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58E3086-D67A-F8AC-CDDB-829D520200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080001"/>
            <a:ext cx="3960000" cy="30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D831F974-65A1-F8D8-3364-E7E75D40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80000"/>
            <a:ext cx="6657975" cy="6057900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Chyba výšky binu histogramu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60000" y="36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hist-bin-err-PH.py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AFB7BB1-4409-05B9-E5E7-65839C51D8CC}"/>
              </a:ext>
            </a:extLst>
          </p:cNvPr>
          <p:cNvSpPr txBox="1"/>
          <p:nvPr/>
        </p:nvSpPr>
        <p:spPr>
          <a:xfrm>
            <a:off x="7200000" y="2160000"/>
            <a:ext cx="266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simulace histogramu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D275D96C-5838-AD27-E3E5-4944CE54BCCC}"/>
                  </a:ext>
                </a:extLst>
              </p:cNvPr>
              <p:cNvSpPr txBox="1"/>
              <p:nvPr/>
            </p:nvSpPr>
            <p:spPr>
              <a:xfrm>
                <a:off x="7200000" y="4860000"/>
                <a:ext cx="26638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zaplnění histogramu</a:t>
                </a:r>
              </a:p>
              <a:p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výpočet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cs-CZ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</m:oMath>
                </a14:m>
                <a:endParaRPr lang="cs-CZ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D275D96C-5838-AD27-E3E5-4944CE54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0" y="4860000"/>
                <a:ext cx="2663812" cy="830997"/>
              </a:xfrm>
              <a:prstGeom prst="rect">
                <a:avLst/>
              </a:prstGeom>
              <a:blipFill>
                <a:blip r:embed="rId3"/>
                <a:stretch>
                  <a:fillRect l="-1144" t="-2190" b="-802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DA388C4B-51C4-C48B-A0C3-65EB0969D3FF}"/>
              </a:ext>
            </a:extLst>
          </p:cNvPr>
          <p:cNvCxnSpPr>
            <a:cxnSpLocks/>
          </p:cNvCxnSpPr>
          <p:nvPr/>
        </p:nvCxnSpPr>
        <p:spPr>
          <a:xfrm flipH="1">
            <a:off x="5760000" y="2340000"/>
            <a:ext cx="14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C8531F5B-CD31-BF8D-378F-BC307E1FAD69}"/>
              </a:ext>
            </a:extLst>
          </p:cNvPr>
          <p:cNvCxnSpPr>
            <a:cxnSpLocks/>
          </p:cNvCxnSpPr>
          <p:nvPr/>
        </p:nvCxnSpPr>
        <p:spPr>
          <a:xfrm flipH="1">
            <a:off x="5760000" y="5040000"/>
            <a:ext cx="14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AE795AF5-F95B-B9F3-7C7C-4F8AB2C25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000"/>
            <a:ext cx="7200000" cy="4799999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Chyba výšky binu histogramu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15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Zjistěte, jak závisí chyba výšky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tého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binu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histogramu na celkovém počtu naměřených hodnot. </a:t>
                </a: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152000" cy="369332"/>
              </a:xfrm>
              <a:prstGeom prst="rect">
                <a:avLst/>
              </a:prstGeom>
              <a:blipFill>
                <a:blip r:embed="rId3"/>
                <a:stretch>
                  <a:fillRect l="-360" t="-8197" r="-180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élník 2"/>
              <p:cNvSpPr/>
              <p:nvPr/>
            </p:nvSpPr>
            <p:spPr>
              <a:xfrm>
                <a:off x="2880000" y="2340000"/>
                <a:ext cx="1394613" cy="1294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10-tý bin</a:t>
                </a:r>
                <a:endParaRPr lang="cs-CZ" dirty="0"/>
              </a:p>
            </p:txBody>
          </p:sp>
        </mc:Choice>
        <mc:Fallback xmlns="">
          <p:sp>
            <p:nvSpPr>
              <p:cNvPr id="3" name="Obdélní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340000"/>
                <a:ext cx="1394613" cy="1294072"/>
              </a:xfrm>
              <a:prstGeom prst="rect">
                <a:avLst/>
              </a:prstGeom>
              <a:blipFill>
                <a:blip r:embed="rId4"/>
                <a:stretch>
                  <a:fillRect l="-3493" b="-660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Přímá spojnice se šipkou 22"/>
          <p:cNvCxnSpPr/>
          <p:nvPr/>
        </p:nvCxnSpPr>
        <p:spPr>
          <a:xfrm flipH="1" flipV="1">
            <a:off x="6480000" y="3599656"/>
            <a:ext cx="36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560000" y="36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hist-bin-err-PH.py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D74A469-BB2B-547E-0EE9-6184798554B8}"/>
              </a:ext>
            </a:extLst>
          </p:cNvPr>
          <p:cNvSpPr/>
          <p:nvPr/>
        </p:nvSpPr>
        <p:spPr>
          <a:xfrm>
            <a:off x="5760000" y="4680000"/>
            <a:ext cx="25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Poissonovo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rozdělení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F9CE3C8B-A318-ACCF-BCC2-A801B01EAD4F}"/>
                  </a:ext>
                </a:extLst>
              </p:cNvPr>
              <p:cNvSpPr txBox="1"/>
              <p:nvPr/>
            </p:nvSpPr>
            <p:spPr>
              <a:xfrm>
                <a:off x="6300000" y="4319656"/>
                <a:ext cx="1064842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cs-CZ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cs-CZ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cs-CZ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cs-CZ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𝑡𝑜𝑡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F9CE3C8B-A318-ACCF-BCC2-A801B01EA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00" y="4319656"/>
                <a:ext cx="1064842" cy="335413"/>
              </a:xfrm>
              <a:prstGeom prst="rect">
                <a:avLst/>
              </a:prstGeom>
              <a:blipFill>
                <a:blip r:embed="rId5"/>
                <a:stretch>
                  <a:fillRect l="-2857" r="-1143" b="-727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8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Náhodná procházka</a:t>
            </a:r>
            <a:endParaRPr lang="cs-CZ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152000" cy="5594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3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Procházka opilého námořníka v 1D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Před každým krokem si hodíme korunou:</a:t>
                </a:r>
              </a:p>
              <a:p>
                <a:pPr lvl="2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padne orel 	→ krok vpřed</a:t>
                </a:r>
              </a:p>
              <a:p>
                <a:pPr lvl="2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padne panna 	→ krok vzad</a:t>
                </a:r>
              </a:p>
              <a:p>
                <a:pPr lvl="1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Jaká bude střední vzdálenost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od počátku po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krocích?</a:t>
                </a:r>
              </a:p>
              <a:p>
                <a:pPr lvl="2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𝑁𝑝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padne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/2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panna 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/2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-krát orel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Jaká bude standardní odchylka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2"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152000" cy="5594545"/>
              </a:xfrm>
              <a:prstGeom prst="rect">
                <a:avLst/>
              </a:prstGeom>
              <a:blipFill>
                <a:blip r:embed="rId3"/>
                <a:stretch>
                  <a:fillRect l="-360" t="-5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7434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</TotalTime>
  <Words>719</Words>
  <Application>Microsoft Office PowerPoint</Application>
  <PresentationFormat>Vlastní</PresentationFormat>
  <Paragraphs>196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59</cp:revision>
  <dcterms:created xsi:type="dcterms:W3CDTF">2019-10-02T09:35:26Z</dcterms:created>
  <dcterms:modified xsi:type="dcterms:W3CDTF">2022-11-08T09:43:41Z</dcterms:modified>
</cp:coreProperties>
</file>