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58" r:id="rId6"/>
    <p:sldId id="268" r:id="rId7"/>
    <p:sldId id="259" r:id="rId8"/>
    <p:sldId id="260" r:id="rId9"/>
    <p:sldId id="271" r:id="rId10"/>
    <p:sldId id="274" r:id="rId11"/>
    <p:sldId id="263" r:id="rId12"/>
    <p:sldId id="264" r:id="rId13"/>
    <p:sldId id="265" r:id="rId14"/>
    <p:sldId id="273" r:id="rId15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95" autoAdjust="0"/>
  </p:normalViewPr>
  <p:slideViewPr>
    <p:cSldViewPr snapToGrid="0">
      <p:cViewPr varScale="1">
        <p:scale>
          <a:sx n="57" d="100"/>
          <a:sy n="57" d="100"/>
        </p:scale>
        <p:origin x="92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39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Problém interpretace pozorovatele, když rozděluje chyby na statistické a systematické. </a:t>
            </a:r>
          </a:p>
          <a:p>
            <a:r>
              <a:rPr lang="cs-CZ" dirty="0"/>
              <a:t>Namísto přístupu z pohledu příčin chyb (subjektivní), nový přístup z pohledu vyhodnocení chyb (objektivní).</a:t>
            </a:r>
          </a:p>
          <a:p>
            <a:r>
              <a:rPr lang="cs-CZ" dirty="0"/>
              <a:t>Typ A zpracuji statisticky, typ B odhaduji.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09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Příklad: Výsledek měření elektrického proudu: µ</a:t>
            </a:r>
            <a:r>
              <a:rPr lang="cs-CZ" baseline="-25000" dirty="0"/>
              <a:t>I</a:t>
            </a:r>
            <a:r>
              <a:rPr lang="cs-CZ" dirty="0"/>
              <a:t> = 0.104 mA, </a:t>
            </a:r>
            <a:r>
              <a:rPr lang="el-GR" dirty="0"/>
              <a:t>σ</a:t>
            </a:r>
            <a:r>
              <a:rPr lang="cs-CZ" baseline="-25000" dirty="0"/>
              <a:t>I</a:t>
            </a:r>
            <a:r>
              <a:rPr lang="cs-CZ" dirty="0"/>
              <a:t> = 0.012 mA.</a:t>
            </a:r>
          </a:p>
          <a:p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Správný způsob zápisu (1):	</a:t>
            </a:r>
            <a:r>
              <a:rPr lang="el-GR" dirty="0"/>
              <a:t>σ</a:t>
            </a:r>
            <a:r>
              <a:rPr lang="cs-CZ" baseline="-25000" dirty="0"/>
              <a:t>I</a:t>
            </a:r>
            <a:r>
              <a:rPr lang="cs-CZ" dirty="0"/>
              <a:t> = 1.2×10</a:t>
            </a:r>
            <a:r>
              <a:rPr lang="cs-CZ" baseline="30000" dirty="0"/>
              <a:t>-5</a:t>
            </a:r>
            <a:r>
              <a:rPr lang="cs-CZ" baseline="0" dirty="0"/>
              <a:t> A </a:t>
            </a:r>
            <a:r>
              <a:rPr lang="cs-CZ" dirty="0"/>
              <a:t>≈ 1×10</a:t>
            </a:r>
            <a:r>
              <a:rPr lang="cs-CZ" baseline="30000" dirty="0"/>
              <a:t>-5</a:t>
            </a:r>
            <a:r>
              <a:rPr lang="cs-CZ" dirty="0"/>
              <a:t> A = 0.01×10</a:t>
            </a:r>
            <a:r>
              <a:rPr lang="cs-CZ" baseline="30000" dirty="0"/>
              <a:t>-3</a:t>
            </a:r>
            <a:r>
              <a:rPr lang="cs-CZ" dirty="0"/>
              <a:t> A (1 platná číslice)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		µ</a:t>
            </a:r>
            <a:r>
              <a:rPr lang="cs-CZ" baseline="-25000" dirty="0"/>
              <a:t>I</a:t>
            </a:r>
            <a:r>
              <a:rPr lang="cs-CZ" dirty="0"/>
              <a:t> = 10.4×10</a:t>
            </a:r>
            <a:r>
              <a:rPr lang="cs-CZ" baseline="30000" dirty="0"/>
              <a:t>-5</a:t>
            </a:r>
            <a:r>
              <a:rPr lang="cs-CZ" baseline="0" dirty="0"/>
              <a:t> A</a:t>
            </a:r>
            <a:r>
              <a:rPr lang="cs-CZ" dirty="0"/>
              <a:t> ≈ 10×10</a:t>
            </a:r>
            <a:r>
              <a:rPr lang="cs-CZ" baseline="30000" dirty="0"/>
              <a:t>-5</a:t>
            </a:r>
            <a:r>
              <a:rPr lang="cs-CZ" dirty="0"/>
              <a:t> A = 0.10×10</a:t>
            </a:r>
            <a:r>
              <a:rPr lang="cs-CZ" baseline="30000" dirty="0"/>
              <a:t>-3</a:t>
            </a:r>
            <a:r>
              <a:rPr lang="cs-CZ" dirty="0"/>
              <a:t>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		I = (0.10 ± 0.01)×10</a:t>
            </a:r>
            <a:r>
              <a:rPr lang="cs-CZ" baseline="30000" dirty="0"/>
              <a:t>-3</a:t>
            </a:r>
            <a:r>
              <a:rPr lang="cs-CZ" dirty="0"/>
              <a:t>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Správný způsob zápisu (2):	</a:t>
            </a:r>
            <a:r>
              <a:rPr lang="el-GR" dirty="0"/>
              <a:t>σ</a:t>
            </a:r>
            <a:r>
              <a:rPr lang="cs-CZ" baseline="-25000" dirty="0"/>
              <a:t>I</a:t>
            </a:r>
            <a:r>
              <a:rPr lang="cs-CZ" dirty="0"/>
              <a:t> = 0.012 mA</a:t>
            </a:r>
            <a:r>
              <a:rPr lang="cs-CZ" baseline="0" dirty="0"/>
              <a:t> </a:t>
            </a:r>
            <a:r>
              <a:rPr lang="cs-CZ" dirty="0"/>
              <a:t>≈ 0.01 mA (1 platná číslice)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		µ</a:t>
            </a:r>
            <a:r>
              <a:rPr lang="cs-CZ" baseline="-25000" dirty="0"/>
              <a:t>I</a:t>
            </a:r>
            <a:r>
              <a:rPr lang="cs-CZ" dirty="0"/>
              <a:t> = 0.104 mA ≈ 0.10 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		I = (0.10 ± 0.01) 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Špatný způsob zápisu (3):	</a:t>
            </a:r>
            <a:r>
              <a:rPr lang="el-GR" dirty="0"/>
              <a:t>σ</a:t>
            </a:r>
            <a:r>
              <a:rPr lang="cs-CZ" baseline="-25000" dirty="0"/>
              <a:t>I</a:t>
            </a:r>
            <a:r>
              <a:rPr lang="cs-CZ" dirty="0"/>
              <a:t> = 12 µA</a:t>
            </a:r>
            <a:r>
              <a:rPr lang="cs-CZ" baseline="0" dirty="0"/>
              <a:t> </a:t>
            </a:r>
            <a:r>
              <a:rPr lang="cs-CZ" dirty="0"/>
              <a:t>≈ 10 µA (2 platné číslice)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		µ</a:t>
            </a:r>
            <a:r>
              <a:rPr lang="cs-CZ" baseline="-25000" dirty="0"/>
              <a:t>I</a:t>
            </a:r>
            <a:r>
              <a:rPr lang="cs-CZ" dirty="0"/>
              <a:t> = 104 µA ≈ 100 µA NEBO 104 µA?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		I = (100 ± 10) mA NEBO (104 ± 10) mA?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5. 10. 2022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cs.mff.cuni.cz/kfnt/vyuka/upf/hruska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physics.mff.cuni.cz/kfnt/vyuka/upf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Úvod do praktické fyziky NOFY055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Text Box 17"/>
          <p:cNvSpPr txBox="1">
            <a:spLocks noChangeArrowheads="1"/>
          </p:cNvSpPr>
          <p:nvPr/>
        </p:nvSpPr>
        <p:spPr bwMode="auto">
          <a:xfrm>
            <a:off x="719998" y="1260000"/>
            <a:ext cx="9360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Petr Hruška – katedra fyziky nízkých teplot</a:t>
            </a:r>
          </a:p>
          <a:p>
            <a:endParaRPr lang="cs-CZ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místnost L164 (Troja)</a:t>
            </a:r>
          </a:p>
          <a:p>
            <a:endParaRPr lang="cs-CZ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0" dirty="0" err="1">
                <a:latin typeface="Arial" panose="020B0604020202020204" pitchFamily="34" charset="0"/>
                <a:cs typeface="Arial" panose="020B0604020202020204" pitchFamily="34" charset="0"/>
              </a:rPr>
              <a:t>petr.hruska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matfyz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cuni.c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z NEBO </a:t>
            </a:r>
            <a:r>
              <a:rPr lang="cs-CZ" b="0" dirty="0" err="1">
                <a:latin typeface="Arial" panose="020B0604020202020204" pitchFamily="34" charset="0"/>
                <a:cs typeface="Arial" panose="020B0604020202020204" pitchFamily="34" charset="0"/>
              </a:rPr>
              <a:t>hruskap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fzu.cz</a:t>
            </a:r>
          </a:p>
          <a:p>
            <a:endParaRPr lang="cs-CZ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https://physics.mff.cuni.cz/kfnt/vyuka/upf/hruska/</a:t>
            </a:r>
            <a:endParaRPr lang="cs-CZ" b="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720000" y="3420000"/>
            <a:ext cx="9360000" cy="3352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t"/>
          <a:lstStyle/>
          <a:p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Doporučená literatura:</a:t>
            </a:r>
          </a:p>
          <a:p>
            <a:endParaRPr lang="cs-CZ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Englich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„Úvod do praktické fyziky I“, (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Matfyzpress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Praha 2006).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W.T.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Eadie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Holland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Amsterdam, 1971).</a:t>
            </a:r>
          </a:p>
          <a:p>
            <a:pPr>
              <a:buFontTx/>
              <a:buChar char="•"/>
            </a:pPr>
            <a:endParaRPr lang="cs-CZ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Cowan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(Oxford Science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Oxford 1998).</a:t>
            </a:r>
          </a:p>
          <a:p>
            <a:pPr>
              <a:buFontTx/>
              <a:buChar char="•"/>
            </a:pPr>
            <a:endParaRPr lang="cs-CZ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R.J. </a:t>
            </a:r>
            <a:r>
              <a:rPr lang="cs-CZ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Barlow</a:t>
            </a:r>
            <a:r>
              <a:rPr lang="cs-CZ" sz="16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“Statistics. A Guide to the Use of Statistical Methods in the Physical Sciences”, 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(John Wiley &amp; Sons, </a:t>
            </a:r>
            <a:r>
              <a:rPr lang="en-US" sz="1600" b="0" dirty="0" err="1">
                <a:latin typeface="Arial" panose="020B0604020202020204" pitchFamily="34" charset="0"/>
                <a:cs typeface="Arial" panose="020B0604020202020204" pitchFamily="34" charset="0"/>
              </a:rPr>
              <a:t>Chichester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 1989).</a:t>
            </a:r>
            <a:endParaRPr lang="cs-CZ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91" name="Text Box 11"/>
              <p:cNvSpPr txBox="1">
                <a:spLocks noChangeArrowheads="1"/>
              </p:cNvSpPr>
              <p:nvPr/>
            </p:nvSpPr>
            <p:spPr bwMode="auto">
              <a:xfrm>
                <a:off x="720000" y="1440000"/>
                <a:ext cx="9456435" cy="5262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nejistotu (chybu) uvádíme </a:t>
                </a:r>
                <a:r>
                  <a:rPr lang="cs-CZ" sz="1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nejvýše </a:t>
                </a:r>
                <a:r>
                  <a:rPr lang="cs-CZ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 2 platné číslice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výsledek zaokrouhlíme v řádu poslední platné číslice neurčitosti (chyby)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platné číslice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– všechny číslice s výjimkou nul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před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první nenulovou číslicí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0.00152 	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 3 platné číslice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	0.010040 	 5 platných číslic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	10.10000300 	 10 platných číslic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zápis výsledku měření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1.63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0.02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m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i="0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s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0.10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0.01</m:t>
                        </m:r>
                      </m:e>
                    </m:d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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−3</m:t>
                        </m:r>
                      </m:sup>
                    </m:sSup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cs-CZ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A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5.105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0.012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cs-CZ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GPa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0.405(3) </m:t>
                    </m:r>
                    <m:r>
                      <m:rPr>
                        <m:sty m:val="p"/>
                      </m:rPr>
                      <a:rPr lang="cs-CZ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s</m:t>
                    </m:r>
                  </m:oMath>
                </a14:m>
                <a:endParaRPr lang="cs-CZ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Poznámka: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Pokud se chyba měření ve výsledku neudává, předpokládá se implicitně, že je </a:t>
                </a: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menší, než polovina řádu za poslední platnou číslicí výsledku: </a:t>
                </a:r>
              </a:p>
              <a:p>
                <a:endParaRPr lang="cs-CZ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r>
                  <a:rPr lang="cs-CZ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1.5 </m:t>
                    </m:r>
                    <m:r>
                      <m:rPr>
                        <m:sty m:val="p"/>
                      </m:rPr>
                      <a:rPr lang="cs-CZ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s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cs-CZ" baseline="300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 	 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1.45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cs-CZ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m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s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&lt; </m:t>
                    </m:r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𝑣</m:t>
                    </m:r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&lt; 1.55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cs-CZ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m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s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cs-CZ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609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1440000"/>
                <a:ext cx="9456435" cy="5262979"/>
              </a:xfrm>
              <a:prstGeom prst="rect">
                <a:avLst/>
              </a:prstGeom>
              <a:blipFill>
                <a:blip r:embed="rId2"/>
                <a:stretch>
                  <a:fillRect l="-516" t="-579" b="-8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Zápis výsledku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8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ásobení 2"/>
          <p:cNvSpPr/>
          <p:nvPr/>
        </p:nvSpPr>
        <p:spPr>
          <a:xfrm>
            <a:off x="3600000" y="936000"/>
            <a:ext cx="1440000" cy="1440000"/>
          </a:xfrm>
          <a:prstGeom prst="mathMultiply">
            <a:avLst>
              <a:gd name="adj1" fmla="val 14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Příklad: 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Zápis výsledku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512000" y="1836000"/>
            <a:ext cx="0" cy="720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268000" y="1836000"/>
            <a:ext cx="0" cy="1080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960000" y="1836000"/>
            <a:ext cx="0" cy="720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20000" y="2592000"/>
            <a:ext cx="158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2 platné číslice</a:t>
            </a:r>
          </a:p>
        </p:txBody>
      </p:sp>
      <p:sp>
        <p:nvSpPr>
          <p:cNvPr id="8" name="TextovéPole 7"/>
          <p:cNvSpPr txBox="1"/>
          <p:nvPr/>
        </p:nvSpPr>
        <p:spPr bwMode="auto">
          <a:xfrm>
            <a:off x="1476000" y="2952000"/>
            <a:ext cx="158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1 platná číslice</a:t>
            </a:r>
          </a:p>
        </p:txBody>
      </p:sp>
      <p:sp>
        <p:nvSpPr>
          <p:cNvPr id="9" name="TextovéPole 8"/>
          <p:cNvSpPr txBox="1"/>
          <p:nvPr/>
        </p:nvSpPr>
        <p:spPr bwMode="auto">
          <a:xfrm>
            <a:off x="3203111" y="2592000"/>
            <a:ext cx="158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3 platné číslice</a:t>
            </a:r>
          </a:p>
        </p:txBody>
      </p:sp>
      <p:sp>
        <p:nvSpPr>
          <p:cNvPr id="10" name="TextovéPole 9"/>
          <p:cNvSpPr txBox="1"/>
          <p:nvPr/>
        </p:nvSpPr>
        <p:spPr bwMode="auto">
          <a:xfrm>
            <a:off x="4103111" y="2952000"/>
            <a:ext cx="158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2 platné číslice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571111" y="1836000"/>
            <a:ext cx="288000" cy="1080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20000" y="3600000"/>
            <a:ext cx="936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Poznámky: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Abychom předešli nejednoznačnost, měli bychom výsledky měření zapisovat ve tvaru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x.xxxx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kde x jsou číslice.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Odhad naměřené hodnoty a celkovou chybu uvádíme na stejný počet desetinných míst.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Mezi hodnotou a jednotkou píšeme vždy mezeru, jednotky nepíšeme kurzívou.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DBBDFDA-556E-0926-7F80-3B9949B3F7D3}"/>
                  </a:ext>
                </a:extLst>
              </p:cNvPr>
              <p:cNvSpPr txBox="1"/>
              <p:nvPr/>
            </p:nvSpPr>
            <p:spPr bwMode="auto">
              <a:xfrm>
                <a:off x="720000" y="1440000"/>
                <a:ext cx="450841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cs-CZ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cs-CZ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d>
                        <m:dPr>
                          <m:ctrlPr>
                            <a:rPr lang="cs-CZ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cs-CZ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0.10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±</m:t>
                          </m:r>
                          <m:r>
                            <m:rPr>
                              <m:nor/>
                            </m:rPr>
                            <a:rPr lang="cs-CZ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itchFamily="18" charset="2"/>
                            </a:rPr>
                            <m:t>0.01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cs-CZ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cs-CZ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 = (100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±</m:t>
                      </m:r>
                      <m:r>
                        <m:rPr>
                          <m:nor/>
                        </m:rPr>
                        <a:rPr lang="cs-CZ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10) </m:t>
                      </m:r>
                      <m:r>
                        <m:rPr>
                          <m:nor/>
                        </m:rPr>
                        <a:rPr lang="cs-CZ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itchFamily="18" charset="2"/>
                        </a:rPr>
                        <m:t>mA</m:t>
                      </m:r>
                    </m:oMath>
                  </m:oMathPara>
                </a14:m>
                <a:endParaRPr lang="cs-CZ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DBBDFDA-556E-0926-7F80-3B9949B3F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1440000"/>
                <a:ext cx="4508414" cy="276999"/>
              </a:xfrm>
              <a:prstGeom prst="rect">
                <a:avLst/>
              </a:prstGeom>
              <a:blipFill>
                <a:blip r:embed="rId3"/>
                <a:stretch>
                  <a:fillRect l="-676" t="-2174" r="-946" b="-34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8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4101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podmínky pro získání zápočtu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97707" y="2524919"/>
            <a:ext cx="8816975" cy="48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20000" y="2160000"/>
            <a:ext cx="76418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úspěšné absolvování 2 testů během semestru (termín bude oznámen)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každý test 0-15 bodů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celkem je nutné získat alespoň 16 bodů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velmi doporučuji po každém semináři vypracovat seminární úlohy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Úvod do praktické fyziky NOFY055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5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Struktura seminářů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4101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přednáška + praktické cvičení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20000" y="1980000"/>
            <a:ext cx="86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používané programy viz:	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https://physics.mff.cuni.cz/kfnt/vyuka/upf/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0000" y="2519490"/>
            <a:ext cx="936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 (příklady dělané ve verzi </a:t>
            </a:r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 českou lokalizací)</a:t>
            </a:r>
          </a:p>
          <a:p>
            <a:pPr marL="742950" lvl="1" indent="-285750">
              <a:buFontTx/>
              <a:buChar char="-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pro všechny studenty MFF zdarma služba 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Office 365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Python(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bezplatná distribuce 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prostředí </a:t>
            </a: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Spyder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pro všechny studenty zdarma plovoucí licence</a:t>
            </a:r>
            <a:endParaRPr lang="cs-CZ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pro všechny studenty MFF zdarma celofakultní licence</a:t>
            </a:r>
          </a:p>
          <a:p>
            <a:pPr marL="742950" lvl="1" indent="-285750">
              <a:buFontTx/>
              <a:buChar char="-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nutno mít zřízený účet Office 365 </a:t>
            </a:r>
          </a:p>
          <a:p>
            <a:pPr marL="742950" lvl="1" indent="-285750">
              <a:buFontTx/>
              <a:buChar char="-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>
                <a:latin typeface="Arial" panose="020B0604020202020204" pitchFamily="34" charset="0"/>
                <a:cs typeface="Arial" panose="020B0604020202020204" pitchFamily="34" charset="0"/>
              </a:rPr>
              <a:t>Gnuplot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k dispozici zdarma</a:t>
            </a:r>
            <a:endParaRPr lang="cs-CZ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Výsledek obrázku pro mat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0" y="5292000"/>
            <a:ext cx="190099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ýsledek obrázku pro gnuplo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6228000"/>
            <a:ext cx="71755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w to Build an Excel Table in Microsoft Office 365 | SkillPath">
            <a:extLst>
              <a:ext uri="{FF2B5EF4-FFF2-40B4-BE49-F238E27FC236}">
                <a16:creationId xmlns:a16="http://schemas.microsoft.com/office/drawing/2014/main" id="{34AA5B36-8B76-4EE7-B5FC-D4A31BD7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2520000"/>
            <a:ext cx="88686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conda (Python distribution) - Wikipedia">
            <a:extLst>
              <a:ext uri="{FF2B5EF4-FFF2-40B4-BE49-F238E27FC236}">
                <a16:creationId xmlns:a16="http://schemas.microsoft.com/office/drawing/2014/main" id="{420639C4-BD22-450E-9C50-2DED6481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0" y="3420000"/>
            <a:ext cx="14432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191403-A1A7-456A-AF94-3D9E99AF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0" y="3420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D, 3D and Contour Graphing Programming Curve Fitting">
            <a:extLst>
              <a:ext uri="{FF2B5EF4-FFF2-40B4-BE49-F238E27FC236}">
                <a16:creationId xmlns:a16="http://schemas.microsoft.com/office/drawing/2014/main" id="{D2B2E393-00C8-A7BB-DB18-17A8F15F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4392000"/>
            <a:ext cx="1911039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6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6494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Výsledky měření nebo pozorování jsou vždy zatíženy chybou: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Chyby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9" y="2340000"/>
            <a:ext cx="936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statistické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jsou důsledkem náhodných fluktuací, které se popisují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metodami 			matematické statistiky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systematické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vznikají v důsledku chybných kalibrací, interpretací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apod., zatěžují 			stejným způsobem výsledek každého nezávisle opakovaného měření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hrubé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	vznikají hrubým zásahem do procesu měření, jejich velikost významně 			převyšuje rozptyl chyby statistické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 descr="Obsah obrázku osoba&#10;&#10;Popis byl vytvořen automaticky">
            <a:extLst>
              <a:ext uri="{FF2B5EF4-FFF2-40B4-BE49-F238E27FC236}">
                <a16:creationId xmlns:a16="http://schemas.microsoft.com/office/drawing/2014/main" id="{15DF46F8-E6AA-7D64-4B76-43556BAFF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4500000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10 měření veličiny 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Chyby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1800000"/>
            <a:ext cx="5400000" cy="4256688"/>
          </a:xfrm>
          <a:prstGeom prst="rect">
            <a:avLst/>
          </a:prstGeom>
        </p:spPr>
      </p:pic>
      <p:grpSp>
        <p:nvGrpSpPr>
          <p:cNvPr id="5" name="Skupina 4">
            <a:extLst>
              <a:ext uri="{FF2B5EF4-FFF2-40B4-BE49-F238E27FC236}">
                <a16:creationId xmlns:a16="http://schemas.microsoft.com/office/drawing/2014/main" id="{A83E3973-8CC2-F48E-03C3-EAAE614E69EB}"/>
              </a:ext>
            </a:extLst>
          </p:cNvPr>
          <p:cNvGrpSpPr/>
          <p:nvPr/>
        </p:nvGrpSpPr>
        <p:grpSpPr>
          <a:xfrm>
            <a:off x="2700000" y="1800000"/>
            <a:ext cx="7097437" cy="4256688"/>
            <a:chOff x="2700000" y="1800000"/>
            <a:chExt cx="7097437" cy="4256688"/>
          </a:xfrm>
        </p:grpSpPr>
        <p:pic>
          <p:nvPicPr>
            <p:cNvPr id="2" name="Obrázek 1">
              <a:extLst>
                <a:ext uri="{FF2B5EF4-FFF2-40B4-BE49-F238E27FC236}">
                  <a16:creationId xmlns:a16="http://schemas.microsoft.com/office/drawing/2014/main" id="{2C3FFAA0-92C4-8DCF-657B-4DF042851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000" y="1800000"/>
              <a:ext cx="5400000" cy="4256688"/>
            </a:xfrm>
            <a:prstGeom prst="rect">
              <a:avLst/>
            </a:prstGeom>
          </p:spPr>
        </p:pic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7E937BF1-18CB-8910-1F2E-F704390D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000" y="4500000"/>
              <a:ext cx="18774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1800" b="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statistická</a:t>
              </a:r>
              <a:r>
                <a:rPr lang="en-US" sz="1800" b="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 </a:t>
              </a:r>
              <a:r>
                <a:rPr lang="cs-CZ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chyba</a:t>
              </a:r>
              <a:endParaRPr lang="en-US" sz="1800" b="0" dirty="0">
                <a:solidFill>
                  <a:schemeClr val="accent6">
                    <a:lumMod val="7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8E1632F2-0A34-EBC1-765B-0F31FF169149}"/>
              </a:ext>
            </a:extLst>
          </p:cNvPr>
          <p:cNvGrpSpPr/>
          <p:nvPr/>
        </p:nvGrpSpPr>
        <p:grpSpPr>
          <a:xfrm>
            <a:off x="2700000" y="1800000"/>
            <a:ext cx="7418037" cy="4256688"/>
            <a:chOff x="2700000" y="1800000"/>
            <a:chExt cx="7418037" cy="4256688"/>
          </a:xfrm>
        </p:grpSpPr>
        <p:pic>
          <p:nvPicPr>
            <p:cNvPr id="6" name="Obrázek 5">
              <a:extLst>
                <a:ext uri="{FF2B5EF4-FFF2-40B4-BE49-F238E27FC236}">
                  <a16:creationId xmlns:a16="http://schemas.microsoft.com/office/drawing/2014/main" id="{0B098294-36C1-A0CC-0164-64ADEED8D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000" y="1800000"/>
              <a:ext cx="5400000" cy="4256688"/>
            </a:xfrm>
            <a:prstGeom prst="rect">
              <a:avLst/>
            </a:prstGeom>
          </p:spPr>
        </p:pic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0F32816-60A5-6763-952D-F9CAC8532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999" y="2880000"/>
              <a:ext cx="21980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1800" b="0" dirty="0">
                  <a:solidFill>
                    <a:srgbClr val="FF0000"/>
                  </a:solidFill>
                  <a:latin typeface="Arial" charset="0"/>
                </a:rPr>
                <a:t>systematická </a:t>
              </a:r>
              <a:r>
                <a:rPr lang="cs-CZ" dirty="0">
                  <a:solidFill>
                    <a:srgbClr val="FF0000"/>
                  </a:solidFill>
                  <a:latin typeface="Arial" charset="0"/>
                </a:rPr>
                <a:t>chyba</a:t>
              </a:r>
              <a:endParaRPr lang="en-US" sz="1800" b="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3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Příklad: Měření tloušťky tenké vrstvy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1980000"/>
            <a:ext cx="7560000" cy="4860000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BBD66CD4-DA54-4D9F-A285-45526883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1440000"/>
            <a:ext cx="72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10 měření tloušťky d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pomocí kontaktního profilometru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ulka 3">
            <a:extLst>
              <a:ext uri="{FF2B5EF4-FFF2-40B4-BE49-F238E27FC236}">
                <a16:creationId xmlns:a16="http://schemas.microsoft.com/office/drawing/2014/main" id="{651C672B-D7CB-48A0-A0A4-1CE754F2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60170"/>
              </p:ext>
            </p:extLst>
          </p:nvPr>
        </p:nvGraphicFramePr>
        <p:xfrm>
          <a:off x="360000" y="1979995"/>
          <a:ext cx="1872388" cy="485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94">
                  <a:extLst>
                    <a:ext uri="{9D8B030D-6E8A-4147-A177-3AD203B41FA5}">
                      <a16:colId xmlns:a16="http://schemas.microsoft.com/office/drawing/2014/main" val="2033964519"/>
                    </a:ext>
                  </a:extLst>
                </a:gridCol>
                <a:gridCol w="936194">
                  <a:extLst>
                    <a:ext uri="{9D8B030D-6E8A-4147-A177-3AD203B41FA5}">
                      <a16:colId xmlns:a16="http://schemas.microsoft.com/office/drawing/2014/main" val="3712795106"/>
                    </a:ext>
                  </a:extLst>
                </a:gridCol>
              </a:tblGrid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(nm)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114398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3556338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2663596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29597217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21169493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7220264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892775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4160025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5055994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5376560"/>
                  </a:ext>
                </a:extLst>
              </a:tr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081058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51C5E97-E508-4088-AAC9-88A8621ECCA4}"/>
              </a:ext>
            </a:extLst>
          </p:cNvPr>
          <p:cNvGrpSpPr/>
          <p:nvPr/>
        </p:nvGrpSpPr>
        <p:grpSpPr>
          <a:xfrm>
            <a:off x="4932269" y="2700000"/>
            <a:ext cx="467612" cy="3564000"/>
            <a:chOff x="4932269" y="2700000"/>
            <a:chExt cx="467612" cy="3564000"/>
          </a:xfrm>
        </p:grpSpPr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80AAF7C8-7E61-4FDF-B792-A84D2F18AC63}"/>
                </a:ext>
              </a:extLst>
            </p:cNvPr>
            <p:cNvCxnSpPr/>
            <p:nvPr/>
          </p:nvCxnSpPr>
          <p:spPr>
            <a:xfrm>
              <a:off x="5399881" y="2700000"/>
              <a:ext cx="0" cy="356400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A8159612-1071-4EB6-9705-8835E5828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269" y="4176000"/>
              <a:ext cx="360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cs-CZ" sz="3200" dirty="0">
                  <a:solidFill>
                    <a:schemeClr val="bg1"/>
                  </a:solidFill>
                </a:rPr>
                <a:t>d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85806A5-80AB-5E0B-6C21-C6DBA34E70AE}"/>
                  </a:ext>
                </a:extLst>
              </p:cNvPr>
              <p:cNvSpPr txBox="1"/>
              <p:nvPr/>
            </p:nvSpPr>
            <p:spPr bwMode="auto">
              <a:xfrm>
                <a:off x="7956000" y="3132000"/>
                <a:ext cx="1728000" cy="3774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acc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=168 </m:t>
                      </m:r>
                      <m:r>
                        <m:rPr>
                          <m:sty m:val="p"/>
                        </m:rPr>
                        <a:rPr lang="cs-CZ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nm</m:t>
                      </m:r>
                    </m:oMath>
                  </m:oMathPara>
                </a14:m>
                <a:endParaRPr lang="cs-CZ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85806A5-80AB-5E0B-6C21-C6DBA34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6000" y="3132000"/>
                <a:ext cx="1728000" cy="377476"/>
              </a:xfrm>
              <a:prstGeom prst="rect">
                <a:avLst/>
              </a:prstGeom>
              <a:blipFill>
                <a:blip r:embed="rId3"/>
                <a:stretch>
                  <a:fillRect l="-2113" t="-1613" r="-352" b="-96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 descr="Obsah obrázku text, podepsat&#10;&#10;Popis byl vytvořen automaticky">
            <a:extLst>
              <a:ext uri="{FF2B5EF4-FFF2-40B4-BE49-F238E27FC236}">
                <a16:creationId xmlns:a16="http://schemas.microsoft.com/office/drawing/2014/main" id="{F37E343E-DF0F-FD50-5E56-CDD29501A8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00" y="3600000"/>
            <a:ext cx="21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Příklad: Měření odporu přímou metodou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BD66CD4-DA54-4D9F-A285-45526883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144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1. zapojení → R</a:t>
            </a:r>
            <a:r>
              <a:rPr lang="cs-CZ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0651F6E-E18D-466E-A8EA-D16478CA3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4320000"/>
            <a:ext cx="360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2. zapojení → R</a:t>
            </a:r>
            <a:r>
              <a:rPr lang="cs-CZ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911E615B-90AE-40AF-A052-264FD7D412B4}"/>
              </a:ext>
            </a:extLst>
          </p:cNvPr>
          <p:cNvGrpSpPr/>
          <p:nvPr/>
        </p:nvGrpSpPr>
        <p:grpSpPr>
          <a:xfrm>
            <a:off x="1044000" y="2160000"/>
            <a:ext cx="2592000" cy="1944000"/>
            <a:chOff x="1044000" y="2160000"/>
            <a:chExt cx="2592000" cy="1944000"/>
          </a:xfrm>
        </p:grpSpPr>
        <p:cxnSp>
          <p:nvCxnSpPr>
            <p:cNvPr id="4" name="Přímá spojnice 3">
              <a:extLst>
                <a:ext uri="{FF2B5EF4-FFF2-40B4-BE49-F238E27FC236}">
                  <a16:creationId xmlns:a16="http://schemas.microsoft.com/office/drawing/2014/main" id="{8FA9B7B3-0F95-4B00-97A1-18924602B79A}"/>
                </a:ext>
              </a:extLst>
            </p:cNvPr>
            <p:cNvCxnSpPr/>
            <p:nvPr/>
          </p:nvCxnSpPr>
          <p:spPr>
            <a:xfrm>
              <a:off x="1080000" y="2160000"/>
              <a:ext cx="0" cy="86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C4FB9005-67F0-43AF-A5E9-B4493211FC2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00" y="2160000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6DB0CA2-B3CA-4990-8224-6626429DC8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00" y="4104000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7E3A23A-BB63-4C41-9B79-9E0358396795}"/>
                </a:ext>
              </a:extLst>
            </p:cNvPr>
            <p:cNvCxnSpPr/>
            <p:nvPr/>
          </p:nvCxnSpPr>
          <p:spPr>
            <a:xfrm>
              <a:off x="2160000" y="2160000"/>
              <a:ext cx="0" cy="19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16BBED34-BF79-4AA8-89F1-82E179072823}"/>
                </a:ext>
              </a:extLst>
            </p:cNvPr>
            <p:cNvSpPr/>
            <p:nvPr/>
          </p:nvSpPr>
          <p:spPr>
            <a:xfrm>
              <a:off x="2016000" y="2340000"/>
              <a:ext cx="288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7" name="Ovál 6">
              <a:extLst>
                <a:ext uri="{FF2B5EF4-FFF2-40B4-BE49-F238E27FC236}">
                  <a16:creationId xmlns:a16="http://schemas.microsoft.com/office/drawing/2014/main" id="{764DB6CA-05B9-4075-B81F-FC679852B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6000" y="3528000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rtlCol="0" anchor="ctr"/>
            <a:lstStyle/>
            <a:p>
              <a:pPr algn="ctr"/>
              <a:r>
                <a:rPr lang="cs-CZ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2D4E9962-F348-4C62-BA2F-36B5363B5917}"/>
                </a:ext>
              </a:extLst>
            </p:cNvPr>
            <p:cNvCxnSpPr/>
            <p:nvPr/>
          </p:nvCxnSpPr>
          <p:spPr>
            <a:xfrm>
              <a:off x="2880000" y="2160000"/>
              <a:ext cx="0" cy="19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F5ED518E-2404-4F8C-BFBB-7375E67A7E7F}"/>
                </a:ext>
              </a:extLst>
            </p:cNvPr>
            <p:cNvCxnSpPr>
              <a:cxnSpLocks/>
            </p:cNvCxnSpPr>
            <p:nvPr/>
          </p:nvCxnSpPr>
          <p:spPr>
            <a:xfrm>
              <a:off x="2160000" y="2160000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BDF2E00-32B1-4EAE-B034-3E24DD71B050}"/>
                </a:ext>
              </a:extLst>
            </p:cNvPr>
            <p:cNvCxnSpPr>
              <a:cxnSpLocks/>
            </p:cNvCxnSpPr>
            <p:nvPr/>
          </p:nvCxnSpPr>
          <p:spPr>
            <a:xfrm>
              <a:off x="2160000" y="4104000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ál 23">
              <a:extLst>
                <a:ext uri="{FF2B5EF4-FFF2-40B4-BE49-F238E27FC236}">
                  <a16:creationId xmlns:a16="http://schemas.microsoft.com/office/drawing/2014/main" id="{62D99AD8-88FA-4814-BBF4-87A5CD40B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6000" y="2988000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rtlCol="0" anchor="ctr"/>
            <a:lstStyle/>
            <a:p>
              <a:pPr algn="ctr"/>
              <a:r>
                <a:rPr lang="cs-CZ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B32E5459-2525-4AF6-88BE-1A5F676DB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0" y="302400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09F9A0C-2430-44E6-992A-68CE9BB9B419}"/>
                </a:ext>
              </a:extLst>
            </p:cNvPr>
            <p:cNvCxnSpPr/>
            <p:nvPr/>
          </p:nvCxnSpPr>
          <p:spPr>
            <a:xfrm>
              <a:off x="1080000" y="3240000"/>
              <a:ext cx="0" cy="86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ál 24">
              <a:extLst>
                <a:ext uri="{FF2B5EF4-FFF2-40B4-BE49-F238E27FC236}">
                  <a16:creationId xmlns:a16="http://schemas.microsoft.com/office/drawing/2014/main" id="{51851A98-631F-4209-8859-32E86B820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0" y="316800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Text Box 4">
              <a:extLst>
                <a:ext uri="{FF2B5EF4-FFF2-40B4-BE49-F238E27FC236}">
                  <a16:creationId xmlns:a16="http://schemas.microsoft.com/office/drawing/2014/main" id="{374A03D6-5A7D-438F-BB1F-4D092AF8A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000" y="2952000"/>
              <a:ext cx="468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cs-CZ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cs-CZ" sz="18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Box 4">
              <a:extLst>
                <a:ext uri="{FF2B5EF4-FFF2-40B4-BE49-F238E27FC236}">
                  <a16:creationId xmlns:a16="http://schemas.microsoft.com/office/drawing/2014/main" id="{5E4B1273-2275-4D6B-A59C-CD1611638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000" y="3492000"/>
              <a:ext cx="43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cs-CZ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cs-CZ" sz="18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8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Přímá spojnice se šipkou 31">
              <a:extLst>
                <a:ext uri="{FF2B5EF4-FFF2-40B4-BE49-F238E27FC236}">
                  <a16:creationId xmlns:a16="http://schemas.microsoft.com/office/drawing/2014/main" id="{54D1B306-2B9E-4C56-BCE7-54CE601B35F7}"/>
                </a:ext>
              </a:extLst>
            </p:cNvPr>
            <p:cNvCxnSpPr/>
            <p:nvPr/>
          </p:nvCxnSpPr>
          <p:spPr>
            <a:xfrm>
              <a:off x="2448000" y="3420000"/>
              <a:ext cx="0" cy="57600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se šipkou 32">
              <a:extLst>
                <a:ext uri="{FF2B5EF4-FFF2-40B4-BE49-F238E27FC236}">
                  <a16:creationId xmlns:a16="http://schemas.microsoft.com/office/drawing/2014/main" id="{78ACF41A-7446-4EDA-9732-9C9220059026}"/>
                </a:ext>
              </a:extLst>
            </p:cNvPr>
            <p:cNvCxnSpPr/>
            <p:nvPr/>
          </p:nvCxnSpPr>
          <p:spPr>
            <a:xfrm>
              <a:off x="3168000" y="2160000"/>
              <a:ext cx="0" cy="194400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F10AE52C-9566-45D3-9F3B-C8AC3618AE5C}"/>
              </a:ext>
            </a:extLst>
          </p:cNvPr>
          <p:cNvGrpSpPr/>
          <p:nvPr/>
        </p:nvGrpSpPr>
        <p:grpSpPr>
          <a:xfrm>
            <a:off x="1044000" y="5040000"/>
            <a:ext cx="2592000" cy="1944000"/>
            <a:chOff x="1044000" y="2160000"/>
            <a:chExt cx="2592000" cy="1944000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7BEB77E-7A6B-4EB8-8D88-D5579DCD5A3E}"/>
                </a:ext>
              </a:extLst>
            </p:cNvPr>
            <p:cNvCxnSpPr/>
            <p:nvPr/>
          </p:nvCxnSpPr>
          <p:spPr>
            <a:xfrm>
              <a:off x="1080000" y="2160000"/>
              <a:ext cx="0" cy="86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7D5BA60C-53E1-49E7-83BB-1623ACE7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00" y="2160000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53639E3-FE33-4768-BF72-81E7DD25A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00" y="4104000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326B4BF1-5429-4C46-91F1-14D721D1EDE7}"/>
                </a:ext>
              </a:extLst>
            </p:cNvPr>
            <p:cNvCxnSpPr/>
            <p:nvPr/>
          </p:nvCxnSpPr>
          <p:spPr>
            <a:xfrm>
              <a:off x="2160000" y="2160000"/>
              <a:ext cx="0" cy="19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640B789A-355D-4CC0-8B81-A08625D10483}"/>
                </a:ext>
              </a:extLst>
            </p:cNvPr>
            <p:cNvSpPr/>
            <p:nvPr/>
          </p:nvSpPr>
          <p:spPr>
            <a:xfrm>
              <a:off x="2016000" y="2340000"/>
              <a:ext cx="288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41" name="Ovál 40">
              <a:extLst>
                <a:ext uri="{FF2B5EF4-FFF2-40B4-BE49-F238E27FC236}">
                  <a16:creationId xmlns:a16="http://schemas.microsoft.com/office/drawing/2014/main" id="{39F74B26-BFE6-47A3-ADD3-4CD6CD9FC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6000" y="3528000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rtlCol="0" anchor="ctr"/>
            <a:lstStyle/>
            <a:p>
              <a:pPr algn="ctr"/>
              <a:r>
                <a:rPr lang="cs-CZ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9B488CB6-35FE-41B3-B1C1-243552E5BCAA}"/>
                </a:ext>
              </a:extLst>
            </p:cNvPr>
            <p:cNvCxnSpPr/>
            <p:nvPr/>
          </p:nvCxnSpPr>
          <p:spPr>
            <a:xfrm>
              <a:off x="2880000" y="2160000"/>
              <a:ext cx="0" cy="10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59E08E99-884C-44A2-8AA8-35387BE44AB1}"/>
                </a:ext>
              </a:extLst>
            </p:cNvPr>
            <p:cNvCxnSpPr>
              <a:cxnSpLocks/>
            </p:cNvCxnSpPr>
            <p:nvPr/>
          </p:nvCxnSpPr>
          <p:spPr>
            <a:xfrm>
              <a:off x="2160000" y="2160000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E6E59F46-D98C-4DE0-8DDF-D1D9ED3D864B}"/>
                </a:ext>
              </a:extLst>
            </p:cNvPr>
            <p:cNvCxnSpPr>
              <a:cxnSpLocks/>
            </p:cNvCxnSpPr>
            <p:nvPr/>
          </p:nvCxnSpPr>
          <p:spPr>
            <a:xfrm>
              <a:off x="2160000" y="3240000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ál 44">
              <a:extLst>
                <a:ext uri="{FF2B5EF4-FFF2-40B4-BE49-F238E27FC236}">
                  <a16:creationId xmlns:a16="http://schemas.microsoft.com/office/drawing/2014/main" id="{CE0496A4-3C87-4DC2-9310-B81DE8C40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6000" y="2556000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rtlCol="0" anchor="ctr"/>
            <a:lstStyle/>
            <a:p>
              <a:pPr algn="ctr"/>
              <a:r>
                <a:rPr lang="cs-CZ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46" name="Ovál 45">
              <a:extLst>
                <a:ext uri="{FF2B5EF4-FFF2-40B4-BE49-F238E27FC236}">
                  <a16:creationId xmlns:a16="http://schemas.microsoft.com/office/drawing/2014/main" id="{89AFB1FC-E895-4F55-BDDB-E387FBBEB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0" y="302400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011B86C6-0B42-4404-B78D-E447559CDCDB}"/>
                </a:ext>
              </a:extLst>
            </p:cNvPr>
            <p:cNvCxnSpPr/>
            <p:nvPr/>
          </p:nvCxnSpPr>
          <p:spPr>
            <a:xfrm>
              <a:off x="1080000" y="3240000"/>
              <a:ext cx="0" cy="86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84153857-5780-4ACE-8E62-AB2F6C546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000" y="316800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9" name="Text Box 4">
              <a:extLst>
                <a:ext uri="{FF2B5EF4-FFF2-40B4-BE49-F238E27FC236}">
                  <a16:creationId xmlns:a16="http://schemas.microsoft.com/office/drawing/2014/main" id="{70A9AFB2-6CF7-439C-ADE1-1BE08ADAF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000" y="2520000"/>
              <a:ext cx="468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cs-CZ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cs-CZ" sz="18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41C49ABB-3F64-4FC2-A9C6-953866FF4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000" y="3492000"/>
              <a:ext cx="43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cs-CZ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cs-CZ" sz="18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8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Přímá spojnice se šipkou 50">
              <a:extLst>
                <a:ext uri="{FF2B5EF4-FFF2-40B4-BE49-F238E27FC236}">
                  <a16:creationId xmlns:a16="http://schemas.microsoft.com/office/drawing/2014/main" id="{65CAE4B5-2DCA-4019-8DA8-91BBD9437BDF}"/>
                </a:ext>
              </a:extLst>
            </p:cNvPr>
            <p:cNvCxnSpPr/>
            <p:nvPr/>
          </p:nvCxnSpPr>
          <p:spPr>
            <a:xfrm>
              <a:off x="2448000" y="3420000"/>
              <a:ext cx="0" cy="57600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nice se šipkou 51">
              <a:extLst>
                <a:ext uri="{FF2B5EF4-FFF2-40B4-BE49-F238E27FC236}">
                  <a16:creationId xmlns:a16="http://schemas.microsoft.com/office/drawing/2014/main" id="{79DF7B73-0A78-427F-A0BB-781D6B8B6330}"/>
                </a:ext>
              </a:extLst>
            </p:cNvPr>
            <p:cNvCxnSpPr/>
            <p:nvPr/>
          </p:nvCxnSpPr>
          <p:spPr>
            <a:xfrm>
              <a:off x="3168000" y="2160000"/>
              <a:ext cx="0" cy="108000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C09719D-C800-2A2E-A09C-8E9FF1BFEA52}"/>
                  </a:ext>
                </a:extLst>
              </p:cNvPr>
              <p:cNvSpPr txBox="1"/>
              <p:nvPr/>
            </p:nvSpPr>
            <p:spPr bwMode="auto">
              <a:xfrm>
                <a:off x="4680000" y="2160000"/>
                <a:ext cx="3916650" cy="751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cs-CZ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C09719D-C800-2A2E-A09C-8E9FF1BFE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2160000"/>
                <a:ext cx="3916650" cy="751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69AD70E-C35D-9544-007F-005445510B2A}"/>
                  </a:ext>
                </a:extLst>
              </p:cNvPr>
              <p:cNvSpPr txBox="1"/>
              <p:nvPr/>
            </p:nvSpPr>
            <p:spPr bwMode="auto">
              <a:xfrm>
                <a:off x="4680000" y="3240000"/>
                <a:ext cx="101713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cs-CZ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69AD70E-C35D-9544-007F-00544551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3240000"/>
                <a:ext cx="1017137" cy="369332"/>
              </a:xfrm>
              <a:prstGeom prst="rect">
                <a:avLst/>
              </a:prstGeom>
              <a:blipFill>
                <a:blip r:embed="rId3"/>
                <a:stretch>
                  <a:fillRect l="-5988" r="-4790"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A7060CD-C0E6-C253-DF8C-AC2BEAE3E551}"/>
                  </a:ext>
                </a:extLst>
              </p:cNvPr>
              <p:cNvSpPr txBox="1"/>
              <p:nvPr/>
            </p:nvSpPr>
            <p:spPr bwMode="auto">
              <a:xfrm>
                <a:off x="4680000" y="5040000"/>
                <a:ext cx="4539576" cy="756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A7060CD-C0E6-C253-DF8C-AC2BEAE3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5040000"/>
                <a:ext cx="4539576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A4064ECD-3105-235D-8EEF-71AD8751E907}"/>
                  </a:ext>
                </a:extLst>
              </p:cNvPr>
              <p:cNvSpPr txBox="1"/>
              <p:nvPr/>
            </p:nvSpPr>
            <p:spPr bwMode="auto">
              <a:xfrm>
                <a:off x="4680000" y="6120000"/>
                <a:ext cx="101713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cs-CZ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cs-CZ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A4064ECD-3105-235D-8EEF-71AD8751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6120000"/>
                <a:ext cx="1017137" cy="369332"/>
              </a:xfrm>
              <a:prstGeom prst="rect">
                <a:avLst/>
              </a:prstGeom>
              <a:blipFill>
                <a:blip r:embed="rId5"/>
                <a:stretch>
                  <a:fillRect l="-6587" r="-4790"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732881" y="2753520"/>
            <a:ext cx="4572000" cy="1692275"/>
            <a:chOff x="0" y="0"/>
            <a:chExt cx="2880" cy="1066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cs-CZ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880" cy="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0">
                  <a:latin typeface="Verdana" pitchFamily="34" charset="0"/>
                </a:rPr>
                <a:t>  </a:t>
              </a:r>
              <a:r>
                <a:rPr lang="en-US" sz="9500" b="0">
                  <a:latin typeface="Verdana" pitchFamily="34" charset="0"/>
                </a:rPr>
                <a:t> </a:t>
              </a:r>
              <a:r>
                <a:rPr lang="en-US" sz="1000" b="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</a:p>
            <a:p>
              <a:pPr algn="ctr" eaLnBrk="0" hangingPunct="0"/>
              <a:endParaRPr lang="en-US" sz="1000" b="0">
                <a:latin typeface="Verdana" pitchFamily="34" charset="0"/>
              </a:endParaRPr>
            </a:p>
          </p:txBody>
        </p:sp>
      </p:grpSp>
      <p:sp>
        <p:nvSpPr>
          <p:cNvPr id="11271" name="Obdélník 8"/>
          <p:cNvSpPr>
            <a:spLocks noChangeArrowheads="1"/>
          </p:cNvSpPr>
          <p:nvPr/>
        </p:nvSpPr>
        <p:spPr bwMode="auto">
          <a:xfrm>
            <a:off x="4247356" y="3239295"/>
            <a:ext cx="4032250" cy="20161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Náhodná a systematická chyba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ab Report 4: Defining Accuracy, Precision and True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0" y="1440000"/>
            <a:ext cx="5400000" cy="54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erad jdu tvrdou cestou, a když, tak jen kvůli týmu, říká šéftrenér  biatlonistů Ondřej Rybář | iROZHLAS - spolehlivé zprávy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260002"/>
            <a:ext cx="25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České reprezentantky povedie nórsky tréner Gjelland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5508000"/>
            <a:ext cx="25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Změny musí přijít, ví trenér žen Egil Gjelland. Teď je z něj farmář na plný  úvazek - Biatl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6" b="11906"/>
          <a:stretch/>
        </p:blipFill>
        <p:spPr bwMode="auto">
          <a:xfrm>
            <a:off x="8100000" y="1260000"/>
            <a:ext cx="25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gil Gjelland | iROZHLAS - spolehlivé zprávy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63" y="5508000"/>
            <a:ext cx="25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Box 9"/>
          <p:cNvSpPr txBox="1">
            <a:spLocks noChangeArrowheads="1"/>
          </p:cNvSpPr>
          <p:nvPr/>
        </p:nvSpPr>
        <p:spPr bwMode="auto">
          <a:xfrm>
            <a:off x="720000" y="1080000"/>
            <a:ext cx="920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CIMP </a:t>
            </a:r>
            <a:r>
              <a:rPr lang="cs-CZ" sz="1400" dirty="0">
                <a:latin typeface="Arial" panose="020B0604020202020204" pitchFamily="34" charset="0"/>
                <a:cs typeface="Arial" panose="020B0604020202020204" pitchFamily="34" charset="0"/>
              </a:rPr>
              <a:t>(Mezinárodní výbor pro míry a váhy)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Comité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International des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Poids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Mesures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(1981, 1985)</a:t>
            </a:r>
          </a:p>
          <a:p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ISO (Mezinárodní Organizace pro Normalizaci) –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(1993) </a:t>
            </a:r>
          </a:p>
        </p:txBody>
      </p:sp>
      <p:sp>
        <p:nvSpPr>
          <p:cNvPr id="1051" name="Text Box 7"/>
          <p:cNvSpPr txBox="1">
            <a:spLocks noChangeArrowheads="1"/>
          </p:cNvSpPr>
          <p:nvPr/>
        </p:nvSpPr>
        <p:spPr bwMode="auto">
          <a:xfrm>
            <a:off x="720000" y="1800000"/>
            <a:ext cx="776366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statistické (</a:t>
            </a:r>
            <a:r>
              <a:rPr lang="cs-CZ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typu A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	nejčastěji zpracování složek nejistoty, </a:t>
            </a:r>
          </a:p>
          <a:p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			které mají svůj původ v náhodných jevech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ostatní (</a:t>
            </a:r>
            <a:r>
              <a:rPr lang="cs-CZ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typu B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	zpracování ostatních složek nejistoty (odhad)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odhad skutečné hodnoty měřené veličiny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odhad chyby – kombinovaná standardní nejistota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výsledek měření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relativní chyba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7" name="Text Box 17"/>
          <p:cNvSpPr txBox="1">
            <a:spLocks noChangeArrowheads="1"/>
          </p:cNvSpPr>
          <p:nvPr/>
        </p:nvSpPr>
        <p:spPr bwMode="auto">
          <a:xfrm>
            <a:off x="4505651" y="5582763"/>
            <a:ext cx="287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absolutní chyba 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(nejistota)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 Box 21"/>
          <p:cNvSpPr txBox="1">
            <a:spLocks noChangeArrowheads="1"/>
          </p:cNvSpPr>
          <p:nvPr/>
        </p:nvSpPr>
        <p:spPr bwMode="auto">
          <a:xfrm>
            <a:off x="6502100" y="5095901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označení jednotky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Nejistota (</a:t>
            </a:r>
            <a:r>
              <a:rPr lang="cs-CZ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) výsledku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délník 39"/>
          <p:cNvSpPr/>
          <p:nvPr/>
        </p:nvSpPr>
        <p:spPr bwMode="auto">
          <a:xfrm>
            <a:off x="2987999" y="4356000"/>
            <a:ext cx="27072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H="1" flipV="1">
            <a:off x="4690921" y="4981667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 flipV="1">
            <a:off x="5553022" y="4779713"/>
            <a:ext cx="903090" cy="481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5155BA80-CC47-11CC-40CD-AFC553ACCF2B}"/>
                  </a:ext>
                </a:extLst>
              </p:cNvPr>
              <p:cNvSpPr txBox="1"/>
              <p:nvPr/>
            </p:nvSpPr>
            <p:spPr bwMode="auto">
              <a:xfrm>
                <a:off x="8280000" y="1800000"/>
                <a:ext cx="37452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cs-CZ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5155BA80-CC47-11CC-40CD-AFC553ACC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1800000"/>
                <a:ext cx="374525" cy="369332"/>
              </a:xfrm>
              <a:prstGeom prst="rect">
                <a:avLst/>
              </a:prstGeom>
              <a:blipFill>
                <a:blip r:embed="rId3"/>
                <a:stretch>
                  <a:fillRect l="-9677" r="-8065" b="-180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152FCDD-A0DB-7012-DB1C-8A7283307C8A}"/>
                  </a:ext>
                </a:extLst>
              </p:cNvPr>
              <p:cNvSpPr txBox="1"/>
              <p:nvPr/>
            </p:nvSpPr>
            <p:spPr bwMode="auto">
              <a:xfrm>
                <a:off x="8291303" y="2594399"/>
                <a:ext cx="39690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cs-CZ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152FCDD-A0DB-7012-DB1C-8A728330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1303" y="2594399"/>
                <a:ext cx="396904" cy="369332"/>
              </a:xfrm>
              <a:prstGeom prst="rect">
                <a:avLst/>
              </a:prstGeom>
              <a:blipFill>
                <a:blip r:embed="rId4"/>
                <a:stretch>
                  <a:fillRect l="-9231" r="-6154" b="-1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FDB6CCB-C0BF-76A6-CB35-6437593DCC5A}"/>
                  </a:ext>
                </a:extLst>
              </p:cNvPr>
              <p:cNvSpPr txBox="1"/>
              <p:nvPr/>
            </p:nvSpPr>
            <p:spPr bwMode="auto">
              <a:xfrm>
                <a:off x="5760000" y="3420000"/>
                <a:ext cx="24391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cs-CZ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FDB6CCB-C0BF-76A6-CB35-6437593D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3420000"/>
                <a:ext cx="243913" cy="369332"/>
              </a:xfrm>
              <a:prstGeom prst="rect">
                <a:avLst/>
              </a:prstGeom>
              <a:blipFill>
                <a:blip r:embed="rId5"/>
                <a:stretch>
                  <a:fillRect l="-30000" t="-13115" r="-120000" b="-262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8422737-B739-2A5C-AAE4-695B20396179}"/>
                  </a:ext>
                </a:extLst>
              </p:cNvPr>
              <p:cNvSpPr txBox="1"/>
              <p:nvPr/>
            </p:nvSpPr>
            <p:spPr bwMode="auto">
              <a:xfrm>
                <a:off x="3060000" y="6048000"/>
                <a:ext cx="2424510" cy="692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×100%</m:t>
                      </m:r>
                    </m:oMath>
                  </m:oMathPara>
                </a14:m>
                <a:endParaRPr lang="cs-CZ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8422737-B739-2A5C-AAE4-695B20396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000" y="6048000"/>
                <a:ext cx="2424510" cy="692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6E37426-FE5D-73E0-2FE4-4FC386522B3D}"/>
                  </a:ext>
                </a:extLst>
              </p:cNvPr>
              <p:cNvSpPr txBox="1"/>
              <p:nvPr/>
            </p:nvSpPr>
            <p:spPr bwMode="auto">
              <a:xfrm>
                <a:off x="6480000" y="3960000"/>
                <a:ext cx="1854034" cy="379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6E37426-FE5D-73E0-2FE4-4FC38652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3960000"/>
                <a:ext cx="1854034" cy="379015"/>
              </a:xfrm>
              <a:prstGeom prst="rect">
                <a:avLst/>
              </a:prstGeom>
              <a:blipFill>
                <a:blip r:embed="rId7"/>
                <a:stretch>
                  <a:fillRect l="-1974" r="-987" b="-177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36ACD7A-1C82-20B2-9115-7BB1833DC79D}"/>
                  </a:ext>
                </a:extLst>
              </p:cNvPr>
              <p:cNvSpPr txBox="1"/>
              <p:nvPr/>
            </p:nvSpPr>
            <p:spPr bwMode="auto">
              <a:xfrm>
                <a:off x="3060000" y="4500000"/>
                <a:ext cx="2561534" cy="4168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36ACD7A-1C82-20B2-9115-7BB1833D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000" y="4500000"/>
                <a:ext cx="2561534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AF3451E-B2E3-B45C-A1CD-9327613E9BC8}"/>
              </a:ext>
            </a:extLst>
          </p:cNvPr>
          <p:cNvCxnSpPr/>
          <p:nvPr/>
        </p:nvCxnSpPr>
        <p:spPr>
          <a:xfrm>
            <a:off x="360000" y="3239312"/>
            <a:ext cx="100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505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2114E41F3A445A2F6C1B0A5647FE3" ma:contentTypeVersion="2" ma:contentTypeDescription="Vytvoří nový dokument" ma:contentTypeScope="" ma:versionID="75a481996e2b42868bdd401f0669d1fe">
  <xsd:schema xmlns:xsd="http://www.w3.org/2001/XMLSchema" xmlns:xs="http://www.w3.org/2001/XMLSchema" xmlns:p="http://schemas.microsoft.com/office/2006/metadata/properties" xmlns:ns3="d6c43294-cb0a-454d-a541-7c15ee6cba5e" targetNamespace="http://schemas.microsoft.com/office/2006/metadata/properties" ma:root="true" ma:fieldsID="00fa1ae514fccdf67cdb710347de4781" ns3:_="">
    <xsd:import namespace="d6c43294-cb0a-454d-a541-7c15ee6cb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43294-cb0a-454d-a541-7c15ee6cb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FEDACA-0D60-4A43-A9BA-106EA674C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c43294-cb0a-454d-a541-7c15ee6cb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FA848-5BFD-4F64-908C-B8FCACD4F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46D7A7-8FE4-4E42-9613-8EFA48250EC7}">
  <ds:schemaRefs>
    <ds:schemaRef ds:uri="http://purl.org/dc/elements/1.1/"/>
    <ds:schemaRef ds:uri="http://schemas.microsoft.com/office/2006/metadata/properties"/>
    <ds:schemaRef ds:uri="d6c43294-cb0a-454d-a541-7c15ee6cba5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976</Words>
  <Application>Microsoft Office PowerPoint</Application>
  <PresentationFormat>Vlastní</PresentationFormat>
  <Paragraphs>180</Paragraphs>
  <Slides>11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Verdana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35</cp:revision>
  <dcterms:created xsi:type="dcterms:W3CDTF">2019-10-02T09:36:21Z</dcterms:created>
  <dcterms:modified xsi:type="dcterms:W3CDTF">2022-10-05T07:52:07Z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0x010100D0F2114E41F3A445A2F6C1B0A5647FE3</vt:lpwstr>
  </property>
</Properties>
</file>