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6" r:id="rId2"/>
    <p:sldId id="287" r:id="rId3"/>
    <p:sldId id="302" r:id="rId4"/>
    <p:sldId id="289" r:id="rId5"/>
    <p:sldId id="290" r:id="rId6"/>
    <p:sldId id="298" r:id="rId7"/>
    <p:sldId id="296" r:id="rId8"/>
    <p:sldId id="291" r:id="rId9"/>
    <p:sldId id="301" r:id="rId10"/>
    <p:sldId id="297" r:id="rId11"/>
    <p:sldId id="294" r:id="rId12"/>
    <p:sldId id="295" r:id="rId13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16" d="100"/>
          <a:sy n="116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96000" cy="3708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jsou nezávislé náhodné proměnné s hustotami pravděpodobnosti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očekávané hodnoty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rozptyly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potom platí: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	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je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neboli			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je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96000" cy="3708323"/>
              </a:xfrm>
              <a:prstGeom prst="rect">
                <a:avLst/>
              </a:prstGeom>
              <a:blipFill>
                <a:blip r:embed="rId2"/>
                <a:stretch>
                  <a:fillRect l="-389" t="-821" b="-16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2628000" y="4464000"/>
            <a:ext cx="5256000" cy="115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délník 22"/>
          <p:cNvSpPr/>
          <p:nvPr/>
        </p:nvSpPr>
        <p:spPr bwMode="auto">
          <a:xfrm>
            <a:off x="2628000" y="2664000"/>
            <a:ext cx="6624000" cy="126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636D206-27E8-6718-7341-448536B3EFF9}"/>
                  </a:ext>
                </a:extLst>
              </p:cNvPr>
              <p:cNvSpPr txBox="1"/>
              <p:nvPr/>
            </p:nvSpPr>
            <p:spPr bwMode="auto">
              <a:xfrm>
                <a:off x="2700000" y="2898000"/>
                <a:ext cx="1039580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2636D206-27E8-6718-7341-448536B3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000" y="2898000"/>
                <a:ext cx="103958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95FC98F-1A50-BC0E-9C7D-EF7C31FFBA28}"/>
                  </a:ext>
                </a:extLst>
              </p:cNvPr>
              <p:cNvSpPr txBox="1"/>
              <p:nvPr/>
            </p:nvSpPr>
            <p:spPr bwMode="auto">
              <a:xfrm>
                <a:off x="6660000" y="2718000"/>
                <a:ext cx="2555058" cy="1094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195FC98F-1A50-BC0E-9C7D-EF7C31FF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2718000"/>
                <a:ext cx="2555058" cy="10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574B3FB9-C412-4324-D22B-1C9ECCF6DAA9}"/>
                  </a:ext>
                </a:extLst>
              </p:cNvPr>
              <p:cNvSpPr txBox="1"/>
              <p:nvPr/>
            </p:nvSpPr>
            <p:spPr bwMode="auto">
              <a:xfrm>
                <a:off x="2700000" y="4626000"/>
                <a:ext cx="1579214" cy="887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574B3FB9-C412-4324-D22B-1C9ECCF6D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000" y="4626000"/>
                <a:ext cx="1579214" cy="887744"/>
              </a:xfrm>
              <a:prstGeom prst="rect">
                <a:avLst/>
              </a:prstGeom>
              <a:blipFill>
                <a:blip r:embed="rId5"/>
                <a:stretch>
                  <a:fillRect b="-6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493266A-32BD-9BB6-A839-905B74E41E66}"/>
                  </a:ext>
                </a:extLst>
              </p:cNvPr>
              <p:cNvSpPr txBox="1"/>
              <p:nvPr/>
            </p:nvSpPr>
            <p:spPr bwMode="auto">
              <a:xfrm>
                <a:off x="6660000" y="4788000"/>
                <a:ext cx="11101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493266A-32BD-9BB6-A839-905B74E4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000" y="4788000"/>
                <a:ext cx="1110111" cy="276999"/>
              </a:xfrm>
              <a:prstGeom prst="rect">
                <a:avLst/>
              </a:prstGeom>
              <a:blipFill>
                <a:blip r:embed="rId6"/>
                <a:stretch>
                  <a:fillRect l="-2747" b="-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Kovariance a korelace nezávislých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2585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kovarianční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matice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korelační matice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585323"/>
              </a:xfrm>
              <a:prstGeom prst="rect">
                <a:avLst/>
              </a:prstGeom>
              <a:blipFill>
                <a:blip r:embed="rId2"/>
                <a:stretch>
                  <a:fillRect l="-391" t="-1179" b="-28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élník 6">
            <a:extLst>
              <a:ext uri="{FF2B5EF4-FFF2-40B4-BE49-F238E27FC236}">
                <a16:creationId xmlns:a16="http://schemas.microsoft.com/office/drawing/2014/main" id="{76CCE3E6-AD88-17FD-5CB7-07C186891B57}"/>
              </a:ext>
            </a:extLst>
          </p:cNvPr>
          <p:cNvSpPr/>
          <p:nvPr/>
        </p:nvSpPr>
        <p:spPr bwMode="auto">
          <a:xfrm>
            <a:off x="4608000" y="1368000"/>
            <a:ext cx="2196000" cy="50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B7BD5CCC-54FC-D8A2-1FEC-700A90665BF4}"/>
                  </a:ext>
                </a:extLst>
              </p:cNvPr>
              <p:cNvSpPr txBox="1"/>
              <p:nvPr/>
            </p:nvSpPr>
            <p:spPr bwMode="auto">
              <a:xfrm>
                <a:off x="4680000" y="1476000"/>
                <a:ext cx="2074222" cy="298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B7BD5CCC-54FC-D8A2-1FEC-700A9066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1476000"/>
                <a:ext cx="2074222" cy="298928"/>
              </a:xfrm>
              <a:prstGeom prst="rect">
                <a:avLst/>
              </a:prstGeom>
              <a:blipFill>
                <a:blip r:embed="rId3"/>
                <a:stretch>
                  <a:fillRect l="-3529" b="-265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5158B56-404A-706C-7428-11A2409CC414}"/>
                  </a:ext>
                </a:extLst>
              </p:cNvPr>
              <p:cNvSpPr txBox="1"/>
              <p:nvPr/>
            </p:nvSpPr>
            <p:spPr bwMode="auto">
              <a:xfrm>
                <a:off x="2160000" y="2520000"/>
                <a:ext cx="1510926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5158B56-404A-706C-7428-11A2409C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000" y="2520000"/>
                <a:ext cx="151092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C99EFC2C-C7FA-CAF1-DD69-46DF202CDF86}"/>
                  </a:ext>
                </a:extLst>
              </p:cNvPr>
              <p:cNvSpPr txBox="1"/>
              <p:nvPr/>
            </p:nvSpPr>
            <p:spPr bwMode="auto">
              <a:xfrm>
                <a:off x="2160000" y="4320000"/>
                <a:ext cx="1220526" cy="4619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C99EFC2C-C7FA-CAF1-DD69-46DF202CD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000" y="4320000"/>
                <a:ext cx="1220526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EF82FAF8-363D-4069-BE63-781E20382D23}"/>
                  </a:ext>
                </a:extLst>
              </p:cNvPr>
              <p:cNvSpPr txBox="1"/>
              <p:nvPr/>
            </p:nvSpPr>
            <p:spPr bwMode="auto">
              <a:xfrm>
                <a:off x="4680000" y="4406400"/>
                <a:ext cx="115595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EF82FAF8-363D-4069-BE63-781E20382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4406400"/>
                <a:ext cx="1155957" cy="276999"/>
              </a:xfrm>
              <a:prstGeom prst="rect">
                <a:avLst/>
              </a:prstGeom>
              <a:blipFill>
                <a:blip r:embed="rId6"/>
                <a:stretch>
                  <a:fillRect l="-4762" r="-4762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5D514ADA-72AD-53CC-EC2C-A44FD8027F9E}"/>
                  </a:ext>
                </a:extLst>
              </p:cNvPr>
              <p:cNvSpPr txBox="1"/>
              <p:nvPr/>
            </p:nvSpPr>
            <p:spPr bwMode="auto">
              <a:xfrm>
                <a:off x="4680000" y="2685600"/>
                <a:ext cx="138429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5D514ADA-72AD-53CC-EC2C-A44FD802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2685600"/>
                <a:ext cx="1384290" cy="276999"/>
              </a:xfrm>
              <a:prstGeom prst="rect">
                <a:avLst/>
              </a:prstGeom>
              <a:blipFill>
                <a:blip r:embed="rId7"/>
                <a:stretch>
                  <a:fillRect l="-1322" r="-2643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Kovariance a korelace nezávislých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/>
                  <a:t>⇒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Obrácená implikace neplatí!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Nulová korelace je nutná, nikoli postačující podmínka nezávislosti proměnných.</a:t>
                </a: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1754326"/>
              </a:xfrm>
              <a:prstGeom prst="rect">
                <a:avLst/>
              </a:prstGeom>
              <a:blipFill>
                <a:blip r:embed="rId2"/>
                <a:stretch>
                  <a:fillRect l="-391" t="-2083" b="-4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4608000" y="1404000"/>
            <a:ext cx="3096000" cy="43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9" name="Picture 13" descr="Výsledek obrázku pro zero corre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3420000"/>
            <a:ext cx="7920000" cy="36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80FCC21-85D4-B6DE-C906-0C7F8FEA656B}"/>
                  </a:ext>
                </a:extLst>
              </p:cNvPr>
              <p:cNvSpPr txBox="1"/>
              <p:nvPr/>
            </p:nvSpPr>
            <p:spPr bwMode="auto">
              <a:xfrm>
                <a:off x="4680000" y="1476000"/>
                <a:ext cx="138429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80FCC21-85D4-B6DE-C906-0C7F8FEA6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1476000"/>
                <a:ext cx="1384290" cy="276999"/>
              </a:xfrm>
              <a:prstGeom prst="rect">
                <a:avLst/>
              </a:prstGeom>
              <a:blipFill>
                <a:blip r:embed="rId4"/>
                <a:stretch>
                  <a:fillRect l="-1322" r="-2643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92E75BA-AB57-A8C7-9147-C600F010DF89}"/>
                  </a:ext>
                </a:extLst>
              </p:cNvPr>
              <p:cNvSpPr txBox="1"/>
              <p:nvPr/>
            </p:nvSpPr>
            <p:spPr bwMode="auto">
              <a:xfrm>
                <a:off x="6480000" y="1476000"/>
                <a:ext cx="115595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92E75BA-AB57-A8C7-9147-C600F010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1476000"/>
                <a:ext cx="1155957" cy="276999"/>
              </a:xfrm>
              <a:prstGeom prst="rect">
                <a:avLst/>
              </a:prstGeom>
              <a:blipFill>
                <a:blip r:embed="rId5"/>
                <a:stretch>
                  <a:fillRect l="-4737" r="-4211"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0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Odhad kovariance a korelace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máme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naměříme hodnoty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923330"/>
              </a:xfrm>
              <a:prstGeom prst="rect">
                <a:avLst/>
              </a:prstGeom>
              <a:blipFill>
                <a:blip r:embed="rId2"/>
                <a:stretch>
                  <a:fillRect l="-391" t="-3289" b="-92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1368000" y="2808000"/>
            <a:ext cx="7632000" cy="828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7D1C4EEF-1A6A-4AE9-AF2F-829B9BDAE210}"/>
                  </a:ext>
                </a:extLst>
              </p:cNvPr>
              <p:cNvSpPr txBox="1"/>
              <p:nvPr/>
            </p:nvSpPr>
            <p:spPr bwMode="auto">
              <a:xfrm>
                <a:off x="1440000" y="3060000"/>
                <a:ext cx="260770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cs-CZ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cov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7D1C4EEF-1A6A-4AE9-AF2F-829B9BDAE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0000" y="3060000"/>
                <a:ext cx="2607702" cy="276999"/>
              </a:xfrm>
              <a:prstGeom prst="rect">
                <a:avLst/>
              </a:prstGeom>
              <a:blipFill>
                <a:blip r:embed="rId3"/>
                <a:stretch>
                  <a:fillRect t="-24444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C9A075BD-5687-CE24-F88B-C6CCCF16D141}"/>
                  </a:ext>
                </a:extLst>
              </p:cNvPr>
              <p:cNvSpPr txBox="1"/>
              <p:nvPr/>
            </p:nvSpPr>
            <p:spPr bwMode="auto">
              <a:xfrm>
                <a:off x="4680000" y="2916000"/>
                <a:ext cx="2322751" cy="6138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cs-CZ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C9A075BD-5687-CE24-F88B-C6CCCF16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2916000"/>
                <a:ext cx="2322751" cy="61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18681F93-2DB2-35E6-A58B-69A94237B6BF}"/>
                  </a:ext>
                </a:extLst>
              </p:cNvPr>
              <p:cNvSpPr txBox="1"/>
              <p:nvPr/>
            </p:nvSpPr>
            <p:spPr bwMode="auto">
              <a:xfrm>
                <a:off x="7560000" y="2916000"/>
                <a:ext cx="1309397" cy="6076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cs-CZ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̂"/>
                              <m:ctrlPr>
                                <a:rPr lang="cs-CZ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18681F93-2DB2-35E6-A58B-69A94237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0" y="2916000"/>
                <a:ext cx="1309397" cy="607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24F23BC9-515B-7CC0-3617-A29D44A6D14D}"/>
                  </a:ext>
                </a:extLst>
              </p:cNvPr>
              <p:cNvSpPr txBox="1"/>
              <p:nvPr/>
            </p:nvSpPr>
            <p:spPr bwMode="auto">
              <a:xfrm>
                <a:off x="1980000" y="3960000"/>
                <a:ext cx="1726050" cy="778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24F23BC9-515B-7CC0-3617-A29D44A6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000" y="3960000"/>
                <a:ext cx="1726050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921F677D-DC13-69EA-C158-527CC67A305C}"/>
                  </a:ext>
                </a:extLst>
              </p:cNvPr>
              <p:cNvSpPr txBox="1"/>
              <p:nvPr/>
            </p:nvSpPr>
            <p:spPr bwMode="auto">
              <a:xfrm>
                <a:off x="2160000" y="5760000"/>
                <a:ext cx="1406795" cy="778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921F677D-DC13-69EA-C158-527CC67A3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000" y="5760000"/>
                <a:ext cx="1406795" cy="778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AF4D0F6D-A2B2-AAFC-5438-202ED32DF3C7}"/>
                  </a:ext>
                </a:extLst>
              </p:cNvPr>
              <p:cNvSpPr txBox="1"/>
              <p:nvPr/>
            </p:nvSpPr>
            <p:spPr bwMode="auto">
              <a:xfrm>
                <a:off x="2124000" y="4860000"/>
                <a:ext cx="1401729" cy="778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AF4D0F6D-A2B2-AAFC-5438-202ED32DF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00" y="4860000"/>
                <a:ext cx="1401729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6E7C942E-F52D-626D-B2A4-11D2E8659B3F}"/>
                  </a:ext>
                </a:extLst>
              </p:cNvPr>
              <p:cNvSpPr txBox="1"/>
              <p:nvPr/>
            </p:nvSpPr>
            <p:spPr bwMode="auto">
              <a:xfrm>
                <a:off x="5760000" y="4140000"/>
                <a:ext cx="2751330" cy="1077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6E7C942E-F52D-626D-B2A4-11D2E865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4140000"/>
                <a:ext cx="2751330" cy="1077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7521FC6F-EDEA-8258-E085-6CCACCD1B035}"/>
                  </a:ext>
                </a:extLst>
              </p:cNvPr>
              <p:cNvSpPr txBox="1"/>
              <p:nvPr/>
            </p:nvSpPr>
            <p:spPr bwMode="auto">
              <a:xfrm>
                <a:off x="5760000" y="5400000"/>
                <a:ext cx="2834174" cy="1077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7521FC6F-EDEA-8258-E085-6CCACCD1B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5400000"/>
                <a:ext cx="2834174" cy="10776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08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ek 21">
            <a:extLst>
              <a:ext uri="{FF2B5EF4-FFF2-40B4-BE49-F238E27FC236}">
                <a16:creationId xmlns:a16="http://schemas.microsoft.com/office/drawing/2014/main" id="{031C496F-65D4-88CF-92BA-E9E413B05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080000"/>
            <a:ext cx="4320000" cy="2880000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C2862971-B8C1-AAF4-0B95-70BBBF4DE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3960000"/>
            <a:ext cx="4320000" cy="2880000"/>
          </a:xfrm>
          <a:prstGeom prst="rect">
            <a:avLst/>
          </a:prstGeom>
        </p:spPr>
      </p:pic>
      <p:pic>
        <p:nvPicPr>
          <p:cNvPr id="24" name="Obrázek 23">
            <a:extLst>
              <a:ext uri="{FF2B5EF4-FFF2-40B4-BE49-F238E27FC236}">
                <a16:creationId xmlns:a16="http://schemas.microsoft.com/office/drawing/2014/main" id="{3576FE2D-21EF-BC2E-3D6D-96C5B5DB4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1080000"/>
            <a:ext cx="4320000" cy="2880000"/>
          </a:xfrm>
          <a:prstGeom prst="rect">
            <a:avLst/>
          </a:prstGeom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4065B533-AD0D-E2A2-C15D-872BD56FE0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3960000"/>
            <a:ext cx="4320000" cy="288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Centrální limitní věta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TextovéPole 1087"/>
          <p:cNvSpPr txBox="1"/>
          <p:nvPr/>
        </p:nvSpPr>
        <p:spPr bwMode="auto">
          <a:xfrm>
            <a:off x="2700000" y="1440000"/>
            <a:ext cx="5309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  <a:endParaRPr lang="cs-CZ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TextovéPole 1088"/>
          <p:cNvSpPr txBox="1"/>
          <p:nvPr/>
        </p:nvSpPr>
        <p:spPr bwMode="auto">
          <a:xfrm>
            <a:off x="6912000" y="4320000"/>
            <a:ext cx="6158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  <a:endParaRPr lang="cs-CZ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0" name="TextovéPole 1089"/>
          <p:cNvSpPr txBox="1"/>
          <p:nvPr/>
        </p:nvSpPr>
        <p:spPr bwMode="auto">
          <a:xfrm>
            <a:off x="6876000" y="1440000"/>
            <a:ext cx="5309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  <a:endParaRPr lang="cs-CZ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1" name="TextovéPole 1090"/>
          <p:cNvSpPr txBox="1"/>
          <p:nvPr/>
        </p:nvSpPr>
        <p:spPr bwMode="auto">
          <a:xfrm>
            <a:off x="2700000" y="4320000"/>
            <a:ext cx="5309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  <a:endParaRPr lang="cs-CZ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2" name="TextovéPole 1091"/>
          <p:cNvSpPr txBox="1"/>
          <p:nvPr/>
        </p:nvSpPr>
        <p:spPr bwMode="auto">
          <a:xfrm>
            <a:off x="4680000" y="1440000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1/6) </a:t>
            </a:r>
            <a:endParaRPr lang="cs-CZ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3" name="TextovéPole 1092"/>
          <p:cNvSpPr txBox="1"/>
          <p:nvPr/>
        </p:nvSpPr>
        <p:spPr bwMode="auto">
          <a:xfrm>
            <a:off x="8820000" y="1440000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1/3) </a:t>
            </a:r>
            <a:endParaRPr lang="cs-CZ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4" name="TextovéPole 1093"/>
          <p:cNvSpPr txBox="1"/>
          <p:nvPr/>
        </p:nvSpPr>
        <p:spPr bwMode="auto">
          <a:xfrm>
            <a:off x="4680000" y="4284000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1/2) </a:t>
            </a:r>
            <a:endParaRPr lang="cs-CZ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" name="TextovéPole 1094"/>
          <p:cNvSpPr txBox="1"/>
          <p:nvPr/>
        </p:nvSpPr>
        <p:spPr bwMode="auto">
          <a:xfrm>
            <a:off x="8820000" y="4320000"/>
            <a:ext cx="14606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5, </a:t>
            </a:r>
            <a:r>
              <a:rPr lang="en-US" sz="1200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1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5/6) </a:t>
            </a:r>
            <a:endParaRPr lang="cs-CZ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2B19B2A-5437-9E83-6E7E-D08B9FC83054}"/>
                  </a:ext>
                </a:extLst>
              </p:cNvPr>
              <p:cNvSpPr txBox="1"/>
              <p:nvPr/>
            </p:nvSpPr>
            <p:spPr bwMode="auto">
              <a:xfrm>
                <a:off x="360000" y="2520000"/>
                <a:ext cx="1026756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2B19B2A-5437-9E83-6E7E-D08B9FC8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2520000"/>
                <a:ext cx="1026756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5571C207-3E8C-3799-0AC4-AC4506C598FB}"/>
                  </a:ext>
                </a:extLst>
              </p:cNvPr>
              <p:cNvSpPr txBox="1"/>
              <p:nvPr/>
            </p:nvSpPr>
            <p:spPr bwMode="auto">
              <a:xfrm>
                <a:off x="360000" y="1800000"/>
                <a:ext cx="117897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5571C207-3E8C-3799-0AC4-AC4506C59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1800000"/>
                <a:ext cx="1178977" cy="276999"/>
              </a:xfrm>
              <a:prstGeom prst="rect">
                <a:avLst/>
              </a:prstGeom>
              <a:blipFill>
                <a:blip r:embed="rId7"/>
                <a:stretch>
                  <a:fillRect l="-2591" b="-195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8497712D-945E-08BB-5D10-90E72BEE7179}"/>
                  </a:ext>
                </a:extLst>
              </p:cNvPr>
              <p:cNvSpPr txBox="1"/>
              <p:nvPr/>
            </p:nvSpPr>
            <p:spPr bwMode="auto">
              <a:xfrm>
                <a:off x="360000" y="4320000"/>
                <a:ext cx="1469633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8497712D-945E-08BB-5D10-90E72BEE7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4320000"/>
                <a:ext cx="1469633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C780D40-D017-3B72-31DB-D139281EAC10}"/>
                  </a:ext>
                </a:extLst>
              </p:cNvPr>
              <p:cNvSpPr txBox="1"/>
              <p:nvPr/>
            </p:nvSpPr>
            <p:spPr bwMode="auto">
              <a:xfrm>
                <a:off x="360000" y="5400000"/>
                <a:ext cx="1765996" cy="756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8C780D40-D017-3B72-31DB-D139281E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5400000"/>
                <a:ext cx="176599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Obrázek 88">
            <a:extLst>
              <a:ext uri="{FF2B5EF4-FFF2-40B4-BE49-F238E27FC236}">
                <a16:creationId xmlns:a16="http://schemas.microsoft.com/office/drawing/2014/main" id="{9CC5A6C9-60D0-087F-F68D-B3B05AC4A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0000" y="3924000"/>
            <a:ext cx="3600000" cy="2400000"/>
          </a:xfrm>
          <a:prstGeom prst="rect">
            <a:avLst/>
          </a:prstGeom>
        </p:spPr>
      </p:pic>
      <p:pic>
        <p:nvPicPr>
          <p:cNvPr id="86" name="Obrázek 85">
            <a:extLst>
              <a:ext uri="{FF2B5EF4-FFF2-40B4-BE49-F238E27FC236}">
                <a16:creationId xmlns:a16="http://schemas.microsoft.com/office/drawing/2014/main" id="{4985A7D8-6BE9-A92F-1F2F-70DD8F93C4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0" y="3240000"/>
            <a:ext cx="6480000" cy="3702856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 – případ dvou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marginální hustoty pravděpodobnosti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délník 22"/>
          <p:cNvSpPr/>
          <p:nvPr/>
        </p:nvSpPr>
        <p:spPr bwMode="auto">
          <a:xfrm>
            <a:off x="4382883" y="1871047"/>
            <a:ext cx="6078274" cy="134853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65855C5-DC46-1EFF-6DDF-4D0C797062A8}"/>
                  </a:ext>
                </a:extLst>
              </p:cNvPr>
              <p:cNvSpPr txBox="1"/>
              <p:nvPr/>
            </p:nvSpPr>
            <p:spPr bwMode="auto">
              <a:xfrm>
                <a:off x="1080000" y="1800000"/>
                <a:ext cx="2190728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B65855C5-DC46-1EFF-6DDF-4D0C7970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1800000"/>
                <a:ext cx="2190728" cy="597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035FECCC-8153-1AEE-6525-E137E5AF2142}"/>
                  </a:ext>
                </a:extLst>
              </p:cNvPr>
              <p:cNvSpPr txBox="1"/>
              <p:nvPr/>
            </p:nvSpPr>
            <p:spPr bwMode="auto">
              <a:xfrm>
                <a:off x="1080000" y="2520000"/>
                <a:ext cx="2194319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035FECCC-8153-1AEE-6525-E137E5AF2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2520000"/>
                <a:ext cx="2194319" cy="59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Skupina 55">
            <a:extLst>
              <a:ext uri="{FF2B5EF4-FFF2-40B4-BE49-F238E27FC236}">
                <a16:creationId xmlns:a16="http://schemas.microsoft.com/office/drawing/2014/main" id="{156A6C5D-5ED6-F8A5-A3AB-29D323590EF5}"/>
              </a:ext>
            </a:extLst>
          </p:cNvPr>
          <p:cNvGrpSpPr/>
          <p:nvPr/>
        </p:nvGrpSpPr>
        <p:grpSpPr>
          <a:xfrm>
            <a:off x="2052000" y="3420000"/>
            <a:ext cx="8542264" cy="3764767"/>
            <a:chOff x="2232000" y="3420000"/>
            <a:chExt cx="8542264" cy="3764767"/>
          </a:xfrm>
        </p:grpSpPr>
        <p:cxnSp>
          <p:nvCxnSpPr>
            <p:cNvPr id="57" name="Přímá spojnice 56">
              <a:extLst>
                <a:ext uri="{FF2B5EF4-FFF2-40B4-BE49-F238E27FC236}">
                  <a16:creationId xmlns:a16="http://schemas.microsoft.com/office/drawing/2014/main" id="{7B032B3E-1129-47BC-F559-A608E74D91FC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4932000"/>
              <a:ext cx="78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57">
              <a:extLst>
                <a:ext uri="{FF2B5EF4-FFF2-40B4-BE49-F238E27FC236}">
                  <a16:creationId xmlns:a16="http://schemas.microsoft.com/office/drawing/2014/main" id="{BD0AEEE5-89DE-AA4C-B069-73A292F87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4752000"/>
              <a:ext cx="78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římá spojnice 58">
              <a:extLst>
                <a:ext uri="{FF2B5EF4-FFF2-40B4-BE49-F238E27FC236}">
                  <a16:creationId xmlns:a16="http://schemas.microsoft.com/office/drawing/2014/main" id="{27DA5FB3-D41D-DB99-7B89-AEC98E91DCE7}"/>
                </a:ext>
              </a:extLst>
            </p:cNvPr>
            <p:cNvCxnSpPr/>
            <p:nvPr/>
          </p:nvCxnSpPr>
          <p:spPr>
            <a:xfrm flipH="1">
              <a:off x="7452000" y="3420000"/>
              <a:ext cx="0" cy="36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4AF2D2B1-5716-E4BB-E349-42B3F43051DF}"/>
                </a:ext>
              </a:extLst>
            </p:cNvPr>
            <p:cNvCxnSpPr/>
            <p:nvPr/>
          </p:nvCxnSpPr>
          <p:spPr>
            <a:xfrm flipH="1">
              <a:off x="7632000" y="3420000"/>
              <a:ext cx="0" cy="36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bdélník 61">
              <a:extLst>
                <a:ext uri="{FF2B5EF4-FFF2-40B4-BE49-F238E27FC236}">
                  <a16:creationId xmlns:a16="http://schemas.microsoft.com/office/drawing/2014/main" id="{F2D5C338-1E13-8B08-189E-87310F59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4752000"/>
              <a:ext cx="180000" cy="180000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cs-CZ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Přímá spojnice se šipkou 72">
              <a:extLst>
                <a:ext uri="{FF2B5EF4-FFF2-40B4-BE49-F238E27FC236}">
                  <a16:creationId xmlns:a16="http://schemas.microsoft.com/office/drawing/2014/main" id="{B250FC2C-D5DE-0DCF-95A2-63E1516B688E}"/>
                </a:ext>
              </a:extLst>
            </p:cNvPr>
            <p:cNvCxnSpPr/>
            <p:nvPr/>
          </p:nvCxnSpPr>
          <p:spPr>
            <a:xfrm flipV="1">
              <a:off x="7272000" y="6912000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se šipkou 73">
              <a:extLst>
                <a:ext uri="{FF2B5EF4-FFF2-40B4-BE49-F238E27FC236}">
                  <a16:creationId xmlns:a16="http://schemas.microsoft.com/office/drawing/2014/main" id="{85890F3D-D2A5-09A9-9E2E-920AA7EB8C12}"/>
                </a:ext>
              </a:extLst>
            </p:cNvPr>
            <p:cNvCxnSpPr/>
            <p:nvPr/>
          </p:nvCxnSpPr>
          <p:spPr>
            <a:xfrm flipH="1" flipV="1">
              <a:off x="7630686" y="6912000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se šipkou 74">
              <a:extLst>
                <a:ext uri="{FF2B5EF4-FFF2-40B4-BE49-F238E27FC236}">
                  <a16:creationId xmlns:a16="http://schemas.microsoft.com/office/drawing/2014/main" id="{19277F76-B2FC-C091-E1B2-C54D56130026}"/>
                </a:ext>
              </a:extLst>
            </p:cNvPr>
            <p:cNvCxnSpPr/>
            <p:nvPr/>
          </p:nvCxnSpPr>
          <p:spPr>
            <a:xfrm flipV="1">
              <a:off x="9972000" y="4932000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se šipkou 75">
              <a:extLst>
                <a:ext uri="{FF2B5EF4-FFF2-40B4-BE49-F238E27FC236}">
                  <a16:creationId xmlns:a16="http://schemas.microsoft.com/office/drawing/2014/main" id="{A0EF82FB-1862-F95C-1566-9819EBC95400}"/>
                </a:ext>
              </a:extLst>
            </p:cNvPr>
            <p:cNvCxnSpPr/>
            <p:nvPr/>
          </p:nvCxnSpPr>
          <p:spPr>
            <a:xfrm>
              <a:off x="9972000" y="4572000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ovéPole 76">
                  <a:extLst>
                    <a:ext uri="{FF2B5EF4-FFF2-40B4-BE49-F238E27FC236}">
                      <a16:creationId xmlns:a16="http://schemas.microsoft.com/office/drawing/2014/main" id="{708911D9-92A1-5AFD-3BA5-942AB37E7788}"/>
                    </a:ext>
                  </a:extLst>
                </p:cNvPr>
                <p:cNvSpPr txBox="1"/>
                <p:nvPr/>
              </p:nvSpPr>
              <p:spPr bwMode="auto">
                <a:xfrm>
                  <a:off x="7128000" y="6912000"/>
                  <a:ext cx="365933" cy="2727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cs-CZ" sz="1200" i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ovéPole 76">
                  <a:extLst>
                    <a:ext uri="{FF2B5EF4-FFF2-40B4-BE49-F238E27FC236}">
                      <a16:creationId xmlns:a16="http://schemas.microsoft.com/office/drawing/2014/main" id="{708911D9-92A1-5AFD-3BA5-942AB37E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8000" y="6912000"/>
                  <a:ext cx="365933" cy="2727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CB7C4EC2-4B40-1BA9-B132-D2A8630E414A}"/>
                    </a:ext>
                  </a:extLst>
                </p:cNvPr>
                <p:cNvSpPr txBox="1"/>
                <p:nvPr/>
              </p:nvSpPr>
              <p:spPr bwMode="auto">
                <a:xfrm>
                  <a:off x="10044000" y="4932000"/>
                  <a:ext cx="367537" cy="2727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cs-CZ" sz="1200" i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CB7C4EC2-4B40-1BA9-B132-D2A8630E4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4000" y="4932000"/>
                  <a:ext cx="367537" cy="272767"/>
                </a:xfrm>
                <a:prstGeom prst="rect">
                  <a:avLst/>
                </a:prstGeom>
                <a:blipFill>
                  <a:blip r:embed="rId7"/>
                  <a:stretch>
                    <a:fillRect b="-22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ovéPole 78">
                  <a:extLst>
                    <a:ext uri="{FF2B5EF4-FFF2-40B4-BE49-F238E27FC236}">
                      <a16:creationId xmlns:a16="http://schemas.microsoft.com/office/drawing/2014/main" id="{F6ACB16B-0642-8D10-E443-2DEEEF5987EB}"/>
                    </a:ext>
                  </a:extLst>
                </p:cNvPr>
                <p:cNvSpPr txBox="1"/>
                <p:nvPr/>
              </p:nvSpPr>
              <p:spPr bwMode="auto">
                <a:xfrm>
                  <a:off x="7632000" y="6912000"/>
                  <a:ext cx="725904" cy="2727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cs-CZ" sz="1200" i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ovéPole 78">
                  <a:extLst>
                    <a:ext uri="{FF2B5EF4-FFF2-40B4-BE49-F238E27FC236}">
                      <a16:creationId xmlns:a16="http://schemas.microsoft.com/office/drawing/2014/main" id="{F6ACB16B-0642-8D10-E443-2DEEEF598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32000" y="6912000"/>
                  <a:ext cx="725904" cy="2727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ovéPole 79">
                  <a:extLst>
                    <a:ext uri="{FF2B5EF4-FFF2-40B4-BE49-F238E27FC236}">
                      <a16:creationId xmlns:a16="http://schemas.microsoft.com/office/drawing/2014/main" id="{B322C98A-1FB4-1C49-3DBD-6CFE96B1FF70}"/>
                    </a:ext>
                  </a:extLst>
                </p:cNvPr>
                <p:cNvSpPr txBox="1"/>
                <p:nvPr/>
              </p:nvSpPr>
              <p:spPr bwMode="auto">
                <a:xfrm>
                  <a:off x="10044000" y="4464000"/>
                  <a:ext cx="730264" cy="2727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cs-CZ" sz="1200" i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ovéPole 79">
                  <a:extLst>
                    <a:ext uri="{FF2B5EF4-FFF2-40B4-BE49-F238E27FC236}">
                      <a16:creationId xmlns:a16="http://schemas.microsoft.com/office/drawing/2014/main" id="{B322C98A-1FB4-1C49-3DBD-6CFE96B1F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4000" y="4464000"/>
                  <a:ext cx="730264" cy="272767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Přímá spojnice se šipkou 47"/>
          <p:cNvCxnSpPr>
            <a:cxnSpLocks/>
          </p:cNvCxnSpPr>
          <p:nvPr/>
        </p:nvCxnSpPr>
        <p:spPr>
          <a:xfrm flipV="1">
            <a:off x="7380000" y="2664000"/>
            <a:ext cx="360000" cy="2016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ovéPole 80">
                <a:extLst>
                  <a:ext uri="{FF2B5EF4-FFF2-40B4-BE49-F238E27FC236}">
                    <a16:creationId xmlns:a16="http://schemas.microsoft.com/office/drawing/2014/main" id="{0304F8F7-A443-227A-A9EE-4354985CD5A7}"/>
                  </a:ext>
                </a:extLst>
              </p:cNvPr>
              <p:cNvSpPr txBox="1"/>
              <p:nvPr/>
            </p:nvSpPr>
            <p:spPr bwMode="auto">
              <a:xfrm>
                <a:off x="4500000" y="1944000"/>
                <a:ext cx="220259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ovéPole 80">
                <a:extLst>
                  <a:ext uri="{FF2B5EF4-FFF2-40B4-BE49-F238E27FC236}">
                    <a16:creationId xmlns:a16="http://schemas.microsoft.com/office/drawing/2014/main" id="{0304F8F7-A443-227A-A9EE-4354985C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000" y="1944000"/>
                <a:ext cx="2202591" cy="276999"/>
              </a:xfrm>
              <a:prstGeom prst="rect">
                <a:avLst/>
              </a:prstGeom>
              <a:blipFill>
                <a:blip r:embed="rId10"/>
                <a:stretch>
                  <a:fillRect l="-1934" b="-1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ovéPole 81">
                <a:extLst>
                  <a:ext uri="{FF2B5EF4-FFF2-40B4-BE49-F238E27FC236}">
                    <a16:creationId xmlns:a16="http://schemas.microsoft.com/office/drawing/2014/main" id="{154C31E6-28E1-7D37-B173-EB6BC482D782}"/>
                  </a:ext>
                </a:extLst>
              </p:cNvPr>
              <p:cNvSpPr txBox="1"/>
              <p:nvPr/>
            </p:nvSpPr>
            <p:spPr bwMode="auto">
              <a:xfrm>
                <a:off x="4500000" y="2664000"/>
                <a:ext cx="220259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ovéPole 81">
                <a:extLst>
                  <a:ext uri="{FF2B5EF4-FFF2-40B4-BE49-F238E27FC236}">
                    <a16:creationId xmlns:a16="http://schemas.microsoft.com/office/drawing/2014/main" id="{154C31E6-28E1-7D37-B173-EB6BC482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000" y="2664000"/>
                <a:ext cx="2202591" cy="276999"/>
              </a:xfrm>
              <a:prstGeom prst="rect">
                <a:avLst/>
              </a:prstGeom>
              <a:blipFill>
                <a:blip r:embed="rId11"/>
                <a:stretch>
                  <a:fillRect l="-2210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ovéPole 82">
                <a:extLst>
                  <a:ext uri="{FF2B5EF4-FFF2-40B4-BE49-F238E27FC236}">
                    <a16:creationId xmlns:a16="http://schemas.microsoft.com/office/drawing/2014/main" id="{3EFA6D95-B6A7-4AA4-43FF-553765DE413E}"/>
                  </a:ext>
                </a:extLst>
              </p:cNvPr>
              <p:cNvSpPr txBox="1"/>
              <p:nvPr/>
            </p:nvSpPr>
            <p:spPr bwMode="auto">
              <a:xfrm>
                <a:off x="7200000" y="2340000"/>
                <a:ext cx="265245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ovéPole 82">
                <a:extLst>
                  <a:ext uri="{FF2B5EF4-FFF2-40B4-BE49-F238E27FC236}">
                    <a16:creationId xmlns:a16="http://schemas.microsoft.com/office/drawing/2014/main" id="{3EFA6D95-B6A7-4AA4-43FF-553765DE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0" y="2340000"/>
                <a:ext cx="2652457" cy="276999"/>
              </a:xfrm>
              <a:prstGeom prst="rect">
                <a:avLst/>
              </a:prstGeom>
              <a:blipFill>
                <a:blip r:embed="rId12"/>
                <a:stretch>
                  <a:fillRect l="-1379" r="-1609" b="-37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Očekávaná hodnota – případ dvou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3416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operátor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očekávané hodnoty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obecně: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416320"/>
              </a:xfrm>
              <a:prstGeom prst="rect">
                <a:avLst/>
              </a:prstGeom>
              <a:blipFill>
                <a:blip r:embed="rId2"/>
                <a:stretch>
                  <a:fillRect l="-391" t="-891" b="-17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délník 15"/>
          <p:cNvSpPr/>
          <p:nvPr/>
        </p:nvSpPr>
        <p:spPr bwMode="auto">
          <a:xfrm>
            <a:off x="5688000" y="1800000"/>
            <a:ext cx="3600000" cy="187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17D8C90D-0DBD-050B-1774-FE72473F83A9}"/>
                  </a:ext>
                </a:extLst>
              </p:cNvPr>
              <p:cNvSpPr txBox="1"/>
              <p:nvPr/>
            </p:nvSpPr>
            <p:spPr bwMode="auto">
              <a:xfrm>
                <a:off x="5760000" y="1872000"/>
                <a:ext cx="3447674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17D8C90D-0DBD-050B-1774-FE72473F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1872000"/>
                <a:ext cx="3447674" cy="5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A1494B4F-004C-FCE3-9ED5-1E23F6691339}"/>
                  </a:ext>
                </a:extLst>
              </p:cNvPr>
              <p:cNvSpPr txBox="1"/>
              <p:nvPr/>
            </p:nvSpPr>
            <p:spPr bwMode="auto">
              <a:xfrm>
                <a:off x="5760000" y="2988000"/>
                <a:ext cx="3447674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A1494B4F-004C-FCE3-9ED5-1E23F669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2988000"/>
                <a:ext cx="3447674" cy="597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EE17B75-DF68-D8C8-2016-15DF492C8979}"/>
                  </a:ext>
                </a:extLst>
              </p:cNvPr>
              <p:cNvSpPr txBox="1"/>
              <p:nvPr/>
            </p:nvSpPr>
            <p:spPr bwMode="auto">
              <a:xfrm>
                <a:off x="2520000" y="4320000"/>
                <a:ext cx="4028026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EEE17B75-DF68-D8C8-2016-15DF492C8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000" y="4320000"/>
                <a:ext cx="4028026" cy="59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Rozptyl – případ dvou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 bwMode="auto">
              <a:xfrm>
                <a:off x="719998" y="1440000"/>
                <a:ext cx="9360000" cy="2308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operátor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rozptylu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308324"/>
              </a:xfrm>
              <a:prstGeom prst="rect">
                <a:avLst/>
              </a:prstGeom>
              <a:blipFill>
                <a:blip r:embed="rId2"/>
                <a:stretch>
                  <a:fillRect l="-391" t="-131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élník 17"/>
          <p:cNvSpPr/>
          <p:nvPr/>
        </p:nvSpPr>
        <p:spPr bwMode="auto">
          <a:xfrm>
            <a:off x="4428000" y="1800000"/>
            <a:ext cx="6048000" cy="187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3681AC96-2FE3-EBE1-7A5E-507FC540A161}"/>
                  </a:ext>
                </a:extLst>
              </p:cNvPr>
              <p:cNvSpPr txBox="1"/>
              <p:nvPr/>
            </p:nvSpPr>
            <p:spPr bwMode="auto">
              <a:xfrm>
                <a:off x="4500000" y="1872000"/>
                <a:ext cx="5993628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3681AC96-2FE3-EBE1-7A5E-507FC540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000" y="1872000"/>
                <a:ext cx="5993628" cy="5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5643B4F8-E345-9303-F2BA-ED81FFE88168}"/>
                  </a:ext>
                </a:extLst>
              </p:cNvPr>
              <p:cNvSpPr txBox="1"/>
              <p:nvPr/>
            </p:nvSpPr>
            <p:spPr bwMode="auto">
              <a:xfrm>
                <a:off x="4500000" y="2988000"/>
                <a:ext cx="5947013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5643B4F8-E345-9303-F2BA-ED81FFE88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000" y="2988000"/>
                <a:ext cx="5947013" cy="597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8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Kovariance a korelace náhodných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 bwMode="auto">
              <a:xfrm>
                <a:off x="719998" y="1440000"/>
                <a:ext cx="9360000" cy="5122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kovariance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minimální smysluplná informace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 náhodných proměnných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míra polohy: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cs-CZ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míra disperze: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4 čísla nestačí!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kovariance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5122171"/>
              </a:xfrm>
              <a:prstGeom prst="rect">
                <a:avLst/>
              </a:prstGeom>
              <a:blipFill>
                <a:blip r:embed="rId2"/>
                <a:stretch>
                  <a:fillRect l="-391" t="-595" b="-1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1800000"/>
            <a:ext cx="3600000" cy="246994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0" y="4320000"/>
            <a:ext cx="3600000" cy="2469948"/>
          </a:xfrm>
          <a:prstGeom prst="rect">
            <a:avLst/>
          </a:prstGeom>
        </p:spPr>
      </p:pic>
      <p:cxnSp>
        <p:nvCxnSpPr>
          <p:cNvPr id="9" name="Přímá spojnice se šipkou 8"/>
          <p:cNvCxnSpPr/>
          <p:nvPr/>
        </p:nvCxnSpPr>
        <p:spPr>
          <a:xfrm>
            <a:off x="1978429" y="4856320"/>
            <a:ext cx="0" cy="12600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Kovariance a korelace náhodných proměnných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/>
              <p:cNvSpPr txBox="1"/>
              <p:nvPr/>
            </p:nvSpPr>
            <p:spPr bwMode="auto">
              <a:xfrm>
                <a:off x="719998" y="1440000"/>
                <a:ext cx="936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kovariance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náhodných proměnných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kovarianční</a:t>
                </a: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matice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1754326"/>
              </a:xfrm>
              <a:prstGeom prst="rect">
                <a:avLst/>
              </a:prstGeom>
              <a:blipFill>
                <a:blip r:embed="rId2"/>
                <a:stretch>
                  <a:fillRect l="-391" t="-1736" b="-45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élník 17"/>
          <p:cNvSpPr/>
          <p:nvPr/>
        </p:nvSpPr>
        <p:spPr bwMode="auto">
          <a:xfrm>
            <a:off x="1728000" y="2052000"/>
            <a:ext cx="5472000" cy="50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ABE4A04-17D3-AFD4-DC1F-605217231FC5}"/>
                  </a:ext>
                </a:extLst>
              </p:cNvPr>
              <p:cNvSpPr txBox="1"/>
              <p:nvPr/>
            </p:nvSpPr>
            <p:spPr bwMode="auto">
              <a:xfrm>
                <a:off x="1800000" y="2160000"/>
                <a:ext cx="5349413" cy="318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0ABE4A04-17D3-AFD4-DC1F-60521723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0" y="2160000"/>
                <a:ext cx="5349413" cy="318677"/>
              </a:xfrm>
              <a:prstGeom prst="rect">
                <a:avLst/>
              </a:prstGeom>
              <a:blipFill>
                <a:blip r:embed="rId3"/>
                <a:stretch>
                  <a:fillRect b="-169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816C6A7-051C-403B-87A5-B746731025BF}"/>
                  </a:ext>
                </a:extLst>
              </p:cNvPr>
              <p:cNvSpPr txBox="1"/>
              <p:nvPr/>
            </p:nvSpPr>
            <p:spPr bwMode="auto">
              <a:xfrm>
                <a:off x="1800000" y="3240000"/>
                <a:ext cx="5290679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cov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cov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cov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816C6A7-051C-403B-87A5-B746731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0" y="3240000"/>
                <a:ext cx="5290679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56D9A7F-25F6-B776-49B5-4FBD32B16C63}"/>
                  </a:ext>
                </a:extLst>
              </p:cNvPr>
              <p:cNvSpPr txBox="1"/>
              <p:nvPr/>
            </p:nvSpPr>
            <p:spPr bwMode="auto">
              <a:xfrm>
                <a:off x="719881" y="4320000"/>
                <a:ext cx="9360000" cy="175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korelace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náhodných proměnných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korelační matice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956D9A7F-25F6-B776-49B5-4FBD32B1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881" y="4320000"/>
                <a:ext cx="9360000" cy="1754326"/>
              </a:xfrm>
              <a:prstGeom prst="rect">
                <a:avLst/>
              </a:prstGeom>
              <a:blipFill>
                <a:blip r:embed="rId5"/>
                <a:stretch>
                  <a:fillRect l="-391" t="-2091" b="-48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BA6F32B-1F43-274B-937D-F621CFEE5465}"/>
                  </a:ext>
                </a:extLst>
              </p:cNvPr>
              <p:cNvSpPr txBox="1"/>
              <p:nvPr/>
            </p:nvSpPr>
            <p:spPr bwMode="auto">
              <a:xfrm>
                <a:off x="1799883" y="6120000"/>
                <a:ext cx="4426405" cy="551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BA6F32B-1F43-274B-937D-F621CFEE5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883" y="6120000"/>
                <a:ext cx="4426405" cy="551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élník 5">
            <a:extLst>
              <a:ext uri="{FF2B5EF4-FFF2-40B4-BE49-F238E27FC236}">
                <a16:creationId xmlns:a16="http://schemas.microsoft.com/office/drawing/2014/main" id="{B671F7DD-5D20-0BA5-2F13-4EBB57FF3ADE}"/>
              </a:ext>
            </a:extLst>
          </p:cNvPr>
          <p:cNvSpPr/>
          <p:nvPr/>
        </p:nvSpPr>
        <p:spPr bwMode="auto">
          <a:xfrm>
            <a:off x="1728000" y="4788000"/>
            <a:ext cx="2088000" cy="7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774D2A4D-4435-BC88-BEE7-C6577C921F68}"/>
                  </a:ext>
                </a:extLst>
              </p:cNvPr>
              <p:cNvSpPr txBox="1"/>
              <p:nvPr/>
            </p:nvSpPr>
            <p:spPr bwMode="auto">
              <a:xfrm>
                <a:off x="1800001" y="4860000"/>
                <a:ext cx="1931105" cy="615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774D2A4D-4435-BC88-BEE7-C6577C92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1" y="4860000"/>
                <a:ext cx="1931105" cy="615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5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D31FC9B-1D73-0C48-4098-4562AA899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780000"/>
            <a:ext cx="5040000" cy="3360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5F4E035-5CB1-68F0-0A61-9FD4C7AA6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63" y="3780000"/>
            <a:ext cx="5040000" cy="33600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1EEE004-08E9-F682-B635-8F560A21CE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720000"/>
            <a:ext cx="5040000" cy="336000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382C585-3C49-C0BF-8CAD-A9451D7FA9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5040000" cy="336000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Korelace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 bwMode="auto">
          <a:xfrm>
            <a:off x="3960000" y="324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p:sp>
        <p:nvSpPr>
          <p:cNvPr id="33" name="TextovéPole 32"/>
          <p:cNvSpPr txBox="1"/>
          <p:nvPr/>
        </p:nvSpPr>
        <p:spPr bwMode="auto">
          <a:xfrm>
            <a:off x="3961087" y="630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9000000" y="630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p:sp>
        <p:nvSpPr>
          <p:cNvPr id="37" name="TextovéPole 36"/>
          <p:cNvSpPr txBox="1"/>
          <p:nvPr/>
        </p:nvSpPr>
        <p:spPr bwMode="auto">
          <a:xfrm>
            <a:off x="9000000" y="3240000"/>
            <a:ext cx="939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10 000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A46714B-A660-0BBB-94B7-7CC2E8F67501}"/>
                  </a:ext>
                </a:extLst>
              </p:cNvPr>
              <p:cNvSpPr txBox="1"/>
              <p:nvPr/>
            </p:nvSpPr>
            <p:spPr bwMode="auto">
              <a:xfrm>
                <a:off x="1152000" y="1260000"/>
                <a:ext cx="13322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A46714B-A660-0BBB-94B7-7CC2E8F6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1260000"/>
                <a:ext cx="1332288" cy="276999"/>
              </a:xfrm>
              <a:prstGeom prst="rect">
                <a:avLst/>
              </a:prstGeom>
              <a:blipFill>
                <a:blip r:embed="rId6"/>
                <a:stretch>
                  <a:fillRect l="-4110" r="-3653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EE0EE1DE-AF95-0511-FD67-676D30708889}"/>
                  </a:ext>
                </a:extLst>
              </p:cNvPr>
              <p:cNvSpPr txBox="1"/>
              <p:nvPr/>
            </p:nvSpPr>
            <p:spPr bwMode="auto">
              <a:xfrm>
                <a:off x="6192000" y="1260000"/>
                <a:ext cx="13322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=0.7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EE0EE1DE-AF95-0511-FD67-676D3070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000" y="1260000"/>
                <a:ext cx="1332288" cy="276999"/>
              </a:xfrm>
              <a:prstGeom prst="rect">
                <a:avLst/>
              </a:prstGeom>
              <a:blipFill>
                <a:blip r:embed="rId7"/>
                <a:stretch>
                  <a:fillRect l="-4128" r="-4128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6AE2AC62-8AC8-5089-3491-12CEB87C7F76}"/>
                  </a:ext>
                </a:extLst>
              </p:cNvPr>
              <p:cNvSpPr txBox="1"/>
              <p:nvPr/>
            </p:nvSpPr>
            <p:spPr bwMode="auto">
              <a:xfrm>
                <a:off x="1152000" y="4320000"/>
                <a:ext cx="15054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=−0.7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6AE2AC62-8AC8-5089-3491-12CEB87C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000" y="4320000"/>
                <a:ext cx="1505412" cy="276999"/>
              </a:xfrm>
              <a:prstGeom prst="rect">
                <a:avLst/>
              </a:prstGeom>
              <a:blipFill>
                <a:blip r:embed="rId8"/>
                <a:stretch>
                  <a:fillRect l="-3644" r="-3239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16D51C0A-ACD0-5AED-421C-BDC6B2F01971}"/>
                  </a:ext>
                </a:extLst>
              </p:cNvPr>
              <p:cNvSpPr txBox="1"/>
              <p:nvPr/>
            </p:nvSpPr>
            <p:spPr bwMode="auto">
              <a:xfrm>
                <a:off x="6192000" y="4320000"/>
                <a:ext cx="133228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16D51C0A-ACD0-5AED-421C-BDC6B2F01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000" y="4320000"/>
                <a:ext cx="1332288" cy="276999"/>
              </a:xfrm>
              <a:prstGeom prst="rect">
                <a:avLst/>
              </a:prstGeom>
              <a:blipFill>
                <a:blip r:embed="rId9"/>
                <a:stretch>
                  <a:fillRect l="-4128" r="-4128" b="-288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7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Kovariance a korelace nezávislých náhodných proměnných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4247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nezávislé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cs-CZ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rozptyl náhodné proměnné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kovariance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náhodných proměnných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4247317"/>
              </a:xfrm>
              <a:prstGeom prst="rect">
                <a:avLst/>
              </a:prstGeom>
              <a:blipFill>
                <a:blip r:embed="rId2"/>
                <a:stretch>
                  <a:fillRect l="-391" t="-717" b="-12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4608000" y="1368000"/>
            <a:ext cx="2196000" cy="504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1680B96-9BFF-7677-9956-7813A499DAA0}"/>
                  </a:ext>
                </a:extLst>
              </p:cNvPr>
              <p:cNvSpPr txBox="1"/>
              <p:nvPr/>
            </p:nvSpPr>
            <p:spPr bwMode="auto">
              <a:xfrm>
                <a:off x="4680000" y="1476000"/>
                <a:ext cx="2074222" cy="298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B1680B96-9BFF-7677-9956-7813A499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0000" y="1476000"/>
                <a:ext cx="2074222" cy="298928"/>
              </a:xfrm>
              <a:prstGeom prst="rect">
                <a:avLst/>
              </a:prstGeom>
              <a:blipFill>
                <a:blip r:embed="rId3"/>
                <a:stretch>
                  <a:fillRect l="-3529" b="-265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93A22FA-4209-4F54-71E8-83C41683F05D}"/>
                  </a:ext>
                </a:extLst>
              </p:cNvPr>
              <p:cNvSpPr txBox="1"/>
              <p:nvPr/>
            </p:nvSpPr>
            <p:spPr bwMode="auto">
              <a:xfrm>
                <a:off x="1260000" y="2520000"/>
                <a:ext cx="8511113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93A22FA-4209-4F54-71E8-83C41683F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2520000"/>
                <a:ext cx="8511113" cy="597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74284508-620D-1015-E784-3FD45AD19947}"/>
                  </a:ext>
                </a:extLst>
              </p:cNvPr>
              <p:cNvSpPr txBox="1"/>
              <p:nvPr/>
            </p:nvSpPr>
            <p:spPr bwMode="auto">
              <a:xfrm>
                <a:off x="1260000" y="4140000"/>
                <a:ext cx="8586838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74284508-620D-1015-E784-3FD45AD19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140000"/>
                <a:ext cx="8586838" cy="597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CF1FBE80-710E-13B5-ABED-4F182A2DE1A3}"/>
                  </a:ext>
                </a:extLst>
              </p:cNvPr>
              <p:cNvSpPr txBox="1"/>
              <p:nvPr/>
            </p:nvSpPr>
            <p:spPr bwMode="auto">
              <a:xfrm>
                <a:off x="1224000" y="5760000"/>
                <a:ext cx="7783477" cy="59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cov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CF1FBE80-710E-13B5-ABED-4F182A2DE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000" y="5760000"/>
                <a:ext cx="7783477" cy="597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F12B19B2-6CF4-4C7B-D444-C149D81606B1}"/>
                  </a:ext>
                </a:extLst>
              </p:cNvPr>
              <p:cNvSpPr txBox="1"/>
              <p:nvPr/>
            </p:nvSpPr>
            <p:spPr bwMode="auto">
              <a:xfrm>
                <a:off x="2160000" y="6480000"/>
                <a:ext cx="3053015" cy="318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F12B19B2-6CF4-4C7B-D444-C149D816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0000" y="6480000"/>
                <a:ext cx="3053015" cy="318677"/>
              </a:xfrm>
              <a:prstGeom prst="rect">
                <a:avLst/>
              </a:prstGeom>
              <a:blipFill>
                <a:blip r:embed="rId7"/>
                <a:stretch>
                  <a:fillRect l="-1597" r="-200" b="-192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3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2028</TotalTime>
  <Words>577</Words>
  <Application>Microsoft Office PowerPoint</Application>
  <PresentationFormat>Vlastní</PresentationFormat>
  <Paragraphs>170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135</cp:revision>
  <dcterms:created xsi:type="dcterms:W3CDTF">2019-10-02T09:36:21Z</dcterms:created>
  <dcterms:modified xsi:type="dcterms:W3CDTF">2022-11-23T08:48:54Z</dcterms:modified>
</cp:coreProperties>
</file>