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1" r:id="rId3"/>
    <p:sldId id="267" r:id="rId4"/>
    <p:sldId id="268" r:id="rId5"/>
    <p:sldId id="261" r:id="rId6"/>
    <p:sldId id="263" r:id="rId7"/>
    <p:sldId id="265" r:id="rId8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4A66F-70E5-48B9-BFA4-5119B7784797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622AD-84D2-40B4-9B82-019E95F41F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486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622AD-84D2-40B4-9B82-019E95F41F7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301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622AD-84D2-40B4-9B82-019E95F41F7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447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60000" y="1440000"/>
            <a:ext cx="51876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Z naměřených dat vypočítejte v Excelu: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940000" y="1440000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data v 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buňkách		</a:t>
            </a:r>
            <a:r>
              <a:rPr lang="cs-CZ" sz="20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A2:A100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Průměry – míra polohy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0000" y="2520000"/>
            <a:ext cx="2446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aritmetický průměr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0000" y="3420000"/>
            <a:ext cx="1181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medián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20000" y="4320000"/>
            <a:ext cx="26035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geometrický průměr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20000" y="5220000"/>
            <a:ext cx="2533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harmonický průměr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délník 29"/>
          <p:cNvSpPr/>
          <p:nvPr/>
        </p:nvSpPr>
        <p:spPr>
          <a:xfrm>
            <a:off x="5940000" y="2520000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=PRŮMĚR(A2:A100)</a:t>
            </a:r>
          </a:p>
        </p:txBody>
      </p:sp>
      <p:sp>
        <p:nvSpPr>
          <p:cNvPr id="39" name="Obdélník 38"/>
          <p:cNvSpPr/>
          <p:nvPr/>
        </p:nvSpPr>
        <p:spPr>
          <a:xfrm>
            <a:off x="5940000" y="3420000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=MEDIAN(A2:A100)</a:t>
            </a:r>
          </a:p>
        </p:txBody>
      </p:sp>
      <p:sp>
        <p:nvSpPr>
          <p:cNvPr id="40" name="Obdélník 39"/>
          <p:cNvSpPr/>
          <p:nvPr/>
        </p:nvSpPr>
        <p:spPr>
          <a:xfrm>
            <a:off x="5940000" y="432000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=GEOMEAN(A2:A100)</a:t>
            </a:r>
          </a:p>
        </p:txBody>
      </p:sp>
      <p:sp>
        <p:nvSpPr>
          <p:cNvPr id="41" name="Obdélník 40"/>
          <p:cNvSpPr/>
          <p:nvPr/>
        </p:nvSpPr>
        <p:spPr>
          <a:xfrm>
            <a:off x="5940000" y="522000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=HARMEAN(A2:A100)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A3ADEFD2-A48C-EF81-CBF1-84682645DBC0}"/>
                  </a:ext>
                </a:extLst>
              </p:cNvPr>
              <p:cNvSpPr txBox="1"/>
              <p:nvPr/>
            </p:nvSpPr>
            <p:spPr>
              <a:xfrm>
                <a:off x="4320000" y="2340000"/>
                <a:ext cx="716093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A3ADEFD2-A48C-EF81-CBF1-84682645D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2340000"/>
                <a:ext cx="716093" cy="692305"/>
              </a:xfrm>
              <a:prstGeom prst="rect">
                <a:avLst/>
              </a:prstGeom>
              <a:blipFill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524E0B2-0852-0F8B-6E5B-4759A3DFB55A}"/>
                  </a:ext>
                </a:extLst>
              </p:cNvPr>
              <p:cNvSpPr txBox="1"/>
              <p:nvPr/>
            </p:nvSpPr>
            <p:spPr>
              <a:xfrm>
                <a:off x="4320000" y="4032000"/>
                <a:ext cx="774699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524E0B2-0852-0F8B-6E5B-4759A3DF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4032000"/>
                <a:ext cx="774699" cy="957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15FDFD50-AE13-0BDA-C8F8-37A4A0B00393}"/>
                  </a:ext>
                </a:extLst>
              </p:cNvPr>
              <p:cNvSpPr txBox="1"/>
              <p:nvPr/>
            </p:nvSpPr>
            <p:spPr>
              <a:xfrm>
                <a:off x="3600000" y="3492000"/>
                <a:ext cx="21996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15FDFD50-AE13-0BDA-C8F8-37A4A0B0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3492000"/>
                <a:ext cx="2199641" cy="246221"/>
              </a:xfrm>
              <a:prstGeom prst="rect">
                <a:avLst/>
              </a:prstGeom>
              <a:blipFill>
                <a:blip r:embed="rId5"/>
                <a:stretch>
                  <a:fillRect l="-1944" b="-10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61394DEA-7F7E-1392-A8F7-2EE0885A804C}"/>
                  </a:ext>
                </a:extLst>
              </p:cNvPr>
              <p:cNvSpPr txBox="1"/>
              <p:nvPr/>
            </p:nvSpPr>
            <p:spPr>
              <a:xfrm>
                <a:off x="4212000" y="5040000"/>
                <a:ext cx="1199879" cy="8408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61394DEA-7F7E-1392-A8F7-2EE0885A8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00" y="5040000"/>
                <a:ext cx="1199879" cy="840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délník 6">
            <a:extLst>
              <a:ext uri="{FF2B5EF4-FFF2-40B4-BE49-F238E27FC236}">
                <a16:creationId xmlns:a16="http://schemas.microsoft.com/office/drawing/2014/main" id="{A97D3819-9CF5-8655-E047-B802FB13E319}"/>
              </a:ext>
            </a:extLst>
          </p:cNvPr>
          <p:cNvSpPr/>
          <p:nvPr/>
        </p:nvSpPr>
        <p:spPr>
          <a:xfrm>
            <a:off x="7560000" y="36000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prumery-PH.xlsx</a:t>
            </a:r>
          </a:p>
        </p:txBody>
      </p:sp>
    </p:spTree>
    <p:extLst>
      <p:ext uri="{BB962C8B-B14F-4D97-AF65-F5344CB8AC3E}">
        <p14:creationId xmlns:p14="http://schemas.microsoft.com/office/powerpoint/2010/main" val="274507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60000" y="1440000"/>
            <a:ext cx="51876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Z naměřených dat vypočítejte v Excelu: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940000" y="1440000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data v 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buňkách		</a:t>
            </a:r>
            <a:r>
              <a:rPr lang="cs-CZ" sz="20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A2:A100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Průměry – míra polohy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0000" y="3600000"/>
            <a:ext cx="28296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cs-CZ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oot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cubic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 (r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20000" y="4680000"/>
            <a:ext cx="18485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rmk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obecně)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20000" y="2520000"/>
            <a:ext cx="3013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cs-CZ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 square (</a:t>
            </a:r>
            <a:r>
              <a:rPr lang="cs-CZ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rms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délník 41"/>
          <p:cNvSpPr/>
          <p:nvPr/>
        </p:nvSpPr>
        <p:spPr>
          <a:xfrm>
            <a:off x="5940000" y="2520000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=ODMOCNINA(SUMA.ČTVERCŮ(A2:A100)</a:t>
            </a:r>
          </a:p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/POČET(A2:A100))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5940000" y="4680000"/>
            <a:ext cx="4998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Ji=$Ai^J$1</a:t>
            </a:r>
          </a:p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=(SUMA(J2:J100)/POČET(J2:J100))^(1/J$1)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B360EB9-6571-6D72-C2EE-0055BD8A20A9}"/>
                  </a:ext>
                </a:extLst>
              </p:cNvPr>
              <p:cNvSpPr txBox="1"/>
              <p:nvPr/>
            </p:nvSpPr>
            <p:spPr>
              <a:xfrm>
                <a:off x="4176000" y="4356000"/>
                <a:ext cx="952247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g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B360EB9-6571-6D72-C2EE-0055BD8A2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0" y="4356000"/>
                <a:ext cx="952247" cy="957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élník 11">
            <a:extLst>
              <a:ext uri="{FF2B5EF4-FFF2-40B4-BE49-F238E27FC236}">
                <a16:creationId xmlns:a16="http://schemas.microsoft.com/office/drawing/2014/main" id="{9B517D4C-5C2C-2D78-1D13-B2A0727DB185}"/>
              </a:ext>
            </a:extLst>
          </p:cNvPr>
          <p:cNvSpPr/>
          <p:nvPr/>
        </p:nvSpPr>
        <p:spPr>
          <a:xfrm>
            <a:off x="5940000" y="3600000"/>
            <a:ext cx="4998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Ii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=$Ai^I$1</a:t>
            </a:r>
          </a:p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=(SUMA(I2:I100)/POČET(I2:I100))^(1/I$1)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C75C808-AB82-610F-12CD-11F9DE2C5A57}"/>
                  </a:ext>
                </a:extLst>
              </p:cNvPr>
              <p:cNvSpPr txBox="1"/>
              <p:nvPr/>
            </p:nvSpPr>
            <p:spPr>
              <a:xfrm>
                <a:off x="4176000" y="2196000"/>
                <a:ext cx="915315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C75C808-AB82-610F-12CD-11F9DE2C5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0" y="2196000"/>
                <a:ext cx="915315" cy="957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822424CC-4B7B-E992-BAF4-0A34D4A1DA66}"/>
                  </a:ext>
                </a:extLst>
              </p:cNvPr>
              <p:cNvSpPr txBox="1"/>
              <p:nvPr/>
            </p:nvSpPr>
            <p:spPr>
              <a:xfrm>
                <a:off x="4176000" y="3276000"/>
                <a:ext cx="952247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cs-CZ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822424CC-4B7B-E992-BAF4-0A34D4A1D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0" y="3276000"/>
                <a:ext cx="952247" cy="957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>
            <a:extLst>
              <a:ext uri="{FF2B5EF4-FFF2-40B4-BE49-F238E27FC236}">
                <a16:creationId xmlns:a16="http://schemas.microsoft.com/office/drawing/2014/main" id="{C5EF445A-6717-955B-BBC2-0C59ED041649}"/>
              </a:ext>
            </a:extLst>
          </p:cNvPr>
          <p:cNvSpPr/>
          <p:nvPr/>
        </p:nvSpPr>
        <p:spPr>
          <a:xfrm>
            <a:off x="7560000" y="36000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prumery-PH.xlsx</a:t>
            </a:r>
          </a:p>
        </p:txBody>
      </p:sp>
    </p:spTree>
    <p:extLst>
      <p:ext uri="{BB962C8B-B14F-4D97-AF65-F5344CB8AC3E}">
        <p14:creationId xmlns:p14="http://schemas.microsoft.com/office/powerpoint/2010/main" val="46397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60000" y="1440000"/>
            <a:ext cx="74927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Znázorněte výsledky měření v Excelu graficky (</a:t>
            </a:r>
            <a:r>
              <a:rPr lang="cs-CZ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scatter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 plot). </a:t>
            </a:r>
          </a:p>
          <a:p>
            <a:pPr lvl="1"/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Do grafu vyneste také aritmetický průměr a medián. 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Průměry – míra polohy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432F4B5-ABEE-9192-18CA-A5B746BFA60A}"/>
              </a:ext>
            </a:extLst>
          </p:cNvPr>
          <p:cNvSpPr/>
          <p:nvPr/>
        </p:nvSpPr>
        <p:spPr>
          <a:xfrm>
            <a:off x="7560000" y="36000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prumery-PH.xlsx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FC3250A-6B6E-6FC8-CEC4-EDB496E0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646907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>
            <a:extLst>
              <a:ext uri="{FF2B5EF4-FFF2-40B4-BE49-F238E27FC236}">
                <a16:creationId xmlns:a16="http://schemas.microsoft.com/office/drawing/2014/main" id="{B75133EC-51BF-1006-365C-8A3410E9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6468417" cy="432243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EBF27AAD-E2AF-EFEF-E0CB-2849DE77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520000"/>
            <a:ext cx="6469073" cy="4320000"/>
          </a:xfrm>
          <a:prstGeom prst="rect">
            <a:avLst/>
          </a:prstGeom>
        </p:spPr>
      </p:pic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60000" y="1440000"/>
            <a:ext cx="72106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Co je lepší míra polohy: aritmetický průměr nebo medián?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Průměry – míra polohy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6732000" y="306000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x = 8</a:t>
            </a:r>
          </a:p>
        </p:txBody>
      </p:sp>
    </p:spTree>
    <p:extLst>
      <p:ext uri="{BB962C8B-B14F-4D97-AF65-F5344CB8AC3E}">
        <p14:creationId xmlns:p14="http://schemas.microsoft.com/office/powerpoint/2010/main" val="30952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60000" y="1440000"/>
            <a:ext cx="58448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Jaký je vztah mezi Pythagorejskými průměry?</a:t>
            </a:r>
          </a:p>
          <a:p>
            <a:pPr marL="457200" indent="-457200">
              <a:buFont typeface="+mj-lt"/>
              <a:buAutoNum type="arabicPeriod" startAt="4"/>
            </a:pPr>
            <a:endParaRPr lang="cs-CZ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Jak závisí </a:t>
            </a:r>
            <a:r>
              <a:rPr lang="cs-CZ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rmk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 na k?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Průměry – míra polohy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0488EB9-E716-4241-5615-9E0A350787EF}"/>
              </a:ext>
            </a:extLst>
          </p:cNvPr>
          <p:cNvSpPr/>
          <p:nvPr/>
        </p:nvSpPr>
        <p:spPr>
          <a:xfrm>
            <a:off x="7560000" y="36000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prumery-PH.xlsx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57BC821-4284-2404-1402-A50F0381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6479999" cy="43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2">
                <a:extLst>
                  <a:ext uri="{FF2B5EF4-FFF2-40B4-BE49-F238E27FC236}">
                    <a16:creationId xmlns:a16="http://schemas.microsoft.com/office/drawing/2014/main" id="{00000000-0008-0000-0100-000003000000}"/>
                  </a:ext>
                </a:extLst>
              </p:cNvPr>
              <p:cNvSpPr txBox="1"/>
              <p:nvPr/>
            </p:nvSpPr>
            <p:spPr>
              <a:xfrm>
                <a:off x="6660000" y="1476000"/>
                <a:ext cx="3221331" cy="3332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𝑟𝑚𝑐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cs-CZ" sz="1100" dirty="0"/>
              </a:p>
            </p:txBody>
          </p:sp>
        </mc:Choice>
        <mc:Fallback xmlns="">
          <p:sp>
            <p:nvSpPr>
              <p:cNvPr id="7" name="TextovéPole 2">
                <a:extLst>
                  <a:ext uri="{FF2B5EF4-FFF2-40B4-BE49-F238E27FC236}">
                    <a16:creationId xmlns:a16="http://schemas.microsoft.com/office/drawing/2014/main" id="{00000000-0008-0000-0100-000003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1476000"/>
                <a:ext cx="3221331" cy="333296"/>
              </a:xfrm>
              <a:prstGeom prst="rect">
                <a:avLst/>
              </a:prstGeom>
              <a:blipFill>
                <a:blip r:embed="rId3"/>
                <a:stretch>
                  <a:fillRect l="-758" r="-379" b="-20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ek 7">
            <a:extLst>
              <a:ext uri="{FF2B5EF4-FFF2-40B4-BE49-F238E27FC236}">
                <a16:creationId xmlns:a16="http://schemas.microsoft.com/office/drawing/2014/main" id="{07839225-4434-8335-3226-F0616FFCA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00" y="2520000"/>
            <a:ext cx="646907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60000" y="1440000"/>
            <a:ext cx="5117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Z naměřených dat vypočítejte v Excelu: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0000" y="2160000"/>
            <a:ext cx="3273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rozsah (maximální chybu)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20000" y="2880000"/>
            <a:ext cx="2662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průměrnou odchylku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20000" y="3600000"/>
            <a:ext cx="24641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absolutní odchylku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0000" y="4320000"/>
            <a:ext cx="3874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absolutní odchylku od mediánu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0000" y="5400000"/>
            <a:ext cx="2634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standardní odchylku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5940000" y="2160000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=MAX(A2:A100)-MIN(A2:A100)</a:t>
            </a:r>
          </a:p>
        </p:txBody>
      </p:sp>
      <p:sp>
        <p:nvSpPr>
          <p:cNvPr id="21" name="Obdélník 20"/>
          <p:cNvSpPr/>
          <p:nvPr/>
        </p:nvSpPr>
        <p:spPr>
          <a:xfrm>
            <a:off x="5940000" y="2880000"/>
            <a:ext cx="2776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Hi=Ai-P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RŮMĚR(A2:A100)</a:t>
            </a:r>
            <a:endParaRPr lang="en-US" sz="1600" b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=PRŮMĚR(H2:H100)</a:t>
            </a:r>
          </a:p>
        </p:txBody>
      </p:sp>
      <p:sp>
        <p:nvSpPr>
          <p:cNvPr id="22" name="Obdélník 21"/>
          <p:cNvSpPr/>
          <p:nvPr/>
        </p:nvSpPr>
        <p:spPr>
          <a:xfrm>
            <a:off x="5940000" y="3600000"/>
            <a:ext cx="3393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1600" b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ABS(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Ai-P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RŮMĚR(A2:A100))</a:t>
            </a:r>
          </a:p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=PRŮMĚR(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2: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100)</a:t>
            </a:r>
          </a:p>
        </p:txBody>
      </p:sp>
      <p:sp>
        <p:nvSpPr>
          <p:cNvPr id="23" name="Obdélník 22"/>
          <p:cNvSpPr/>
          <p:nvPr/>
        </p:nvSpPr>
        <p:spPr>
          <a:xfrm>
            <a:off x="5940000" y="4320000"/>
            <a:ext cx="3393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J</a:t>
            </a:r>
            <a:r>
              <a:rPr lang="en-US" sz="1600" b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ABS(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Ai-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MEDIAN(A2:A100))</a:t>
            </a:r>
            <a:endParaRPr lang="en-US" sz="1600" b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=PRŮMĚR(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J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2: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J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100)</a:t>
            </a:r>
          </a:p>
        </p:txBody>
      </p:sp>
      <p:sp>
        <p:nvSpPr>
          <p:cNvPr id="24" name="Obdélník 23"/>
          <p:cNvSpPr/>
          <p:nvPr/>
        </p:nvSpPr>
        <p:spPr>
          <a:xfrm>
            <a:off x="5940000" y="5400000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=STDEVA(A2:A100)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940000" y="1440000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data v 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buňkách		</a:t>
            </a:r>
            <a:r>
              <a:rPr lang="cs-CZ" sz="20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A2:A100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Rozptyl – míra rozházenosti</a:t>
            </a: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E9FF3618-DA13-F5D9-F2B1-78D30F20301D}"/>
              </a:ext>
            </a:extLst>
          </p:cNvPr>
          <p:cNvSpPr/>
          <p:nvPr/>
        </p:nvSpPr>
        <p:spPr>
          <a:xfrm>
            <a:off x="7560000" y="36000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prumery-PH.xlsx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AB04665-680C-7AE9-6F1F-5E51426FD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6480000"/>
            <a:ext cx="3643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- chybu aritmetického průměru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EB216E54-B6EE-113F-5A13-A4A5EABC0BE9}"/>
                  </a:ext>
                </a:extLst>
              </p:cNvPr>
              <p:cNvSpPr txBox="1"/>
              <p:nvPr/>
            </p:nvSpPr>
            <p:spPr>
              <a:xfrm>
                <a:off x="4320000" y="2232000"/>
                <a:ext cx="1285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EB216E54-B6EE-113F-5A13-A4A5EABC0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2232000"/>
                <a:ext cx="1285160" cy="276999"/>
              </a:xfrm>
              <a:prstGeom prst="rect">
                <a:avLst/>
              </a:prstGeom>
              <a:blipFill>
                <a:blip r:embed="rId2"/>
                <a:stretch>
                  <a:fillRect l="-2381" r="-1905" b="-1739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948F37AE-7FCD-B076-39C1-9F00EABF15DA}"/>
                  </a:ext>
                </a:extLst>
              </p:cNvPr>
              <p:cNvSpPr txBox="1"/>
              <p:nvPr/>
            </p:nvSpPr>
            <p:spPr>
              <a:xfrm>
                <a:off x="3960000" y="5076000"/>
                <a:ext cx="1823961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948F37AE-7FCD-B076-39C1-9F00EABF1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0" y="5076000"/>
                <a:ext cx="1823961" cy="957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3CBA2039-ED0F-D44B-E7BE-2380FAB90F5F}"/>
                  </a:ext>
                </a:extLst>
              </p:cNvPr>
              <p:cNvSpPr txBox="1"/>
              <p:nvPr/>
            </p:nvSpPr>
            <p:spPr>
              <a:xfrm>
                <a:off x="4320000" y="2736000"/>
                <a:ext cx="1212511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3CBA2039-ED0F-D44B-E7BE-2380FAB9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2736000"/>
                <a:ext cx="1212511" cy="692305"/>
              </a:xfrm>
              <a:prstGeom prst="rect">
                <a:avLst/>
              </a:prstGeom>
              <a:blipFill>
                <a:blip r:embed="rId4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74AE7E8A-4D4B-1280-14DC-A26398F6A31F}"/>
                  </a:ext>
                </a:extLst>
              </p:cNvPr>
              <p:cNvSpPr txBox="1"/>
              <p:nvPr/>
            </p:nvSpPr>
            <p:spPr>
              <a:xfrm>
                <a:off x="4320000" y="3456000"/>
                <a:ext cx="1172116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74AE7E8A-4D4B-1280-14DC-A26398F6A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3456000"/>
                <a:ext cx="1172116" cy="692305"/>
              </a:xfrm>
              <a:prstGeom prst="rect">
                <a:avLst/>
              </a:prstGeom>
              <a:blipFill>
                <a:blip r:embed="rId5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66EAC947-8F60-1F7D-A46D-498A64DAFD21}"/>
                  </a:ext>
                </a:extLst>
              </p:cNvPr>
              <p:cNvSpPr txBox="1"/>
              <p:nvPr/>
            </p:nvSpPr>
            <p:spPr>
              <a:xfrm>
                <a:off x="4572000" y="4176000"/>
                <a:ext cx="1314462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66EAC947-8F60-1F7D-A46D-498A64DAF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76000"/>
                <a:ext cx="1314462" cy="692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E3DE8112-688A-B75C-04CC-F33AFF1D18B9}"/>
                  </a:ext>
                </a:extLst>
              </p:cNvPr>
              <p:cNvSpPr txBox="1"/>
              <p:nvPr/>
            </p:nvSpPr>
            <p:spPr>
              <a:xfrm>
                <a:off x="4320000" y="6156000"/>
                <a:ext cx="2298450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E3DE8112-688A-B75C-04CC-F33AFF1D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6156000"/>
                <a:ext cx="2298450" cy="957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656" name="Obdélník 70655">
            <a:extLst>
              <a:ext uri="{FF2B5EF4-FFF2-40B4-BE49-F238E27FC236}">
                <a16:creationId xmlns:a16="http://schemas.microsoft.com/office/drawing/2014/main" id="{785E06B0-5536-2402-00E0-E2E7A86C0072}"/>
              </a:ext>
            </a:extLst>
          </p:cNvPr>
          <p:cNvSpPr/>
          <p:nvPr/>
        </p:nvSpPr>
        <p:spPr>
          <a:xfrm>
            <a:off x="6840000" y="6480000"/>
            <a:ext cx="3393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=STDEVA(A2:A100)</a:t>
            </a:r>
          </a:p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/ODMOCNINA(POČET(A2:A100))</a:t>
            </a:r>
          </a:p>
        </p:txBody>
      </p:sp>
    </p:spTree>
    <p:extLst>
      <p:ext uri="{BB962C8B-B14F-4D97-AF65-F5344CB8AC3E}">
        <p14:creationId xmlns:p14="http://schemas.microsoft.com/office/powerpoint/2010/main" val="158795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706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222426B5-7808-2832-7B6F-9966D004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7328703" cy="4320000"/>
          </a:xfrm>
          <a:prstGeom prst="rect">
            <a:avLst/>
          </a:prstGeom>
        </p:spPr>
      </p:pic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60000" y="1440000"/>
            <a:ext cx="520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Kolik hodnot padne mimo interval jedné </a:t>
            </a:r>
          </a:p>
          <a:p>
            <a:pPr lvl="1"/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standardní odchylky?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40000" y="1440000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data v 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buňkách		</a:t>
            </a:r>
            <a:r>
              <a:rPr lang="cs-CZ" sz="20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A2:A100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5940000" y="2160000"/>
            <a:ext cx="4011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Ki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=KDYŽ(ABS(A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-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PRŮMĚR(A2:A100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  <a:endParaRPr lang="cs-CZ" sz="1600" b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&gt;</a:t>
            </a:r>
            <a:r>
              <a:rPr lang="cs-CZ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STDEVA(A2:A100)</a:t>
            </a:r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,1,0)</a:t>
            </a:r>
            <a:endParaRPr lang="cs-CZ" sz="1600" b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Rozptyl – míra rozházenosti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94B726D2-D55E-27D0-D08E-EF91F65AE52D}"/>
              </a:ext>
            </a:extLst>
          </p:cNvPr>
          <p:cNvSpPr/>
          <p:nvPr/>
        </p:nvSpPr>
        <p:spPr>
          <a:xfrm>
            <a:off x="7560000" y="36000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prumery-PH.xlsx</a:t>
            </a:r>
          </a:p>
        </p:txBody>
      </p:sp>
    </p:spTree>
    <p:extLst>
      <p:ext uri="{BB962C8B-B14F-4D97-AF65-F5344CB8AC3E}">
        <p14:creationId xmlns:p14="http://schemas.microsoft.com/office/powerpoint/2010/main" val="3851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464</Words>
  <Application>Microsoft Office PowerPoint</Application>
  <PresentationFormat>Vlastní</PresentationFormat>
  <Paragraphs>80</Paragraphs>
  <Slides>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7</cp:revision>
  <dcterms:created xsi:type="dcterms:W3CDTF">2019-10-02T09:35:26Z</dcterms:created>
  <dcterms:modified xsi:type="dcterms:W3CDTF">2022-09-27T14:06:13Z</dcterms:modified>
</cp:coreProperties>
</file>