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91" r:id="rId3"/>
    <p:sldId id="292" r:id="rId4"/>
    <p:sldId id="290" r:id="rId5"/>
    <p:sldId id="287" r:id="rId6"/>
    <p:sldId id="289" r:id="rId7"/>
    <p:sldId id="293" r:id="rId8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minar10\regre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lineární regrese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73837037037037"/>
                  <c:y val="2.496416666666666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errBars>
            <c:errDir val="y"/>
            <c:errBarType val="both"/>
            <c:errValType val="cust"/>
            <c:noEndCap val="0"/>
            <c:plus>
              <c:numRef>
                <c:f>priklad!$C$3:$C$26</c:f>
                <c:numCache>
                  <c:formatCode>General</c:formatCode>
                  <c:ptCount val="24"/>
                  <c:pt idx="0">
                    <c:v>0.75</c:v>
                  </c:pt>
                  <c:pt idx="1">
                    <c:v>1.52</c:v>
                  </c:pt>
                  <c:pt idx="2">
                    <c:v>1.66</c:v>
                  </c:pt>
                  <c:pt idx="3">
                    <c:v>2.94</c:v>
                  </c:pt>
                  <c:pt idx="4">
                    <c:v>4.34</c:v>
                  </c:pt>
                  <c:pt idx="5">
                    <c:v>3.24</c:v>
                  </c:pt>
                  <c:pt idx="6">
                    <c:v>5.6</c:v>
                  </c:pt>
                  <c:pt idx="7">
                    <c:v>5.45</c:v>
                  </c:pt>
                  <c:pt idx="8">
                    <c:v>5.75</c:v>
                  </c:pt>
                  <c:pt idx="9">
                    <c:v>8.7799999999999994</c:v>
                  </c:pt>
                  <c:pt idx="10">
                    <c:v>7.9</c:v>
                  </c:pt>
                  <c:pt idx="11">
                    <c:v>7.53</c:v>
                  </c:pt>
                  <c:pt idx="12">
                    <c:v>9.1300000000000008</c:v>
                  </c:pt>
                  <c:pt idx="13">
                    <c:v>13.73</c:v>
                  </c:pt>
                  <c:pt idx="14">
                    <c:v>14.39</c:v>
                  </c:pt>
                  <c:pt idx="15">
                    <c:v>8.2799999999999994</c:v>
                  </c:pt>
                  <c:pt idx="16">
                    <c:v>16.96</c:v>
                  </c:pt>
                  <c:pt idx="17">
                    <c:v>9.27</c:v>
                  </c:pt>
                  <c:pt idx="18">
                    <c:v>16.68</c:v>
                  </c:pt>
                  <c:pt idx="19">
                    <c:v>11.22</c:v>
                  </c:pt>
                  <c:pt idx="20">
                    <c:v>19.420000000000002</c:v>
                  </c:pt>
                  <c:pt idx="21">
                    <c:v>18.09</c:v>
                  </c:pt>
                  <c:pt idx="22">
                    <c:v>17.77</c:v>
                  </c:pt>
                  <c:pt idx="23">
                    <c:v>14.67</c:v>
                  </c:pt>
                </c:numCache>
              </c:numRef>
            </c:plus>
            <c:minus>
              <c:numRef>
                <c:f>priklad!$C$3:$C$26</c:f>
                <c:numCache>
                  <c:formatCode>General</c:formatCode>
                  <c:ptCount val="24"/>
                  <c:pt idx="0">
                    <c:v>0.75</c:v>
                  </c:pt>
                  <c:pt idx="1">
                    <c:v>1.52</c:v>
                  </c:pt>
                  <c:pt idx="2">
                    <c:v>1.66</c:v>
                  </c:pt>
                  <c:pt idx="3">
                    <c:v>2.94</c:v>
                  </c:pt>
                  <c:pt idx="4">
                    <c:v>4.34</c:v>
                  </c:pt>
                  <c:pt idx="5">
                    <c:v>3.24</c:v>
                  </c:pt>
                  <c:pt idx="6">
                    <c:v>5.6</c:v>
                  </c:pt>
                  <c:pt idx="7">
                    <c:v>5.45</c:v>
                  </c:pt>
                  <c:pt idx="8">
                    <c:v>5.75</c:v>
                  </c:pt>
                  <c:pt idx="9">
                    <c:v>8.7799999999999994</c:v>
                  </c:pt>
                  <c:pt idx="10">
                    <c:v>7.9</c:v>
                  </c:pt>
                  <c:pt idx="11">
                    <c:v>7.53</c:v>
                  </c:pt>
                  <c:pt idx="12">
                    <c:v>9.1300000000000008</c:v>
                  </c:pt>
                  <c:pt idx="13">
                    <c:v>13.73</c:v>
                  </c:pt>
                  <c:pt idx="14">
                    <c:v>14.39</c:v>
                  </c:pt>
                  <c:pt idx="15">
                    <c:v>8.2799999999999994</c:v>
                  </c:pt>
                  <c:pt idx="16">
                    <c:v>16.96</c:v>
                  </c:pt>
                  <c:pt idx="17">
                    <c:v>9.27</c:v>
                  </c:pt>
                  <c:pt idx="18">
                    <c:v>16.68</c:v>
                  </c:pt>
                  <c:pt idx="19">
                    <c:v>11.22</c:v>
                  </c:pt>
                  <c:pt idx="20">
                    <c:v>19.420000000000002</c:v>
                  </c:pt>
                  <c:pt idx="21">
                    <c:v>18.09</c:v>
                  </c:pt>
                  <c:pt idx="22">
                    <c:v>17.77</c:v>
                  </c:pt>
                  <c:pt idx="23">
                    <c:v>14.67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70C0"/>
                </a:solidFill>
                <a:round/>
              </a:ln>
              <a:effectLst/>
            </c:spPr>
          </c:errBars>
          <c:xVal>
            <c:numRef>
              <c:f>priklad!$A$3:$A$26</c:f>
              <c:numCache>
                <c:formatCode>General</c:formatCode>
                <c:ptCount val="24"/>
                <c:pt idx="0">
                  <c:v>1.19</c:v>
                </c:pt>
                <c:pt idx="1">
                  <c:v>2.15</c:v>
                </c:pt>
                <c:pt idx="2">
                  <c:v>3.15</c:v>
                </c:pt>
                <c:pt idx="3">
                  <c:v>4.13</c:v>
                </c:pt>
                <c:pt idx="4">
                  <c:v>5.18</c:v>
                </c:pt>
                <c:pt idx="5">
                  <c:v>6.12</c:v>
                </c:pt>
                <c:pt idx="6">
                  <c:v>7.09</c:v>
                </c:pt>
                <c:pt idx="7">
                  <c:v>8.17</c:v>
                </c:pt>
                <c:pt idx="8">
                  <c:v>9.09</c:v>
                </c:pt>
                <c:pt idx="9">
                  <c:v>10.119999999999999</c:v>
                </c:pt>
                <c:pt idx="10">
                  <c:v>11.19</c:v>
                </c:pt>
                <c:pt idx="11">
                  <c:v>12.13</c:v>
                </c:pt>
                <c:pt idx="12">
                  <c:v>13.13</c:v>
                </c:pt>
                <c:pt idx="13">
                  <c:v>14.13</c:v>
                </c:pt>
                <c:pt idx="14">
                  <c:v>15.17</c:v>
                </c:pt>
                <c:pt idx="15">
                  <c:v>16.059999999999999</c:v>
                </c:pt>
                <c:pt idx="16">
                  <c:v>17.16</c:v>
                </c:pt>
                <c:pt idx="17">
                  <c:v>18.14</c:v>
                </c:pt>
                <c:pt idx="18">
                  <c:v>19.010000000000002</c:v>
                </c:pt>
                <c:pt idx="19">
                  <c:v>20.13</c:v>
                </c:pt>
                <c:pt idx="20">
                  <c:v>21.17</c:v>
                </c:pt>
                <c:pt idx="21">
                  <c:v>22.08</c:v>
                </c:pt>
                <c:pt idx="22">
                  <c:v>23.14</c:v>
                </c:pt>
                <c:pt idx="23">
                  <c:v>24.08</c:v>
                </c:pt>
              </c:numCache>
            </c:numRef>
          </c:xVal>
          <c:yVal>
            <c:numRef>
              <c:f>priklad!$B$3:$B$26</c:f>
              <c:numCache>
                <c:formatCode>General</c:formatCode>
                <c:ptCount val="24"/>
                <c:pt idx="0">
                  <c:v>9.0399999999999991</c:v>
                </c:pt>
                <c:pt idx="1">
                  <c:v>19.88</c:v>
                </c:pt>
                <c:pt idx="2">
                  <c:v>32.47</c:v>
                </c:pt>
                <c:pt idx="3">
                  <c:v>38.880000000000003</c:v>
                </c:pt>
                <c:pt idx="4">
                  <c:v>47.65</c:v>
                </c:pt>
                <c:pt idx="5">
                  <c:v>58.98</c:v>
                </c:pt>
                <c:pt idx="6">
                  <c:v>67.150000000000006</c:v>
                </c:pt>
                <c:pt idx="7">
                  <c:v>77.88</c:v>
                </c:pt>
                <c:pt idx="8">
                  <c:v>89.5</c:v>
                </c:pt>
                <c:pt idx="9">
                  <c:v>101.64</c:v>
                </c:pt>
                <c:pt idx="10">
                  <c:v>115.27</c:v>
                </c:pt>
                <c:pt idx="11">
                  <c:v>123.86</c:v>
                </c:pt>
                <c:pt idx="12">
                  <c:v>129.19</c:v>
                </c:pt>
                <c:pt idx="13">
                  <c:v>133.9</c:v>
                </c:pt>
                <c:pt idx="14">
                  <c:v>140.66999999999999</c:v>
                </c:pt>
                <c:pt idx="15">
                  <c:v>167.2</c:v>
                </c:pt>
                <c:pt idx="16">
                  <c:v>173.74</c:v>
                </c:pt>
                <c:pt idx="17">
                  <c:v>183.49</c:v>
                </c:pt>
                <c:pt idx="18">
                  <c:v>195.27</c:v>
                </c:pt>
                <c:pt idx="19">
                  <c:v>195.4</c:v>
                </c:pt>
                <c:pt idx="20">
                  <c:v>218.03</c:v>
                </c:pt>
                <c:pt idx="21">
                  <c:v>238.44</c:v>
                </c:pt>
                <c:pt idx="22">
                  <c:v>213.33</c:v>
                </c:pt>
                <c:pt idx="23">
                  <c:v>255.38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6A-40F2-9C2B-19A2C0461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0215152"/>
        <c:axId val="830212976"/>
      </c:scatterChart>
      <c:valAx>
        <c:axId val="83021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x</a:t>
                </a:r>
                <a:endParaRPr lang="cs-CZ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0212976"/>
        <c:crosses val="autoZero"/>
        <c:crossBetween val="midCat"/>
      </c:valAx>
      <c:valAx>
        <c:axId val="8302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>
                    <a:solidFill>
                      <a:sysClr val="windowText" lastClr="000000"/>
                    </a:solidFill>
                  </a:rPr>
                  <a:t>y</a:t>
                </a:r>
                <a:endParaRPr lang="cs-CZ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30215152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08E6-D1E1-4442-8CD7-B117E207D005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0960-8B32-48C0-B275-BE7066F3FE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960-8B32-48C0-B275-BE7066F3FEBE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98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960-8B32-48C0-B275-BE7066F3FEBE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0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20960-8B32-48C0-B275-BE7066F3FEB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846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Origin</a:t>
            </a:r>
            <a:r>
              <a:rPr lang="cs-CZ" dirty="0"/>
              <a:t> dává „přesně“ 1,5krát menší chybu? </a:t>
            </a:r>
          </a:p>
          <a:p>
            <a:r>
              <a:rPr lang="cs-CZ" dirty="0"/>
              <a:t>Pozor na </a:t>
            </a:r>
            <a:r>
              <a:rPr lang="cs-CZ" dirty="0" err="1"/>
              <a:t>přeškálování</a:t>
            </a:r>
            <a:r>
              <a:rPr lang="cs-CZ" dirty="0"/>
              <a:t> chyb (zaškrtnutá volba „</a:t>
            </a:r>
            <a:r>
              <a:rPr lang="cs-CZ" dirty="0" err="1"/>
              <a:t>Scale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sqrt</a:t>
            </a:r>
            <a:r>
              <a:rPr lang="cs-CZ" dirty="0"/>
              <a:t>(</a:t>
            </a:r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Chi-Sqr</a:t>
            </a:r>
            <a:r>
              <a:rPr lang="cs-CZ" dirty="0"/>
              <a:t>)“).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0960-8B32-48C0-B275-BE7066F3FEBE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85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905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66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81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32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689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961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1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98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C35A-F96F-4A82-834D-00E80F83EC94}" type="datetimeFigureOut">
              <a:rPr lang="cs-CZ" smtClean="0"/>
              <a:t>13.12.2022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9F-E275-485E-BD01-4B048ED0D0C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438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Problém majáku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44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majak.py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3959997" y="2160000"/>
                <a:ext cx="57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Cauchyho rozdělení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vs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rovnoměrné rozdělení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997" y="2160000"/>
                <a:ext cx="5760000" cy="369332"/>
              </a:xfrm>
              <a:prstGeom prst="rect">
                <a:avLst/>
              </a:prstGeom>
              <a:blipFill>
                <a:blip r:embed="rId3"/>
                <a:stretch>
                  <a:fillRect l="-953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ovéPole 43"/>
          <p:cNvSpPr txBox="1"/>
          <p:nvPr/>
        </p:nvSpPr>
        <p:spPr>
          <a:xfrm>
            <a:off x="7219453" y="594000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soustava dvou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nelineárních rovnic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délník 51"/>
              <p:cNvSpPr/>
              <p:nvPr/>
            </p:nvSpPr>
            <p:spPr>
              <a:xfrm>
                <a:off x="359999" y="1440000"/>
                <a:ext cx="6455485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cs-CZ" b="0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Jak určíme polohu majáku</a:t>
                </a:r>
                <a:r>
                  <a:rPr lang="en-US" b="0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cap="none" spc="0" dirty="0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cap="none" spc="0" dirty="0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cap="none" spc="0" dirty="0" smtClean="0">
                            <a:ln w="0"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>
                    <a:ln w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b="0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cs-CZ" b="0" cap="none" spc="0" dirty="0">
                    <a:ln w="0"/>
                    <a:latin typeface="Arial" panose="020B0604020202020204" pitchFamily="34" charset="0"/>
                    <a:cs typeface="Arial" panose="020B0604020202020204" pitchFamily="34" charset="0"/>
                  </a:rPr>
                  <a:t>pozorovaného z břehu?</a:t>
                </a:r>
              </a:p>
            </p:txBody>
          </p:sp>
        </mc:Choice>
        <mc:Fallback xmlns="">
          <p:sp>
            <p:nvSpPr>
              <p:cNvPr id="52" name="Obdélník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9" y="1440000"/>
                <a:ext cx="6455485" cy="369332"/>
              </a:xfrm>
              <a:prstGeom prst="rect">
                <a:avLst/>
              </a:prstGeom>
              <a:blipFill>
                <a:blip r:embed="rId4"/>
                <a:stretch>
                  <a:fillRect l="-567" t="-9836" r="-94" b="-2295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Skupina 17">
            <a:extLst>
              <a:ext uri="{FF2B5EF4-FFF2-40B4-BE49-F238E27FC236}">
                <a16:creationId xmlns:a16="http://schemas.microsoft.com/office/drawing/2014/main" id="{1E04F6E4-90C3-E745-EED1-891F59634A02}"/>
              </a:ext>
            </a:extLst>
          </p:cNvPr>
          <p:cNvGrpSpPr/>
          <p:nvPr/>
        </p:nvGrpSpPr>
        <p:grpSpPr>
          <a:xfrm>
            <a:off x="720000" y="1440000"/>
            <a:ext cx="2611660" cy="2508999"/>
            <a:chOff x="720000" y="1440000"/>
            <a:chExt cx="2611660" cy="2508999"/>
          </a:xfrm>
        </p:grpSpPr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704C505B-A463-B696-3D97-CA46C19E3A64}"/>
                </a:ext>
              </a:extLst>
            </p:cNvPr>
            <p:cNvGrpSpPr/>
            <p:nvPr/>
          </p:nvGrpSpPr>
          <p:grpSpPr>
            <a:xfrm>
              <a:off x="720000" y="1440000"/>
              <a:ext cx="2520000" cy="2232000"/>
              <a:chOff x="720000" y="1440000"/>
              <a:chExt cx="2520000" cy="2232000"/>
            </a:xfrm>
          </p:grpSpPr>
          <p:sp>
            <p:nvSpPr>
              <p:cNvPr id="8" name="Oblouk 7"/>
              <p:cNvSpPr/>
              <p:nvPr/>
            </p:nvSpPr>
            <p:spPr>
              <a:xfrm rot="5400000">
                <a:off x="720000" y="1440000"/>
                <a:ext cx="1440000" cy="1440000"/>
              </a:xfrm>
              <a:prstGeom prst="arc">
                <a:avLst>
                  <a:gd name="adj1" fmla="val 1970099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grpSp>
            <p:nvGrpSpPr>
              <p:cNvPr id="4" name="Skupina 3">
                <a:extLst>
                  <a:ext uri="{FF2B5EF4-FFF2-40B4-BE49-F238E27FC236}">
                    <a16:creationId xmlns:a16="http://schemas.microsoft.com/office/drawing/2014/main" id="{276A412A-4495-E54E-0F21-D9D6684A0D31}"/>
                  </a:ext>
                </a:extLst>
              </p:cNvPr>
              <p:cNvGrpSpPr/>
              <p:nvPr/>
            </p:nvGrpSpPr>
            <p:grpSpPr>
              <a:xfrm>
                <a:off x="720000" y="2052000"/>
                <a:ext cx="2520000" cy="1620000"/>
                <a:chOff x="720000" y="1332000"/>
                <a:chExt cx="2520000" cy="1620000"/>
              </a:xfrm>
            </p:grpSpPr>
            <p:cxnSp>
              <p:nvCxnSpPr>
                <p:cNvPr id="5" name="Přímá spojnice 4"/>
                <p:cNvCxnSpPr/>
                <p:nvPr/>
              </p:nvCxnSpPr>
              <p:spPr>
                <a:xfrm>
                  <a:off x="1440000" y="1440000"/>
                  <a:ext cx="0" cy="144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Přímá spojnice 18"/>
                <p:cNvCxnSpPr/>
                <p:nvPr/>
              </p:nvCxnSpPr>
              <p:spPr>
                <a:xfrm flipH="1" flipV="1">
                  <a:off x="720000" y="2880000"/>
                  <a:ext cx="2520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Přímá spojnice 21"/>
                <p:cNvCxnSpPr/>
                <p:nvPr/>
              </p:nvCxnSpPr>
              <p:spPr>
                <a:xfrm>
                  <a:off x="864000" y="2808000"/>
                  <a:ext cx="0" cy="144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Přímá spojnice 22"/>
                <p:cNvCxnSpPr/>
                <p:nvPr/>
              </p:nvCxnSpPr>
              <p:spPr>
                <a:xfrm>
                  <a:off x="1440000" y="1440000"/>
                  <a:ext cx="900000" cy="144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Ovál 2"/>
                <p:cNvSpPr/>
                <p:nvPr/>
              </p:nvSpPr>
              <p:spPr>
                <a:xfrm>
                  <a:off x="1332000" y="1332000"/>
                  <a:ext cx="216000" cy="216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ovéPole 5">
                  <a:extLst>
                    <a:ext uri="{FF2B5EF4-FFF2-40B4-BE49-F238E27FC236}">
                      <a16:creationId xmlns:a16="http://schemas.microsoft.com/office/drawing/2014/main" id="{67CAE5B2-A45B-50DF-6934-CCE1BC7E1B65}"/>
                    </a:ext>
                  </a:extLst>
                </p:cNvPr>
                <p:cNvSpPr txBox="1"/>
                <p:nvPr/>
              </p:nvSpPr>
              <p:spPr>
                <a:xfrm>
                  <a:off x="1308378" y="3666179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dirty="0"/>
                </a:p>
              </p:txBody>
            </p:sp>
          </mc:Choice>
          <mc:Fallback xmlns="">
            <p:sp>
              <p:nvSpPr>
                <p:cNvPr id="6" name="TextovéPole 5">
                  <a:extLst>
                    <a:ext uri="{FF2B5EF4-FFF2-40B4-BE49-F238E27FC236}">
                      <a16:creationId xmlns:a16="http://schemas.microsoft.com/office/drawing/2014/main" id="{67CAE5B2-A45B-50DF-6934-CCE1BC7E1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378" y="3666179"/>
                  <a:ext cx="28142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ovéPole 8">
                  <a:extLst>
                    <a:ext uri="{FF2B5EF4-FFF2-40B4-BE49-F238E27FC236}">
                      <a16:creationId xmlns:a16="http://schemas.microsoft.com/office/drawing/2014/main" id="{93B1ADD9-BD72-3CCA-7F10-B5BE18121773}"/>
                    </a:ext>
                  </a:extLst>
                </p:cNvPr>
                <p:cNvSpPr txBox="1"/>
                <p:nvPr/>
              </p:nvSpPr>
              <p:spPr>
                <a:xfrm>
                  <a:off x="773430" y="3672000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 xmlns="">
            <p:sp>
              <p:nvSpPr>
                <p:cNvPr id="9" name="TextovéPole 8">
                  <a:extLst>
                    <a:ext uri="{FF2B5EF4-FFF2-40B4-BE49-F238E27FC236}">
                      <a16:creationId xmlns:a16="http://schemas.microsoft.com/office/drawing/2014/main" id="{93B1ADD9-BD72-3CCA-7F10-B5BE18121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" y="3672000"/>
                  <a:ext cx="181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6667" b="-6522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ovéPole 9">
                  <a:extLst>
                    <a:ext uri="{FF2B5EF4-FFF2-40B4-BE49-F238E27FC236}">
                      <a16:creationId xmlns:a16="http://schemas.microsoft.com/office/drawing/2014/main" id="{EA54D79D-D6A9-4FD3-CBC0-0C1EAAAA1B66}"/>
                    </a:ext>
                  </a:extLst>
                </p:cNvPr>
                <p:cNvSpPr txBox="1"/>
                <p:nvPr/>
              </p:nvSpPr>
              <p:spPr>
                <a:xfrm>
                  <a:off x="3148340" y="366633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 xmlns="">
            <p:sp>
              <p:nvSpPr>
                <p:cNvPr id="10" name="TextovéPole 9">
                  <a:extLst>
                    <a:ext uri="{FF2B5EF4-FFF2-40B4-BE49-F238E27FC236}">
                      <a16:creationId xmlns:a16="http://schemas.microsoft.com/office/drawing/2014/main" id="{EA54D79D-D6A9-4FD3-CBC0-0C1EAAAA1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340" y="3666331"/>
                  <a:ext cx="18332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355" r="-9677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ovéPole 15">
                  <a:extLst>
                    <a:ext uri="{FF2B5EF4-FFF2-40B4-BE49-F238E27FC236}">
                      <a16:creationId xmlns:a16="http://schemas.microsoft.com/office/drawing/2014/main" id="{5AA11FB5-EC7E-5192-F0AB-DDF8223704A4}"/>
                    </a:ext>
                  </a:extLst>
                </p:cNvPr>
                <p:cNvSpPr txBox="1"/>
                <p:nvPr/>
              </p:nvSpPr>
              <p:spPr>
                <a:xfrm>
                  <a:off x="1260000" y="2761757"/>
                  <a:ext cx="1323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 xmlns="">
            <p:sp>
              <p:nvSpPr>
                <p:cNvPr id="16" name="TextovéPole 15">
                  <a:extLst>
                    <a:ext uri="{FF2B5EF4-FFF2-40B4-BE49-F238E27FC236}">
                      <a16:creationId xmlns:a16="http://schemas.microsoft.com/office/drawing/2014/main" id="{5AA11FB5-EC7E-5192-F0AB-DDF822370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000" y="2761757"/>
                  <a:ext cx="1323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7619" r="-42857" b="-8889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ovéPole 16">
                  <a:extLst>
                    <a:ext uri="{FF2B5EF4-FFF2-40B4-BE49-F238E27FC236}">
                      <a16:creationId xmlns:a16="http://schemas.microsoft.com/office/drawing/2014/main" id="{E3A7E490-2DB7-ED85-40FD-26F1D1C284A1}"/>
                    </a:ext>
                  </a:extLst>
                </p:cNvPr>
                <p:cNvSpPr txBox="1"/>
                <p:nvPr/>
              </p:nvSpPr>
              <p:spPr>
                <a:xfrm>
                  <a:off x="1474421" y="2521390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cs-CZ" dirty="0"/>
                </a:p>
              </p:txBody>
            </p:sp>
          </mc:Choice>
          <mc:Fallback xmlns="">
            <p:sp>
              <p:nvSpPr>
                <p:cNvPr id="17" name="TextovéPole 16">
                  <a:extLst>
                    <a:ext uri="{FF2B5EF4-FFF2-40B4-BE49-F238E27FC236}">
                      <a16:creationId xmlns:a16="http://schemas.microsoft.com/office/drawing/2014/main" id="{E3A7E490-2DB7-ED85-40FD-26F1D1C284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421" y="2521390"/>
                  <a:ext cx="19774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750" r="-15625"/>
                  </a:stretch>
                </a:blipFill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206F68AE-BAE5-3ACB-AEE0-808D63E697C5}"/>
                  </a:ext>
                </a:extLst>
              </p:cNvPr>
              <p:cNvSpPr txBox="1"/>
              <p:nvPr/>
            </p:nvSpPr>
            <p:spPr>
              <a:xfrm>
                <a:off x="4320000" y="2880000"/>
                <a:ext cx="1482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206F68AE-BAE5-3ACB-AEE0-808D63E69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2880000"/>
                <a:ext cx="1482522" cy="276999"/>
              </a:xfrm>
              <a:prstGeom prst="rect">
                <a:avLst/>
              </a:prstGeom>
              <a:blipFill>
                <a:blip r:embed="rId10"/>
                <a:stretch>
                  <a:fillRect l="-2058" r="-1646" b="-3043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8AEB7E05-38F4-AB7A-24E7-068170588EE8}"/>
                  </a:ext>
                </a:extLst>
              </p:cNvPr>
              <p:cNvSpPr txBox="1"/>
              <p:nvPr/>
            </p:nvSpPr>
            <p:spPr>
              <a:xfrm>
                <a:off x="4319999" y="3420000"/>
                <a:ext cx="1900328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8AEB7E05-38F4-AB7A-24E7-068170588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99" y="3420000"/>
                <a:ext cx="1900328" cy="474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1DD1814D-372E-1A00-4DCA-23BC90319193}"/>
                  </a:ext>
                </a:extLst>
              </p:cNvPr>
              <p:cNvSpPr txBox="1"/>
              <p:nvPr/>
            </p:nvSpPr>
            <p:spPr>
              <a:xfrm>
                <a:off x="6840000" y="2700000"/>
                <a:ext cx="3631763" cy="616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1DD1814D-372E-1A00-4DCA-23BC9031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2700000"/>
                <a:ext cx="3631763" cy="616259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D16C23B7-1A63-FA5C-3F6C-9C8FB0A00D94}"/>
                  </a:ext>
                </a:extLst>
              </p:cNvPr>
              <p:cNvSpPr txBox="1"/>
              <p:nvPr/>
            </p:nvSpPr>
            <p:spPr>
              <a:xfrm>
                <a:off x="6897836" y="3420000"/>
                <a:ext cx="96526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D16C23B7-1A63-FA5C-3F6C-9C8FB0A0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36" y="3420000"/>
                <a:ext cx="965264" cy="5204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6">
                <a:extLst>
                  <a:ext uri="{FF2B5EF4-FFF2-40B4-BE49-F238E27FC236}">
                    <a16:creationId xmlns:a16="http://schemas.microsoft.com/office/drawing/2014/main" id="{270B3501-0746-30EC-9AB5-50F93047A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999" y="4320000"/>
                <a:ext cx="954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cs-CZ"/>
                </a:defPPr>
                <a:lvl1pPr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cs-CZ" dirty="0"/>
                  <a:t>Věrohodnostní funkce pro sadu hodnot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→</a:t>
                </a:r>
                <a:r>
                  <a:rPr lang="cs-CZ" dirty="0"/>
                  <a:t> hledáme maximum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cs-CZ" dirty="0"/>
                  <a:t> resp.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cs-CZ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 Box 6">
                <a:extLst>
                  <a:ext uri="{FF2B5EF4-FFF2-40B4-BE49-F238E27FC236}">
                    <a16:creationId xmlns:a16="http://schemas.microsoft.com/office/drawing/2014/main" id="{270B3501-0746-30EC-9AB5-50F93047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4320000"/>
                <a:ext cx="9540000" cy="369332"/>
              </a:xfrm>
              <a:prstGeom prst="rect">
                <a:avLst/>
              </a:prstGeom>
              <a:blipFill>
                <a:blip r:embed="rId14"/>
                <a:stretch>
                  <a:fillRect l="-511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BFFAFFBC-1755-2E9B-BE34-43D01D86D667}"/>
                  </a:ext>
                </a:extLst>
              </p:cNvPr>
              <p:cNvSpPr txBox="1"/>
              <p:nvPr/>
            </p:nvSpPr>
            <p:spPr>
              <a:xfrm>
                <a:off x="1080000" y="5040000"/>
                <a:ext cx="330327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BFFAFFBC-1755-2E9B-BE34-43D01D86D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5040000"/>
                <a:ext cx="3303276" cy="7562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ovéPole 48">
                <a:extLst>
                  <a:ext uri="{FF2B5EF4-FFF2-40B4-BE49-F238E27FC236}">
                    <a16:creationId xmlns:a16="http://schemas.microsoft.com/office/drawing/2014/main" id="{89AECC32-E486-D984-8820-80B8D829ADFF}"/>
                  </a:ext>
                </a:extLst>
              </p:cNvPr>
              <p:cNvSpPr txBox="1"/>
              <p:nvPr/>
            </p:nvSpPr>
            <p:spPr>
              <a:xfrm>
                <a:off x="1080000" y="6120000"/>
                <a:ext cx="506478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9" name="TextovéPole 48">
                <a:extLst>
                  <a:ext uri="{FF2B5EF4-FFF2-40B4-BE49-F238E27FC236}">
                    <a16:creationId xmlns:a16="http://schemas.microsoft.com/office/drawing/2014/main" id="{89AECC32-E486-D984-8820-80B8D829A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00" y="6120000"/>
                <a:ext cx="5064784" cy="75623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ovéPole 49">
                <a:extLst>
                  <a:ext uri="{FF2B5EF4-FFF2-40B4-BE49-F238E27FC236}">
                    <a16:creationId xmlns:a16="http://schemas.microsoft.com/office/drawing/2014/main" id="{483551FA-5656-82DB-5E0C-CB57B897B3EA}"/>
                  </a:ext>
                </a:extLst>
              </p:cNvPr>
              <p:cNvSpPr txBox="1"/>
              <p:nvPr/>
            </p:nvSpPr>
            <p:spPr>
              <a:xfrm>
                <a:off x="6840000" y="5130000"/>
                <a:ext cx="1012457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0" name="TextovéPole 49">
                <a:extLst>
                  <a:ext uri="{FF2B5EF4-FFF2-40B4-BE49-F238E27FC236}">
                    <a16:creationId xmlns:a16="http://schemas.microsoft.com/office/drawing/2014/main" id="{483551FA-5656-82DB-5E0C-CB57B897B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5130000"/>
                <a:ext cx="1012457" cy="5737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4B6D71BB-0FC2-0F48-1570-BDFB7F521F89}"/>
                  </a:ext>
                </a:extLst>
              </p:cNvPr>
              <p:cNvSpPr txBox="1"/>
              <p:nvPr/>
            </p:nvSpPr>
            <p:spPr>
              <a:xfrm>
                <a:off x="8640000" y="5130000"/>
                <a:ext cx="101245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func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4B6D71BB-0FC2-0F48-1570-BDFB7F521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00" y="5130000"/>
                <a:ext cx="1012457" cy="526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bdélník 55">
            <a:extLst>
              <a:ext uri="{FF2B5EF4-FFF2-40B4-BE49-F238E27FC236}">
                <a16:creationId xmlns:a16="http://schemas.microsoft.com/office/drawing/2014/main" id="{81234A89-1AB6-4A3F-0D61-7F0623B2C2A6}"/>
              </a:ext>
            </a:extLst>
          </p:cNvPr>
          <p:cNvSpPr/>
          <p:nvPr/>
        </p:nvSpPr>
        <p:spPr bwMode="auto">
          <a:xfrm>
            <a:off x="6768000" y="4968000"/>
            <a:ext cx="3024000" cy="16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4" grpId="0"/>
      <p:bldP spid="33" grpId="0"/>
      <p:bldP spid="36" grpId="0"/>
      <p:bldP spid="40" grpId="0"/>
      <p:bldP spid="41" grpId="0"/>
      <p:bldP spid="45" grpId="0"/>
      <p:bldP spid="48" grpId="0"/>
      <p:bldP spid="49" grpId="0"/>
      <p:bldP spid="50" grpId="0"/>
      <p:bldP spid="55" grpId="0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Problém majáku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44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majak.py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0000"/>
            <a:ext cx="8991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8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ázek 17">
            <a:extLst>
              <a:ext uri="{FF2B5EF4-FFF2-40B4-BE49-F238E27FC236}">
                <a16:creationId xmlns:a16="http://schemas.microsoft.com/office/drawing/2014/main" id="{1D4FEDA3-D7EA-6B5C-B4F3-D114A85CD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3240000"/>
            <a:ext cx="5400000" cy="3600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041D6637-5809-1559-F315-E15BF5C36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4320000" cy="2880000"/>
          </a:xfrm>
          <a:prstGeom prst="rect">
            <a:avLst/>
          </a:prstGeom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Problém majáku</a:t>
            </a:r>
          </a:p>
        </p:txBody>
      </p:sp>
      <p:sp>
        <p:nvSpPr>
          <p:cNvPr id="2" name="Obdélník 1"/>
          <p:cNvSpPr/>
          <p:nvPr/>
        </p:nvSpPr>
        <p:spPr>
          <a:xfrm>
            <a:off x="8640000" y="360000"/>
            <a:ext cx="144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majak.py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/>
              <p:cNvSpPr txBox="1"/>
              <p:nvPr/>
            </p:nvSpPr>
            <p:spPr>
              <a:xfrm>
                <a:off x="5040000" y="1440000"/>
                <a:ext cx="391863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← histogram simulovaných hodnot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skutečná poloha majáku: </a:t>
                </a:r>
              </a:p>
              <a:p>
                <a:pPr lvl="1"/>
                <a:endParaRPr lang="cs-CZ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r>
                  <a:rPr lang="cs-CZ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440000"/>
                <a:ext cx="3918637" cy="1477328"/>
              </a:xfrm>
              <a:prstGeom prst="rect">
                <a:avLst/>
              </a:prstGeom>
              <a:blipFill>
                <a:blip r:embed="rId5"/>
                <a:stretch>
                  <a:fillRect l="-1400" t="-2058" b="-535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/>
              <p:cNvSpPr txBox="1"/>
              <p:nvPr/>
            </p:nvSpPr>
            <p:spPr>
              <a:xfrm>
                <a:off x="360000" y="4320000"/>
                <a:ext cx="4070345" cy="2064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logaritmus věrohodnostní funkce →</a:t>
                </a:r>
                <a:endParaRPr lang="cs-CZ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odhad polohy majáku: </a:t>
                </a:r>
              </a:p>
              <a:p>
                <a:pPr lvl="1"/>
                <a:endParaRPr lang="cs-CZ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=5.303</m:t>
                    </m:r>
                  </m:oMath>
                </a14:m>
                <a:r>
                  <a:rPr lang="cs-CZ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</m:acc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=9.748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(maximum věrohodnostní funkce)</a:t>
                </a:r>
              </a:p>
            </p:txBody>
          </p:sp>
        </mc:Choice>
        <mc:Fallback xmlns="">
          <p:sp>
            <p:nvSpPr>
              <p:cNvPr id="8" name="TextovéPo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4320000"/>
                <a:ext cx="4070345" cy="2064476"/>
              </a:xfrm>
              <a:prstGeom prst="rect">
                <a:avLst/>
              </a:prstGeom>
              <a:blipFill>
                <a:blip r:embed="rId6"/>
                <a:stretch>
                  <a:fillRect l="-1198" t="-1775" r="-449" b="-32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ál 18">
            <a:extLst>
              <a:ext uri="{FF2B5EF4-FFF2-40B4-BE49-F238E27FC236}">
                <a16:creationId xmlns:a16="http://schemas.microsoft.com/office/drawing/2014/main" id="{E2193CD7-394E-C3D5-6E74-EDDDBB78276B}"/>
              </a:ext>
            </a:extLst>
          </p:cNvPr>
          <p:cNvSpPr/>
          <p:nvPr/>
        </p:nvSpPr>
        <p:spPr>
          <a:xfrm>
            <a:off x="5399881" y="2124000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Znak plus 19">
            <a:extLst>
              <a:ext uri="{FF2B5EF4-FFF2-40B4-BE49-F238E27FC236}">
                <a16:creationId xmlns:a16="http://schemas.microsoft.com/office/drawing/2014/main" id="{4FD8B4A5-4370-31F5-A658-12E3E1A3FF61}"/>
              </a:ext>
            </a:extLst>
          </p:cNvPr>
          <p:cNvSpPr>
            <a:spLocks noChangeAspect="1"/>
          </p:cNvSpPr>
          <p:nvPr/>
        </p:nvSpPr>
        <p:spPr>
          <a:xfrm>
            <a:off x="720000" y="4968000"/>
            <a:ext cx="180000" cy="180000"/>
          </a:xfrm>
          <a:prstGeom prst="mathPlus">
            <a:avLst>
              <a:gd name="adj1" fmla="val 2038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179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1499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Zadanou sadu hodnot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proložte teoretickou lineární závislostí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pomocí metody lineární regrese.</a:t>
                </a: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=LINREGRESE(E3:E26,D3:D26,NEPRAVDA,PRAVDA)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1499257"/>
              </a:xfrm>
              <a:prstGeom prst="rect">
                <a:avLst/>
              </a:prstGeom>
              <a:blipFill>
                <a:blip r:embed="rId2"/>
                <a:stretch>
                  <a:fillRect l="-363" t="-2033" b="-56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b="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p:cxnSp>
        <p:nvCxnSpPr>
          <p:cNvPr id="18" name="Přímá spojnice se šipkou 17"/>
          <p:cNvCxnSpPr>
            <a:stCxn id="30" idx="0"/>
          </p:cNvCxnSpPr>
          <p:nvPr/>
        </p:nvCxnSpPr>
        <p:spPr>
          <a:xfrm flipV="1">
            <a:off x="5886002" y="2923585"/>
            <a:ext cx="231335" cy="6207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33" idx="0"/>
          </p:cNvCxnSpPr>
          <p:nvPr/>
        </p:nvCxnSpPr>
        <p:spPr>
          <a:xfrm flipH="1" flipV="1">
            <a:off x="7059169" y="2914441"/>
            <a:ext cx="48350" cy="84124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36" idx="0"/>
          </p:cNvCxnSpPr>
          <p:nvPr/>
        </p:nvCxnSpPr>
        <p:spPr>
          <a:xfrm flipH="1" flipV="1">
            <a:off x="8202168" y="2923586"/>
            <a:ext cx="270098" cy="5551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se šipkou 26"/>
          <p:cNvCxnSpPr>
            <a:stCxn id="40" idx="0"/>
          </p:cNvCxnSpPr>
          <p:nvPr/>
        </p:nvCxnSpPr>
        <p:spPr>
          <a:xfrm flipH="1" flipV="1">
            <a:off x="9262872" y="2923585"/>
            <a:ext cx="574141" cy="85650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ovéPole 29"/>
              <p:cNvSpPr txBox="1"/>
              <p:nvPr/>
            </p:nvSpPr>
            <p:spPr>
              <a:xfrm>
                <a:off x="5284330" y="3544297"/>
                <a:ext cx="1203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hodnoty</a:t>
                </a:r>
              </a:p>
            </p:txBody>
          </p:sp>
        </mc:Choice>
        <mc:Fallback xmlns="">
          <p:sp>
            <p:nvSpPr>
              <p:cNvPr id="30" name="TextovéPol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30" y="3544297"/>
                <a:ext cx="1203343" cy="369332"/>
              </a:xfrm>
              <a:prstGeom prst="rect">
                <a:avLst/>
              </a:prstGeom>
              <a:blipFill>
                <a:blip r:embed="rId3"/>
                <a:stretch>
                  <a:fillRect t="-8197" r="-4061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ovéPole 32"/>
              <p:cNvSpPr txBox="1"/>
              <p:nvPr/>
            </p:nvSpPr>
            <p:spPr>
              <a:xfrm>
                <a:off x="6507546" y="3755689"/>
                <a:ext cx="1199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hodnoty</a:t>
                </a:r>
              </a:p>
            </p:txBody>
          </p:sp>
        </mc:Choice>
        <mc:Fallback xmlns="">
          <p:sp>
            <p:nvSpPr>
              <p:cNvPr id="33" name="TextovéPol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546" y="3755689"/>
                <a:ext cx="1199945" cy="369332"/>
              </a:xfrm>
              <a:prstGeom prst="rect">
                <a:avLst/>
              </a:prstGeom>
              <a:blipFill>
                <a:blip r:embed="rId4"/>
                <a:stretch>
                  <a:fillRect t="-8197" r="-4082" b="-2459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/>
              <p:cNvSpPr txBox="1"/>
              <p:nvPr/>
            </p:nvSpPr>
            <p:spPr>
              <a:xfrm>
                <a:off x="7790028" y="3478690"/>
                <a:ext cx="136447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nulový </a:t>
                </a:r>
              </a:p>
              <a:p>
                <a:pPr algn="ctr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konstantní</a:t>
                </a:r>
              </a:p>
              <a:p>
                <a:pPr algn="ctr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parametr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ovéPol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028" y="3478690"/>
                <a:ext cx="1364476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ovéPole 39"/>
          <p:cNvSpPr txBox="1"/>
          <p:nvPr/>
        </p:nvSpPr>
        <p:spPr>
          <a:xfrm>
            <a:off x="9206071" y="3780089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dodatečné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regresní </a:t>
            </a:r>
          </a:p>
          <a:p>
            <a:pPr algn="ctr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statistiky</a:t>
            </a:r>
          </a:p>
        </p:txBody>
      </p:sp>
      <p:sp>
        <p:nvSpPr>
          <p:cNvPr id="17" name="Obdélník 16"/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linearni-regrese-PH.xlsx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F6AD5D52-9613-8067-C7FF-2C1B710ED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F6AD5D52-9613-8067-C7FF-2C1B710ED9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7" t="-2326" r="-203390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326" r="-101681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695" t="-2326" r="-2542" b="-1746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1499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Zadanou sadu hodnot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proložte teoretickou lineární závislostí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pomocí metody lineární regrese.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just"/>
                <a:r>
                  <a:rPr lang="cs-CZ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=LINREGRESE(E3:E26,D3:D26,NEPRAVDA,PRAVDA)</a:t>
                </a:r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1499257"/>
              </a:xfrm>
              <a:prstGeom prst="rect">
                <a:avLst/>
              </a:prstGeom>
              <a:blipFill>
                <a:blip r:embed="rId2"/>
                <a:stretch>
                  <a:fillRect l="-363" t="-2033" b="-56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Graf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964648"/>
              </p:ext>
            </p:extLst>
          </p:nvPr>
        </p:nvGraphicFramePr>
        <p:xfrm>
          <a:off x="4320000" y="3240000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Obdélník 11"/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linearni-regrese-PH.xlsx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16464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ulk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3416464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7" t="-2326" r="-203390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326" r="-101681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95" t="-2326" r="-2542" b="-1746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42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6682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Zadanou sadu hodnot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proložte teoretickou lineární závislostí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pomocí metody lineární regrese.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668260"/>
              </a:xfrm>
              <a:prstGeom prst="rect">
                <a:avLst/>
              </a:prstGeom>
              <a:blipFill>
                <a:blip r:embed="rId2"/>
                <a:stretch>
                  <a:fillRect l="-363" t="-4545" b="-1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-regrese-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PH.opju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3C1E899D-72C9-80B9-7B35-801FC7835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3C1E899D-72C9-80B9-7B35-801FC7835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47" t="-2326" r="-203390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2326" r="-101681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695" t="-2326" r="-2542" b="-1746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Objekt 2" descr="Project Path: E:\Documents\Teaching\Úvod do praktické fyziky\2022\seminar10\linearni-regrese-PH.opju&#10;PE Folder: /linearni-regrese-PH/Folder1/&#10;Short Name: Graph1">
            <a:extLst>
              <a:ext uri="{FF2B5EF4-FFF2-40B4-BE49-F238E27FC236}">
                <a16:creationId xmlns:a16="http://schemas.microsoft.com/office/drawing/2014/main" id="{18F62246-E814-3E45-AFE6-A3C1833BB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81616"/>
              </p:ext>
            </p:extLst>
          </p:nvPr>
        </p:nvGraphicFramePr>
        <p:xfrm>
          <a:off x="3528000" y="2088000"/>
          <a:ext cx="7200000" cy="502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174560" imgH="2916000" progId="Origin95.Graph">
                  <p:embed/>
                </p:oleObj>
              </mc:Choice>
              <mc:Fallback>
                <p:oleObj name="Graph" r:id="rId6" imgW="4174560" imgH="2916000" progId="Origin95.Graph">
                  <p:embed/>
                  <p:pic>
                    <p:nvPicPr>
                      <p:cNvPr id="2" name="Objekt 1" descr="Project Path: E:\Documents\Teaching\Úvod do praktické fyziky\2022\seminar10\linearni-regrese-PH.opju&#10;PE Folder: /linearni-regrese-PH/Folder1/&#10;Short Name: Graph1">
                        <a:extLst>
                          <a:ext uri="{FF2B5EF4-FFF2-40B4-BE49-F238E27FC236}">
                            <a16:creationId xmlns:a16="http://schemas.microsoft.com/office/drawing/2014/main" id="{58AC82B9-1F75-B829-1A18-AEB0C9CDB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8000" y="2088000"/>
                        <a:ext cx="7200000" cy="5029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86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59998" y="1440000"/>
                <a:ext cx="10080000" cy="5654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Zadanou sadu hodnot </a:t>
                </a: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cs-CZ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𝝈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proložte teoretickou lineární závislostí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pomocí metody lineární regrese.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lineární regrese v Excelu		lineární regrese v </a:t>
                </a:r>
                <a:r>
                  <a:rPr lang="cs-CZ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Originu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=10.3±0.2</m:t>
                    </m:r>
                  </m:oMath>
                </a14:m>
                <a:r>
                  <a:rPr lang="cs-CZ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=10.2±0.2</m:t>
                    </m:r>
                  </m:oMath>
                </a14:m>
                <a:endParaRPr lang="cs-CZ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=− 4±3</m:t>
                    </m:r>
                  </m:oMath>
                </a14:m>
                <a:r>
                  <a:rPr lang="cs-CZ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=−2.7±0.8</m:t>
                    </m:r>
                  </m:oMath>
                </a14:m>
                <a:endParaRPr lang="cs-CZ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cs-CZ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cs-CZ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=−0.09</m:t>
                    </m:r>
                  </m:oMath>
                </a14:m>
                <a:endParaRPr lang="cs-CZ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metoda nejmenších čtverců v Excelu</a:t>
                </a:r>
              </a:p>
              <a:p>
                <a:pPr algn="just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=10.2±0.2</m:t>
                    </m:r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cs-CZ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=−2.7±0.8</m:t>
                    </m:r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cov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cs-C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cs-CZ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=−0.09</m:t>
                    </m:r>
                  </m:oMath>
                </a14:m>
                <a:endParaRPr lang="cs-CZ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998" y="1440000"/>
                <a:ext cx="10080000" cy="5654240"/>
              </a:xfrm>
              <a:prstGeom prst="rect">
                <a:avLst/>
              </a:prstGeom>
              <a:blipFill>
                <a:blip r:embed="rId3"/>
                <a:stretch>
                  <a:fillRect l="-363" t="-539" r="-4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Lineární regrese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0B4BF1D0-B7D8-095F-E643-F6D799FE6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sz="12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cs-CZ" sz="1200" b="0" i="1" u="none" strike="noStrike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ulka 1">
                <a:extLst>
                  <a:ext uri="{FF2B5EF4-FFF2-40B4-BE49-F238E27FC236}">
                    <a16:creationId xmlns:a16="http://schemas.microsoft.com/office/drawing/2014/main" id="{0B4BF1D0-B7D8-095F-E643-F6D799FE6F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759818"/>
                  </p:ext>
                </p:extLst>
              </p:nvPr>
            </p:nvGraphicFramePr>
            <p:xfrm>
              <a:off x="900000" y="2160000"/>
              <a:ext cx="2160000" cy="47518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59004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7" t="-2326" r="-203390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326" r="-101681" b="-17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9138" marR="9138" marT="9138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95" t="-2326" r="-2542" b="-1746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1.19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9.04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0.75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1.52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32.47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1.66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38.88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2.94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5.18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47.65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4.34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6.12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58.98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3.24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67.15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5.60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77.88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5.45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9.09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89.50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5.75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10.12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101.64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8.78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115.27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7.90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123.86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7.53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129.19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9.13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133.90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13.73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15.17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140.67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14.39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16.06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167.20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8.28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17.16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173.74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16.96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183.49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9.27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19.01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195.27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16.68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20.13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195.40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11.22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21.17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218.03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19.42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22.08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238.44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18.09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23.14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213.33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17.77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3"/>
                      </a:ext>
                    </a:extLst>
                  </a:tr>
                  <a:tr h="187200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24.08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>
                              <a:effectLst/>
                            </a:rPr>
                            <a:t>255.38</a:t>
                          </a:r>
                          <a:endParaRPr lang="cs-CZ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cs-CZ" sz="1100" u="none" strike="noStrike" dirty="0">
                              <a:effectLst/>
                            </a:rPr>
                            <a:t>14.67</a:t>
                          </a:r>
                          <a:endParaRPr lang="cs-CZ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138" marR="9138" marT="9138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bdélník 2">
            <a:extLst>
              <a:ext uri="{FF2B5EF4-FFF2-40B4-BE49-F238E27FC236}">
                <a16:creationId xmlns:a16="http://schemas.microsoft.com/office/drawing/2014/main" id="{1985897B-97AD-C659-1785-2EDFE38AD1DB}"/>
              </a:ext>
            </a:extLst>
          </p:cNvPr>
          <p:cNvSpPr/>
          <p:nvPr/>
        </p:nvSpPr>
        <p:spPr>
          <a:xfrm>
            <a:off x="6840000" y="360000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linearni-regrese-PH.xlsx</a:t>
            </a:r>
          </a:p>
        </p:txBody>
      </p:sp>
    </p:spTree>
    <p:extLst>
      <p:ext uri="{BB962C8B-B14F-4D97-AF65-F5344CB8AC3E}">
        <p14:creationId xmlns:p14="http://schemas.microsoft.com/office/powerpoint/2010/main" val="234554729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</TotalTime>
  <Words>713</Words>
  <Application>Microsoft Office PowerPoint</Application>
  <PresentationFormat>Vlastní</PresentationFormat>
  <Paragraphs>389</Paragraphs>
  <Slides>7</Slides>
  <Notes>4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Motiv Office</vt:lpstr>
      <vt:lpstr>Graph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99</cp:revision>
  <dcterms:created xsi:type="dcterms:W3CDTF">2019-10-02T09:35:26Z</dcterms:created>
  <dcterms:modified xsi:type="dcterms:W3CDTF">2022-12-13T07:20:12Z</dcterms:modified>
</cp:coreProperties>
</file>