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300" r:id="rId3"/>
    <p:sldId id="301" r:id="rId4"/>
    <p:sldId id="305" r:id="rId5"/>
    <p:sldId id="304" r:id="rId6"/>
    <p:sldId id="302" r:id="rId7"/>
    <p:sldId id="303" r:id="rId8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DBF1EE6-BA40-B9C1-B51D-AC647EA159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2160000"/>
            <a:ext cx="4320000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Pythonu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proveďte lineární regresi závislosti veličiny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metodou nejmenších čtverců.</a:t>
                </a: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blipFill>
                <a:blip r:embed="rId3"/>
                <a:stretch>
                  <a:fillRect l="-363" t="-11475" b="-213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Lineární regrese</a:t>
            </a:r>
          </a:p>
        </p:txBody>
      </p:sp>
      <p:sp>
        <p:nvSpPr>
          <p:cNvPr id="2" name="Obdélník 1"/>
          <p:cNvSpPr/>
          <p:nvPr/>
        </p:nvSpPr>
        <p:spPr>
          <a:xfrm>
            <a:off x="7560000" y="360000"/>
            <a:ext cx="288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linearni-regrese.py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ulka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4350226"/>
                  </p:ext>
                </p:extLst>
              </p:nvPr>
            </p:nvGraphicFramePr>
            <p:xfrm>
              <a:off x="720000" y="2160000"/>
              <a:ext cx="1798755" cy="396392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95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35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i="1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ulka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4350226"/>
                  </p:ext>
                </p:extLst>
              </p:nvPr>
            </p:nvGraphicFramePr>
            <p:xfrm>
              <a:off x="720000" y="2160000"/>
              <a:ext cx="1798755" cy="396392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95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357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" t="-1695" r="-201010" b="-1022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1695" r="-103061" b="-1022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695" r="-2020" b="-1022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délník 16"/>
              <p:cNvSpPr/>
              <p:nvPr/>
            </p:nvSpPr>
            <p:spPr>
              <a:xfrm>
                <a:off x="3600000" y="2160000"/>
                <a:ext cx="2165465" cy="198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fit: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=5.0±0.3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=− 2±1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cs-CZ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cs-CZ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)=− 0.25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corr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cs-CZ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cs-CZ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)=− 0.82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Obdélní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2160000"/>
                <a:ext cx="2165465" cy="1980029"/>
              </a:xfrm>
              <a:prstGeom prst="rect">
                <a:avLst/>
              </a:prstGeom>
              <a:blipFill>
                <a:blip r:embed="rId5"/>
                <a:stretch>
                  <a:fillRect l="-2535" t="-1538" b="-215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délník 17"/>
          <p:cNvSpPr/>
          <p:nvPr/>
        </p:nvSpPr>
        <p:spPr>
          <a:xfrm>
            <a:off x="3960000" y="4860000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fit polynomu v Pythonu metodou nejmenších čtverců</a:t>
            </a:r>
          </a:p>
        </p:txBody>
      </p:sp>
      <p:sp>
        <p:nvSpPr>
          <p:cNvPr id="20" name="Obdélník 19"/>
          <p:cNvSpPr/>
          <p:nvPr/>
        </p:nvSpPr>
        <p:spPr>
          <a:xfrm>
            <a:off x="4140000" y="5400000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model,V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np.polyfit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(x,y,1,w,cov=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ovéPole 20"/>
              <p:cNvSpPr txBox="1"/>
              <p:nvPr/>
            </p:nvSpPr>
            <p:spPr bwMode="auto">
              <a:xfrm>
                <a:off x="3024000" y="6156000"/>
                <a:ext cx="1728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hodnoty </a:t>
                </a:r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nafitovaných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parametrů </a:t>
                </a:r>
                <a14:m>
                  <m:oMath xmlns:m="http://schemas.openxmlformats.org/officeDocument/2006/math"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1" name="TextovéPo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000" y="6156000"/>
                <a:ext cx="1728000" cy="830997"/>
              </a:xfrm>
              <a:prstGeom prst="rect">
                <a:avLst/>
              </a:prstGeom>
              <a:blipFill>
                <a:blip r:embed="rId6"/>
                <a:stretch>
                  <a:fillRect l="-1761" t="-2206" b="-7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Přímá spojnice se šipkou 21"/>
          <p:cNvCxnSpPr/>
          <p:nvPr/>
        </p:nvCxnSpPr>
        <p:spPr>
          <a:xfrm flipV="1">
            <a:off x="3888000" y="5724000"/>
            <a:ext cx="648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/>
          <p:nvPr/>
        </p:nvCxnSpPr>
        <p:spPr>
          <a:xfrm flipH="1" flipV="1">
            <a:off x="5148000" y="5724000"/>
            <a:ext cx="216000" cy="43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 bwMode="auto">
          <a:xfrm>
            <a:off x="5040000" y="6120000"/>
            <a:ext cx="12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kovarianční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matice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Přímá spojnice se šipkou 28"/>
          <p:cNvCxnSpPr/>
          <p:nvPr/>
        </p:nvCxnSpPr>
        <p:spPr>
          <a:xfrm flipH="1" flipV="1">
            <a:off x="7704000" y="5724000"/>
            <a:ext cx="144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/>
          <p:cNvSpPr txBox="1"/>
          <p:nvPr/>
        </p:nvSpPr>
        <p:spPr bwMode="auto">
          <a:xfrm>
            <a:off x="7560000" y="6192000"/>
            <a:ext cx="108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stupeň polynomu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Přímá spojnice se šipkou 31"/>
          <p:cNvCxnSpPr/>
          <p:nvPr/>
        </p:nvCxnSpPr>
        <p:spPr>
          <a:xfrm flipH="1" flipV="1">
            <a:off x="8028000" y="5724000"/>
            <a:ext cx="756000" cy="75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/>
          <p:nvPr/>
        </p:nvCxnSpPr>
        <p:spPr>
          <a:xfrm flipH="1" flipV="1">
            <a:off x="9000000" y="5724000"/>
            <a:ext cx="432000" cy="32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9432000" y="5940000"/>
            <a:ext cx="1260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vypiš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kovarianční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matici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8568000" y="6480000"/>
            <a:ext cx="61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váhy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BA1923A-A2AD-EDC4-9441-90D565D2DE1A}"/>
              </a:ext>
            </a:extLst>
          </p:cNvPr>
          <p:cNvSpPr txBox="1"/>
          <p:nvPr/>
        </p:nvSpPr>
        <p:spPr>
          <a:xfrm>
            <a:off x="720000" y="6192000"/>
            <a:ext cx="179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lr-data.txt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DFA1C97-A030-8A26-2264-F583017DB555}"/>
                  </a:ext>
                </a:extLst>
              </p:cNvPr>
              <p:cNvSpPr txBox="1"/>
              <p:nvPr/>
            </p:nvSpPr>
            <p:spPr>
              <a:xfrm>
                <a:off x="6840000" y="2160000"/>
                <a:ext cx="1152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DFA1C97-A030-8A26-2264-F583017D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2160000"/>
                <a:ext cx="1152560" cy="276999"/>
              </a:xfrm>
              <a:prstGeom prst="rect">
                <a:avLst/>
              </a:prstGeom>
              <a:blipFill>
                <a:blip r:embed="rId7"/>
                <a:stretch>
                  <a:fillRect l="-4762" r="-4233" b="-239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7C64B81-3509-A2F8-361D-F98DE0DB4842}"/>
                  </a:ext>
                </a:extLst>
              </p:cNvPr>
              <p:cNvSpPr txBox="1"/>
              <p:nvPr/>
            </p:nvSpPr>
            <p:spPr>
              <a:xfrm>
                <a:off x="9108000" y="6408000"/>
                <a:ext cx="219227" cy="504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1600" dirty="0"/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7C64B81-3509-A2F8-361D-F98DE0DB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000" y="6408000"/>
                <a:ext cx="219227" cy="504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2D54896D-634B-A263-160C-6E7FDAABB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98" y="2160000"/>
            <a:ext cx="4320000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Pythonu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proveďte polynomiální fit závislosti veličiny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metodou nejmenších čtverců.</a:t>
                </a: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blipFill>
                <a:blip r:embed="rId3"/>
                <a:stretch>
                  <a:fillRect l="-363" t="-11475" b="-213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Fit polynomu</a:t>
            </a:r>
          </a:p>
        </p:txBody>
      </p:sp>
      <p:sp>
        <p:nvSpPr>
          <p:cNvPr id="2" name="Obdélník 1"/>
          <p:cNvSpPr/>
          <p:nvPr/>
        </p:nvSpPr>
        <p:spPr>
          <a:xfrm>
            <a:off x="8280000" y="3600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polyfit-sim.py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délník 16"/>
              <p:cNvSpPr/>
              <p:nvPr/>
            </p:nvSpPr>
            <p:spPr>
              <a:xfrm>
                <a:off x="3600000" y="2160000"/>
                <a:ext cx="2561855" cy="2811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fit: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cs-CZ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±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  <m:r>
                      <a:rPr lang="cs-CZ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0.9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cs-CZ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cs-CZ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cs-CZ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cs-CZ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− 0.1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00</m:t>
                      </m:r>
                      <m:r>
                        <a:rPr lang="cs-CZ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cs-CZ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± </m:t>
                      </m:r>
                      <m:r>
                        <a:rPr lang="cs-CZ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007</m:t>
                      </m:r>
                    </m:oMath>
                  </m:oMathPara>
                </a14:m>
                <a:endParaRPr lang="cs-CZ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cs-CZ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Obdélní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2160000"/>
                <a:ext cx="2561855" cy="2811026"/>
              </a:xfrm>
              <a:prstGeom prst="rect">
                <a:avLst/>
              </a:prstGeom>
              <a:blipFill>
                <a:blip r:embed="rId4"/>
                <a:stretch>
                  <a:fillRect l="-2143" t="-108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délník 17"/>
          <p:cNvSpPr/>
          <p:nvPr/>
        </p:nvSpPr>
        <p:spPr>
          <a:xfrm>
            <a:off x="3960000" y="4860000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fit polynomu v Pythonu metodou nejmenších čtverců</a:t>
            </a:r>
          </a:p>
        </p:txBody>
      </p:sp>
      <p:sp>
        <p:nvSpPr>
          <p:cNvPr id="20" name="Obdélník 19"/>
          <p:cNvSpPr/>
          <p:nvPr/>
        </p:nvSpPr>
        <p:spPr>
          <a:xfrm>
            <a:off x="4140000" y="5400000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model,V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np.polyfit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(x,y,4,w,cov=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ovéPole 20"/>
              <p:cNvSpPr txBox="1"/>
              <p:nvPr/>
            </p:nvSpPr>
            <p:spPr bwMode="auto">
              <a:xfrm>
                <a:off x="3024000" y="6156000"/>
                <a:ext cx="2700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hodnoty </a:t>
                </a:r>
              </a:p>
              <a:p>
                <a:r>
                  <a:rPr lang="cs-CZ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nafitovaných</a:t>
                </a:r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parametrů </a:t>
                </a:r>
                <a14:m>
                  <m:oMath xmlns:m="http://schemas.openxmlformats.org/officeDocument/2006/math"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cs-CZ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1" name="TextovéPo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000" y="6156000"/>
                <a:ext cx="2700000" cy="830997"/>
              </a:xfrm>
              <a:prstGeom prst="rect">
                <a:avLst/>
              </a:prstGeom>
              <a:blipFill>
                <a:blip r:embed="rId5"/>
                <a:stretch>
                  <a:fillRect l="-1129" t="-2206" b="-7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Přímá spojnice se šipkou 21"/>
          <p:cNvCxnSpPr/>
          <p:nvPr/>
        </p:nvCxnSpPr>
        <p:spPr>
          <a:xfrm flipV="1">
            <a:off x="3888000" y="5724000"/>
            <a:ext cx="648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/>
          <p:nvPr/>
        </p:nvCxnSpPr>
        <p:spPr>
          <a:xfrm flipH="1" flipV="1">
            <a:off x="5148000" y="5724000"/>
            <a:ext cx="216000" cy="43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 bwMode="auto">
          <a:xfrm>
            <a:off x="5040000" y="6120000"/>
            <a:ext cx="12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kovarianční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matice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Přímá spojnice se šipkou 28"/>
          <p:cNvCxnSpPr/>
          <p:nvPr/>
        </p:nvCxnSpPr>
        <p:spPr>
          <a:xfrm flipH="1" flipV="1">
            <a:off x="7704000" y="5724000"/>
            <a:ext cx="144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/>
          <p:cNvSpPr txBox="1"/>
          <p:nvPr/>
        </p:nvSpPr>
        <p:spPr bwMode="auto">
          <a:xfrm>
            <a:off x="7560000" y="6192000"/>
            <a:ext cx="108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stupeň polynomu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Přímá spojnice se šipkou 31"/>
          <p:cNvCxnSpPr/>
          <p:nvPr/>
        </p:nvCxnSpPr>
        <p:spPr>
          <a:xfrm flipH="1" flipV="1">
            <a:off x="8028000" y="5724000"/>
            <a:ext cx="756000" cy="75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/>
          <p:nvPr/>
        </p:nvCxnSpPr>
        <p:spPr>
          <a:xfrm flipH="1" flipV="1">
            <a:off x="9000000" y="5724000"/>
            <a:ext cx="432000" cy="32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9432000" y="5940000"/>
            <a:ext cx="1260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vypiš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kovarianční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matici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8568000" y="6480000"/>
            <a:ext cx="61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váhy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délník 23"/>
              <p:cNvSpPr/>
              <p:nvPr/>
            </p:nvSpPr>
            <p:spPr>
              <a:xfrm>
                <a:off x="836588" y="2159999"/>
                <a:ext cx="1350883" cy="2811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simulace: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cs-CZ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−0.5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cs-CZ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cs-CZ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</m:t>
                    </m:r>
                    <m:r>
                      <a:rPr lang="cs-CZ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Obdélní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88" y="2159999"/>
                <a:ext cx="1350883" cy="2811026"/>
              </a:xfrm>
              <a:prstGeom prst="rect">
                <a:avLst/>
              </a:prstGeom>
              <a:blipFill>
                <a:blip r:embed="rId6"/>
                <a:stretch>
                  <a:fillRect l="-3604" t="-108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Přímá spojnice se šipkou 29"/>
          <p:cNvCxnSpPr/>
          <p:nvPr/>
        </p:nvCxnSpPr>
        <p:spPr>
          <a:xfrm flipV="1">
            <a:off x="2160000" y="2376000"/>
            <a:ext cx="10800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885D18A-6A90-0E7B-37B1-6A159590CF86}"/>
                  </a:ext>
                </a:extLst>
              </p:cNvPr>
              <p:cNvSpPr txBox="1"/>
              <p:nvPr/>
            </p:nvSpPr>
            <p:spPr>
              <a:xfrm>
                <a:off x="6480000" y="2160000"/>
                <a:ext cx="3767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885D18A-6A90-0E7B-37B1-6A159590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2160000"/>
                <a:ext cx="3767634" cy="276999"/>
              </a:xfrm>
              <a:prstGeom prst="rect">
                <a:avLst/>
              </a:prstGeom>
              <a:blipFill>
                <a:blip r:embed="rId7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A586E79E-C6F6-9FAD-17A2-9E9B2068F884}"/>
                  </a:ext>
                </a:extLst>
              </p:cNvPr>
              <p:cNvSpPr txBox="1"/>
              <p:nvPr/>
            </p:nvSpPr>
            <p:spPr>
              <a:xfrm>
                <a:off x="9108000" y="6408000"/>
                <a:ext cx="219227" cy="504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1600" dirty="0"/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A586E79E-C6F6-9FAD-17A2-9E9B2068F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000" y="6408000"/>
                <a:ext cx="219227" cy="504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30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AA77912-922A-617B-57B6-1C27A6FF2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1620000"/>
            <a:ext cx="4320000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Pythonu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proveďte polynomiální fit závislosti veličiny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metodou nejmenších čtverců.</a:t>
                </a: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blipFill>
                <a:blip r:embed="rId3"/>
                <a:stretch>
                  <a:fillRect l="-363" t="-11475" b="-213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Nelineární fit</a:t>
            </a:r>
          </a:p>
        </p:txBody>
      </p:sp>
      <p:sp>
        <p:nvSpPr>
          <p:cNvPr id="2" name="Obdélník 1"/>
          <p:cNvSpPr/>
          <p:nvPr/>
        </p:nvSpPr>
        <p:spPr>
          <a:xfrm>
            <a:off x="8640000" y="3600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sterbina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720000" y="4860000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nelineární fit v Pythonu metodou nejmenších čtverců</a:t>
            </a:r>
          </a:p>
        </p:txBody>
      </p:sp>
      <p:sp>
        <p:nvSpPr>
          <p:cNvPr id="20" name="Obdélník 19"/>
          <p:cNvSpPr/>
          <p:nvPr/>
        </p:nvSpPr>
        <p:spPr>
          <a:xfrm>
            <a:off x="900000" y="5400000"/>
            <a:ext cx="955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par,V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curve_fit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(func,x,y,p0=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d0,x00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[0,-0.5],[5000,0.5]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1" name="TextovéPole 20"/>
          <p:cNvSpPr txBox="1"/>
          <p:nvPr/>
        </p:nvSpPr>
        <p:spPr bwMode="auto">
          <a:xfrm>
            <a:off x="504000" y="6156000"/>
            <a:ext cx="1800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hodnoty </a:t>
            </a:r>
          </a:p>
          <a:p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nafitovaných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parametrů (d, </a:t>
            </a:r>
            <a:r>
              <a:rPr lang="cs-CZ" sz="1600" dirty="0"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cs-CZ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Přímá spojnice se šipkou 21"/>
          <p:cNvCxnSpPr/>
          <p:nvPr/>
        </p:nvCxnSpPr>
        <p:spPr>
          <a:xfrm flipV="1">
            <a:off x="900000" y="5724000"/>
            <a:ext cx="288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/>
          <p:nvPr/>
        </p:nvCxnSpPr>
        <p:spPr>
          <a:xfrm flipH="1" flipV="1">
            <a:off x="1656000" y="5724000"/>
            <a:ext cx="576000" cy="43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 bwMode="auto">
          <a:xfrm>
            <a:off x="2232000" y="6120000"/>
            <a:ext cx="12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kovarianční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matice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Přímá spojnice se šipkou 28"/>
          <p:cNvCxnSpPr/>
          <p:nvPr/>
        </p:nvCxnSpPr>
        <p:spPr>
          <a:xfrm flipH="1" flipV="1">
            <a:off x="3780000" y="5724000"/>
            <a:ext cx="144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/>
          <p:cNvSpPr txBox="1"/>
          <p:nvPr/>
        </p:nvSpPr>
        <p:spPr bwMode="auto">
          <a:xfrm>
            <a:off x="3672000" y="6192000"/>
            <a:ext cx="108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modelová</a:t>
            </a: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funkce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Přímá spojnice se šipkou 31"/>
          <p:cNvCxnSpPr/>
          <p:nvPr/>
        </p:nvCxnSpPr>
        <p:spPr>
          <a:xfrm flipH="1" flipV="1">
            <a:off x="4788000" y="5724000"/>
            <a:ext cx="468000" cy="75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/>
          <p:nvPr/>
        </p:nvCxnSpPr>
        <p:spPr>
          <a:xfrm flipH="1" flipV="1">
            <a:off x="7776000" y="5724000"/>
            <a:ext cx="432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7776000" y="6264000"/>
            <a:ext cx="180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limity parametrů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4932000" y="6480000"/>
            <a:ext cx="169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počáteční odhad parametrů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Přímá spojnice se šipkou 40"/>
          <p:cNvCxnSpPr/>
          <p:nvPr/>
        </p:nvCxnSpPr>
        <p:spPr>
          <a:xfrm flipV="1">
            <a:off x="8892000" y="5724000"/>
            <a:ext cx="432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/>
          <p:cNvSpPr/>
          <p:nvPr/>
        </p:nvSpPr>
        <p:spPr>
          <a:xfrm>
            <a:off x="900000" y="3780000"/>
            <a:ext cx="6987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(x,d,x0):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=550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(x-x0))**2)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AF394DBE-C726-8161-45D6-B50D467681BC}"/>
              </a:ext>
            </a:extLst>
          </p:cNvPr>
          <p:cNvCxnSpPr/>
          <p:nvPr/>
        </p:nvCxnSpPr>
        <p:spPr>
          <a:xfrm flipV="1">
            <a:off x="2088000" y="2700000"/>
            <a:ext cx="288000" cy="504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9F7480F-A30C-6C88-CC1C-426BED9E2837}"/>
              </a:ext>
            </a:extLst>
          </p:cNvPr>
          <p:cNvCxnSpPr/>
          <p:nvPr/>
        </p:nvCxnSpPr>
        <p:spPr>
          <a:xfrm flipH="1" flipV="1">
            <a:off x="4032000" y="2700000"/>
            <a:ext cx="360000" cy="43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D38426BA-AB2D-AA88-1C4C-63FFA5175CDE}"/>
              </a:ext>
            </a:extLst>
          </p:cNvPr>
          <p:cNvSpPr txBox="1"/>
          <p:nvPr/>
        </p:nvSpPr>
        <p:spPr bwMode="auto">
          <a:xfrm>
            <a:off x="4320000" y="3060000"/>
            <a:ext cx="25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poloha hlavního </a:t>
            </a: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DBB7973-1611-DEEA-D383-98E5CD2A52C0}"/>
              </a:ext>
            </a:extLst>
          </p:cNvPr>
          <p:cNvSpPr txBox="1"/>
          <p:nvPr/>
        </p:nvSpPr>
        <p:spPr bwMode="auto">
          <a:xfrm>
            <a:off x="1260000" y="1836000"/>
            <a:ext cx="144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šířka štěrbiny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2C6236A8-C1B7-0B0D-83AA-E78C9731AA56}"/>
              </a:ext>
            </a:extLst>
          </p:cNvPr>
          <p:cNvCxnSpPr/>
          <p:nvPr/>
        </p:nvCxnSpPr>
        <p:spPr>
          <a:xfrm>
            <a:off x="2592000" y="2016000"/>
            <a:ext cx="360000" cy="252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8827A07-AF8D-4564-1299-FC6C8F715088}"/>
                  </a:ext>
                </a:extLst>
              </p:cNvPr>
              <p:cNvSpPr txBox="1"/>
              <p:nvPr/>
            </p:nvSpPr>
            <p:spPr bwMode="auto">
              <a:xfrm>
                <a:off x="720000" y="2160000"/>
                <a:ext cx="3903826" cy="677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sinc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8827A07-AF8D-4564-1299-FC6C8F71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2160000"/>
                <a:ext cx="3903826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D37E16C6-9CA5-EF71-512C-105BDAB5ECF7}"/>
                  </a:ext>
                </a:extLst>
              </p:cNvPr>
              <p:cNvSpPr txBox="1"/>
              <p:nvPr/>
            </p:nvSpPr>
            <p:spPr bwMode="auto">
              <a:xfrm>
                <a:off x="1800000" y="3060000"/>
                <a:ext cx="1356846" cy="459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sinc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D37E16C6-9CA5-EF71-512C-105BDAB5E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00" y="3060000"/>
                <a:ext cx="1356846" cy="459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06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0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Originu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proveďte lineární regresi závislosti veličiny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metodou nejmenších čtverců.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Lineární regrese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chyby obou proměnných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ulka 2"/>
              <p:cNvGraphicFramePr>
                <a:graphicFrameLocks noGrp="1"/>
              </p:cNvGraphicFramePr>
              <p:nvPr/>
            </p:nvGraphicFramePr>
            <p:xfrm>
              <a:off x="720000" y="2160000"/>
              <a:ext cx="2789372" cy="396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7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i="1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16.3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11.1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66.7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85.9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20.9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138.2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44.7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156.2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66.6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85.2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282.3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110.5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300.6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378.5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120.5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405.5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ulka 2"/>
              <p:cNvGraphicFramePr>
                <a:graphicFrameLocks noGrp="1"/>
              </p:cNvGraphicFramePr>
              <p:nvPr/>
            </p:nvGraphicFramePr>
            <p:xfrm>
              <a:off x="720000" y="2160000"/>
              <a:ext cx="2789372" cy="396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7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0" t="-1695" r="-300000" b="-10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754" t="-1695" r="-202632" b="-10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95" r="-100870" b="-10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32" t="-1695" r="-1754" b="-1020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16.3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11.1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66.7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85.9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20.9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138.2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44.7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156.2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66.6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85.2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282.3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110.5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300.6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378.5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120.5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405.5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Objekt 25" descr="Project Path: E:\_peta\Teaching\Úvod do praktické fyziky\2021\seminar11\linearni-regrese-exy.opju&#10;PE Folder: /linearni-regrese-exy/Folder1/&#10;Short Name: Graph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72932"/>
              </p:ext>
            </p:extLst>
          </p:nvPr>
        </p:nvGraphicFramePr>
        <p:xfrm>
          <a:off x="5760000" y="2160000"/>
          <a:ext cx="4320000" cy="301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4174560" imgH="2916000" progId="Origin95.Graph">
                  <p:embed/>
                </p:oleObj>
              </mc:Choice>
              <mc:Fallback>
                <p:oleObj name="Graph" r:id="rId3" imgW="4174560" imgH="2916000" progId="Origin95.Graph">
                  <p:embed/>
                  <p:pic>
                    <p:nvPicPr>
                      <p:cNvPr id="26" name="Objekt 25" descr="Project Path: E:\_peta\Teaching\Úvod do praktické fyziky\2021\seminar11\linearni-regrese-exy.opju&#10;PE Folder: /linearni-regrese-exy/Folder1/&#10;Short Name: Graph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0000" y="2160000"/>
                        <a:ext cx="4320000" cy="301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délník 29"/>
              <p:cNvSpPr/>
              <p:nvPr/>
            </p:nvSpPr>
            <p:spPr>
              <a:xfrm>
                <a:off x="3960000" y="2160000"/>
                <a:ext cx="1693349" cy="2395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fit: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=3.3±0.3</m:t>
                    </m:r>
                  </m:oMath>
                </a14:m>
                <a:r>
                  <a:rPr lang="cs-CZ" dirty="0">
                    <a:solidFill>
                      <a:srgbClr val="FF0000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=20±20</m:t>
                    </m:r>
                  </m:oMath>
                </a14:m>
                <a:r>
                  <a:rPr lang="cs-CZ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cs-CZ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=3.9±0.2</m:t>
                    </m:r>
                  </m:oMath>
                </a14:m>
                <a:r>
                  <a:rPr lang="cs-CZ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=− 20±10</m:t>
                    </m:r>
                  </m:oMath>
                </a14:m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0" name="Obdélní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2160000"/>
                <a:ext cx="1693349" cy="2395528"/>
              </a:xfrm>
              <a:prstGeom prst="rect">
                <a:avLst/>
              </a:prstGeom>
              <a:blipFill>
                <a:blip r:embed="rId5"/>
                <a:stretch>
                  <a:fillRect l="-3249" t="-127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délník 32"/>
          <p:cNvSpPr/>
          <p:nvPr/>
        </p:nvSpPr>
        <p:spPr>
          <a:xfrm>
            <a:off x="8640000" y="3600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lr-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exy.opju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5F1C943-E103-4CB2-3845-0D60A34CA56C}"/>
              </a:ext>
            </a:extLst>
          </p:cNvPr>
          <p:cNvSpPr txBox="1"/>
          <p:nvPr/>
        </p:nvSpPr>
        <p:spPr>
          <a:xfrm>
            <a:off x="719999" y="6192000"/>
            <a:ext cx="25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lr-data-exy.txt</a:t>
            </a:r>
          </a:p>
        </p:txBody>
      </p:sp>
    </p:spTree>
    <p:extLst>
      <p:ext uri="{BB962C8B-B14F-4D97-AF65-F5344CB8AC3E}">
        <p14:creationId xmlns:p14="http://schemas.microsoft.com/office/powerpoint/2010/main" val="37653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0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Pythonu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proveďte lineární regresi závislosti veličiny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metodou nejmenších čtverců.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Lineární regrese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– chyby obou proměnných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8640000" y="36000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lr-exy.py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ulk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08427"/>
                  </p:ext>
                </p:extLst>
              </p:nvPr>
            </p:nvGraphicFramePr>
            <p:xfrm>
              <a:off x="720000" y="2160000"/>
              <a:ext cx="2789372" cy="396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7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i="1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16.3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11.1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66.7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85.9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20.9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138.2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44.7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156.2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66.6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85.2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282.3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110.5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300.6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378.5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120.5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405.5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ulk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08427"/>
                  </p:ext>
                </p:extLst>
              </p:nvPr>
            </p:nvGraphicFramePr>
            <p:xfrm>
              <a:off x="720000" y="2160000"/>
              <a:ext cx="2789372" cy="396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7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73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0" t="-1695" r="-300000" b="-10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754" t="-1695" r="-202632" b="-10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95" r="-100870" b="-10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632" t="-1695" r="-1754" b="-1020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16.3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11.1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66.7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85.9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20.9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138.2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44.7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156.2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66.6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85.2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282.3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110.5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300.6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378.5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120.5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405.5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ovéPole 4">
            <a:extLst>
              <a:ext uri="{FF2B5EF4-FFF2-40B4-BE49-F238E27FC236}">
                <a16:creationId xmlns:a16="http://schemas.microsoft.com/office/drawing/2014/main" id="{35F1C943-E103-4CB2-3845-0D60A34CA56C}"/>
              </a:ext>
            </a:extLst>
          </p:cNvPr>
          <p:cNvSpPr txBox="1"/>
          <p:nvPr/>
        </p:nvSpPr>
        <p:spPr>
          <a:xfrm>
            <a:off x="719999" y="6192000"/>
            <a:ext cx="25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lr-data-exy.txt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4EBD123-B100-F885-6387-14E54BDCC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160000"/>
            <a:ext cx="4320000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27F55455-B3EA-CF4D-C06C-3644D0F741A5}"/>
                  </a:ext>
                </a:extLst>
              </p:cNvPr>
              <p:cNvSpPr/>
              <p:nvPr/>
            </p:nvSpPr>
            <p:spPr>
              <a:xfrm>
                <a:off x="3960000" y="2160000"/>
                <a:ext cx="1542666" cy="1149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fit: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3.908</m:t>
                    </m:r>
                  </m:oMath>
                </a14:m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−18.157</m:t>
                    </m:r>
                  </m:oMath>
                </a14:m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27F55455-B3EA-CF4D-C06C-3644D0F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2160000"/>
                <a:ext cx="1542666" cy="1149033"/>
              </a:xfrm>
              <a:prstGeom prst="rect">
                <a:avLst/>
              </a:prstGeom>
              <a:blipFill>
                <a:blip r:embed="rId4"/>
                <a:stretch>
                  <a:fillRect l="-3557" t="-264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9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Matlabu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proveďte lineární regresi závislosti veličiny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metodou nejmenších čtverců.</a:t>
                </a: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blipFill>
                <a:blip r:embed="rId2"/>
                <a:stretch>
                  <a:fillRect l="-363" t="-11475" b="-213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Lineární regrese</a:t>
            </a:r>
          </a:p>
        </p:txBody>
      </p:sp>
      <p:sp>
        <p:nvSpPr>
          <p:cNvPr id="2" name="Obdélník 1"/>
          <p:cNvSpPr/>
          <p:nvPr/>
        </p:nvSpPr>
        <p:spPr>
          <a:xfrm>
            <a:off x="8640000" y="36000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linfit.m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ulka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566860"/>
                  </p:ext>
                </p:extLst>
              </p:nvPr>
            </p:nvGraphicFramePr>
            <p:xfrm>
              <a:off x="720000" y="2160000"/>
              <a:ext cx="1798755" cy="396392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95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35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i="1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ulka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566860"/>
                  </p:ext>
                </p:extLst>
              </p:nvPr>
            </p:nvGraphicFramePr>
            <p:xfrm>
              <a:off x="720000" y="2160000"/>
              <a:ext cx="1798755" cy="396392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95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357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1695" r="-201010" b="-1022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41" t="-1695" r="-103061" b="-1022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95" r="-2020" b="-1022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45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0357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délník 16"/>
              <p:cNvSpPr/>
              <p:nvPr/>
            </p:nvSpPr>
            <p:spPr>
              <a:xfrm>
                <a:off x="3240000" y="2520000"/>
                <a:ext cx="2165465" cy="1564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fit:</a:t>
                </a:r>
                <a:endParaRPr lang="cs-CZ" i="1" dirty="0">
                  <a:solidFill>
                    <a:srgbClr val="FF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=5.0±0.4</m:t>
                    </m:r>
                  </m:oMath>
                </a14:m>
                <a:r>
                  <a:rPr lang="cs-CZ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=− 2±2</m:t>
                    </m:r>
                  </m:oMath>
                </a14:m>
                <a:r>
                  <a:rPr lang="cs-CZ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corr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cs-CZ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cs-CZ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)=− 0.82</m:t>
                    </m:r>
                  </m:oMath>
                </a14:m>
                <a:r>
                  <a:rPr lang="cs-CZ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Obdélní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0" y="2520000"/>
                <a:ext cx="2165465" cy="1564531"/>
              </a:xfrm>
              <a:prstGeom prst="rect">
                <a:avLst/>
              </a:prstGeom>
              <a:blipFill>
                <a:blip r:embed="rId4"/>
                <a:stretch>
                  <a:fillRect l="-2247" t="-1946" b="-31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000" y="2519999"/>
            <a:ext cx="4320000" cy="1747883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000" y="5040000"/>
            <a:ext cx="4320000" cy="1724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délník 29"/>
              <p:cNvSpPr/>
              <p:nvPr/>
            </p:nvSpPr>
            <p:spPr>
              <a:xfrm>
                <a:off x="3240000" y="5040000"/>
                <a:ext cx="1632948" cy="73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fit: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4.7</m:t>
                    </m:r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±0.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0" name="Obdélní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0" y="5040000"/>
                <a:ext cx="1632948" cy="733534"/>
              </a:xfrm>
              <a:prstGeom prst="rect">
                <a:avLst/>
              </a:prstGeom>
              <a:blipFill>
                <a:blip r:embed="rId7"/>
                <a:stretch>
                  <a:fillRect l="-2985" t="-5000" b="-8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ovéPole 5">
            <a:extLst>
              <a:ext uri="{FF2B5EF4-FFF2-40B4-BE49-F238E27FC236}">
                <a16:creationId xmlns:a16="http://schemas.microsoft.com/office/drawing/2014/main" id="{031FBEE0-BBA9-A42A-7C52-929EF5B09648}"/>
              </a:ext>
            </a:extLst>
          </p:cNvPr>
          <p:cNvSpPr txBox="1"/>
          <p:nvPr/>
        </p:nvSpPr>
        <p:spPr>
          <a:xfrm>
            <a:off x="720000" y="6192000"/>
            <a:ext cx="179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lr-data.txt</a:t>
            </a:r>
          </a:p>
        </p:txBody>
      </p:sp>
    </p:spTree>
    <p:extLst>
      <p:ext uri="{BB962C8B-B14F-4D97-AF65-F5344CB8AC3E}">
        <p14:creationId xmlns:p14="http://schemas.microsoft.com/office/powerpoint/2010/main" val="104819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6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Matlabu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polynomiální fit závislosti veličiny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metodou nejmenších čtverců.</a:t>
                </a: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369332"/>
              </a:xfrm>
              <a:prstGeom prst="rect">
                <a:avLst/>
              </a:prstGeom>
              <a:blipFill>
                <a:blip r:embed="rId2"/>
                <a:stretch>
                  <a:fillRect l="-363" t="-11475" b="-213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Fit polynomu</a:t>
            </a:r>
          </a:p>
        </p:txBody>
      </p:sp>
      <p:sp>
        <p:nvSpPr>
          <p:cNvPr id="2" name="Obdélník 1"/>
          <p:cNvSpPr/>
          <p:nvPr/>
        </p:nvSpPr>
        <p:spPr>
          <a:xfrm>
            <a:off x="8640000" y="36000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polyfit.m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ulk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904117"/>
                  </p:ext>
                </p:extLst>
              </p:nvPr>
            </p:nvGraphicFramePr>
            <p:xfrm>
              <a:off x="720000" y="2160000"/>
              <a:ext cx="1798755" cy="426319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95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526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cs-CZ" sz="16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6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i="1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-55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-114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-130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-140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-120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-70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ulk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904117"/>
                  </p:ext>
                </p:extLst>
              </p:nvPr>
            </p:nvGraphicFramePr>
            <p:xfrm>
              <a:off x="720000" y="2160000"/>
              <a:ext cx="1798755" cy="426319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95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95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5266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1724" r="-201010" b="-1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41" t="-1724" r="-103061" b="-1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72000" marR="108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724" r="-2020" b="-1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9.5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-55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-90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-114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-130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-140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-120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-70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55266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2000" marR="72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60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cs-CZ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8000" marR="10800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Obráze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0" y="1800001"/>
            <a:ext cx="3203601" cy="129600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3024000"/>
            <a:ext cx="3240000" cy="1218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délník 18"/>
              <p:cNvSpPr/>
              <p:nvPr/>
            </p:nvSpPr>
            <p:spPr>
              <a:xfrm>
                <a:off x="3564000" y="1944000"/>
                <a:ext cx="7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cs-CZ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sz="1600" dirty="0"/>
              </a:p>
            </p:txBody>
          </p:sp>
        </mc:Choice>
        <mc:Fallback>
          <p:sp>
            <p:nvSpPr>
              <p:cNvPr id="19" name="Obdélní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944000"/>
                <a:ext cx="787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Obráze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0" y="1800000"/>
            <a:ext cx="3203594" cy="1296000"/>
          </a:xfrm>
          <a:prstGeom prst="rect">
            <a:avLst/>
          </a:prstGeom>
        </p:spPr>
      </p:pic>
      <p:pic>
        <p:nvPicPr>
          <p:cNvPr id="22" name="Obrázek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000" y="3024000"/>
            <a:ext cx="3240000" cy="1218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délník 23"/>
              <p:cNvSpPr/>
              <p:nvPr/>
            </p:nvSpPr>
            <p:spPr>
              <a:xfrm>
                <a:off x="7524000" y="1944000"/>
                <a:ext cx="7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cs-CZ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cs-CZ" sz="1600" dirty="0"/>
              </a:p>
            </p:txBody>
          </p:sp>
        </mc:Choice>
        <mc:Fallback>
          <p:sp>
            <p:nvSpPr>
              <p:cNvPr id="24" name="Obdélní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00" y="1944000"/>
                <a:ext cx="78790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Obrázek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4000" y="4500001"/>
            <a:ext cx="3150200" cy="1296000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0000" y="5724000"/>
            <a:ext cx="3240000" cy="1208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délník 26"/>
              <p:cNvSpPr/>
              <p:nvPr/>
            </p:nvSpPr>
            <p:spPr>
              <a:xfrm>
                <a:off x="3564000" y="4644000"/>
                <a:ext cx="7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cs-CZ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</m:oMath>
                  </m:oMathPara>
                </a14:m>
                <a:endParaRPr lang="cs-CZ" sz="1600" dirty="0"/>
              </a:p>
            </p:txBody>
          </p:sp>
        </mc:Choice>
        <mc:Fallback>
          <p:sp>
            <p:nvSpPr>
              <p:cNvPr id="27" name="Obdélní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4644000"/>
                <a:ext cx="78790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Obrázek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4000" y="4500000"/>
            <a:ext cx="3150198" cy="1296000"/>
          </a:xfrm>
          <a:prstGeom prst="rect">
            <a:avLst/>
          </a:prstGeom>
        </p:spPr>
      </p:pic>
      <p:pic>
        <p:nvPicPr>
          <p:cNvPr id="29" name="Obrázek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000" y="5724000"/>
            <a:ext cx="3240000" cy="1218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délník 30"/>
              <p:cNvSpPr/>
              <p:nvPr/>
            </p:nvSpPr>
            <p:spPr>
              <a:xfrm>
                <a:off x="7524000" y="4644000"/>
                <a:ext cx="787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cs-CZ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</m:oMath>
                  </m:oMathPara>
                </a14:m>
                <a:endParaRPr lang="cs-CZ" sz="1600" dirty="0"/>
              </a:p>
            </p:txBody>
          </p:sp>
        </mc:Choice>
        <mc:Fallback>
          <p:sp>
            <p:nvSpPr>
              <p:cNvPr id="31" name="Obdélní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00" y="4644000"/>
                <a:ext cx="78790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ovéPole 2">
            <a:extLst>
              <a:ext uri="{FF2B5EF4-FFF2-40B4-BE49-F238E27FC236}">
                <a16:creationId xmlns:a16="http://schemas.microsoft.com/office/drawing/2014/main" id="{B1DE89BE-D50B-5D8C-8F48-217237EB43B9}"/>
              </a:ext>
            </a:extLst>
          </p:cNvPr>
          <p:cNvSpPr txBox="1"/>
          <p:nvPr/>
        </p:nvSpPr>
        <p:spPr>
          <a:xfrm>
            <a:off x="719999" y="6480000"/>
            <a:ext cx="2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polydata.dat</a:t>
            </a:r>
          </a:p>
        </p:txBody>
      </p:sp>
    </p:spTree>
    <p:extLst>
      <p:ext uri="{BB962C8B-B14F-4D97-AF65-F5344CB8AC3E}">
        <p14:creationId xmlns:p14="http://schemas.microsoft.com/office/powerpoint/2010/main" val="6805469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</TotalTime>
  <Words>709</Words>
  <Application>Microsoft Office PowerPoint</Application>
  <PresentationFormat>Vlastní</PresentationFormat>
  <Paragraphs>294</Paragraphs>
  <Slides>7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Symbol</vt:lpstr>
      <vt:lpstr>Motiv Office</vt:lpstr>
      <vt:lpstr>Graph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112</cp:revision>
  <dcterms:created xsi:type="dcterms:W3CDTF">2019-10-02T09:35:26Z</dcterms:created>
  <dcterms:modified xsi:type="dcterms:W3CDTF">2022-12-12T17:50:57Z</dcterms:modified>
</cp:coreProperties>
</file>