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3" r:id="rId2"/>
    <p:sldId id="304" r:id="rId3"/>
    <p:sldId id="330" r:id="rId4"/>
    <p:sldId id="331" r:id="rId5"/>
    <p:sldId id="332" r:id="rId6"/>
    <p:sldId id="333" r:id="rId7"/>
    <p:sldId id="329" r:id="rId8"/>
    <p:sldId id="334" r:id="rId9"/>
    <p:sldId id="335" r:id="rId10"/>
    <p:sldId id="336" r:id="rId11"/>
    <p:sldId id="337" r:id="rId12"/>
    <p:sldId id="338" r:id="rId13"/>
    <p:sldId id="339" r:id="rId14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006600"/>
    <a:srgbClr val="FF00FF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33" autoAdjust="0"/>
  </p:normalViewPr>
  <p:slideViewPr>
    <p:cSldViewPr snapToGrid="0">
      <p:cViewPr varScale="1">
        <p:scale>
          <a:sx n="114" d="100"/>
          <a:sy n="114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wmf"/><Relationship Id="rId7" Type="http://schemas.openxmlformats.org/officeDocument/2006/relationships/image" Target="../media/image3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wmf"/><Relationship Id="rId7" Type="http://schemas.openxmlformats.org/officeDocument/2006/relationships/image" Target="../media/image4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wmf"/><Relationship Id="rId7" Type="http://schemas.openxmlformats.org/officeDocument/2006/relationships/image" Target="../media/image50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 zpracování naměřených dat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8460000" cy="5229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Studium harmonických kmitů mechanického oscilátoru</a:t>
                </a:r>
              </a:p>
              <a:p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EXCEL		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Měření - harmonický oscilátor PH.xlsx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Origin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Měření - harmonický oscilátor 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PH.opju</a:t>
                </a:r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Pracovní úkol: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Změřte tuhost pěti pružin statickou metodou.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Změřte tuhost pěti pružin dynamickou metodou.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Určete místní tíhové zrychlení z doby kmitu tělesa známé hmotnosti a výchylky pružiny po zavěšení tohoto tělesa.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Sestrojte graf závislosti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8460000" cy="5229060"/>
              </a:xfrm>
              <a:prstGeom prst="rect">
                <a:avLst/>
              </a:prstGeom>
              <a:blipFill>
                <a:blip r:embed="rId2"/>
                <a:stretch>
                  <a:fillRect l="-1081" t="-816" b="-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7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2 – Dynamická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naměřené hodnoty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lineární regrese 	(např. pružina 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kt 3" descr="Project Path: E:\_peta\Teaching\Úvod do praktické fyziky\2021\seminar12\Měření - harmonický oscilátor PH.opju&#10;PE Folder: /Měření - harmonický oscilátor PH/2. dynamická metoda/&#10;Short Name: graph2"/>
          <p:cNvGraphicFramePr>
            <a:graphicFrameLocks noChangeAspect="1"/>
          </p:cNvGraphicFramePr>
          <p:nvPr/>
        </p:nvGraphicFramePr>
        <p:xfrm>
          <a:off x="540000" y="1980000"/>
          <a:ext cx="5760000" cy="440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000" y="1980000"/>
                        <a:ext cx="5760000" cy="440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6119998" y="2160000"/>
                <a:ext cx="468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Ins="0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přímka procházející počátkem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=9.67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0.10665×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sup>
                    </m:sSup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9998" y="2160000"/>
                <a:ext cx="4680000" cy="1200329"/>
              </a:xfrm>
              <a:prstGeom prst="rect">
                <a:avLst/>
              </a:prstGeom>
              <a:blipFill>
                <a:blip r:embed="rId4"/>
                <a:stretch>
                  <a:fillRect l="-1172" t="-2538" b="-20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ovéPole 8"/>
          <p:cNvSpPr txBox="1"/>
          <p:nvPr/>
        </p:nvSpPr>
        <p:spPr bwMode="auto">
          <a:xfrm>
            <a:off x="6120000" y="360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tuhost pružiny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760CB0F0-DDF0-98B7-397C-05A83DABA44C}"/>
                  </a:ext>
                </a:extLst>
              </p:cNvPr>
              <p:cNvSpPr txBox="1"/>
              <p:nvPr/>
            </p:nvSpPr>
            <p:spPr bwMode="auto">
              <a:xfrm>
                <a:off x="6480000" y="6300000"/>
                <a:ext cx="258833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08±0.04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760CB0F0-DDF0-98B7-397C-05A83DABA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6300000"/>
                <a:ext cx="2588337" cy="276999"/>
              </a:xfrm>
              <a:prstGeom prst="rect">
                <a:avLst/>
              </a:prstGeom>
              <a:blipFill>
                <a:blip r:embed="rId5"/>
                <a:stretch>
                  <a:fillRect l="-1882" t="-2174" r="-235"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élník 6">
            <a:extLst>
              <a:ext uri="{FF2B5EF4-FFF2-40B4-BE49-F238E27FC236}">
                <a16:creationId xmlns:a16="http://schemas.microsoft.com/office/drawing/2014/main" id="{FF66B8E8-8C7D-DCE7-F92C-EB9FBF388609}"/>
              </a:ext>
            </a:extLst>
          </p:cNvPr>
          <p:cNvSpPr/>
          <p:nvPr/>
        </p:nvSpPr>
        <p:spPr bwMode="auto">
          <a:xfrm>
            <a:off x="6444000" y="6228000"/>
            <a:ext cx="2592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9723DE73-5B11-D855-82B9-7B99D3CBD2A6}"/>
                  </a:ext>
                </a:extLst>
              </p:cNvPr>
              <p:cNvSpPr txBox="1"/>
              <p:nvPr/>
            </p:nvSpPr>
            <p:spPr bwMode="auto">
              <a:xfrm>
                <a:off x="6624000" y="4140000"/>
                <a:ext cx="1361142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9723DE73-5B11-D855-82B9-7B99D3CB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4140000"/>
                <a:ext cx="1361142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51EBE65-BB98-EAA8-7C8E-BE64A2AFA56D}"/>
                  </a:ext>
                </a:extLst>
              </p:cNvPr>
              <p:cNvSpPr txBox="1"/>
              <p:nvPr/>
            </p:nvSpPr>
            <p:spPr bwMode="auto">
              <a:xfrm>
                <a:off x="6624000" y="4752000"/>
                <a:ext cx="2279407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≐4.08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51EBE65-BB98-EAA8-7C8E-BE64A2AF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4752000"/>
                <a:ext cx="2279407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571A62F-CC37-6537-73C4-AA1E9628E4AD}"/>
                  </a:ext>
                </a:extLst>
              </p:cNvPr>
              <p:cNvSpPr txBox="1"/>
              <p:nvPr/>
            </p:nvSpPr>
            <p:spPr bwMode="auto">
              <a:xfrm>
                <a:off x="6624000" y="5364000"/>
                <a:ext cx="2658356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≐0.04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571A62F-CC37-6537-73C4-AA1E9628E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5364000"/>
                <a:ext cx="2658356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59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Tíhové zrychlení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 bwMode="auto">
          <a:xfrm>
            <a:off x="719998" y="1440000"/>
            <a:ext cx="936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statická metoda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dynamická metoda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tíhové zrychlení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6480000" y="1440000"/>
            <a:ext cx="3600000" cy="4087422"/>
            <a:chOff x="6480000" y="1440000"/>
            <a:chExt cx="3600000" cy="4087422"/>
          </a:xfrm>
        </p:grpSpPr>
        <p:pic>
          <p:nvPicPr>
            <p:cNvPr id="18" name="obrázek 1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0000" y="1440000"/>
              <a:ext cx="3600000" cy="4087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Ovál 18"/>
            <p:cNvSpPr/>
            <p:nvPr/>
          </p:nvSpPr>
          <p:spPr>
            <a:xfrm>
              <a:off x="9863698" y="4575863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tlCol="0" anchor="ctr"/>
            <a:lstStyle/>
            <a:p>
              <a:pPr algn="ctr"/>
              <a:endParaRPr lang="cs-CZ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E89383C-FB8A-B0F7-1B1F-A197F3F74437}"/>
                  </a:ext>
                </a:extLst>
              </p:cNvPr>
              <p:cNvSpPr txBox="1"/>
              <p:nvPr/>
            </p:nvSpPr>
            <p:spPr bwMode="auto">
              <a:xfrm>
                <a:off x="3600000" y="1368000"/>
                <a:ext cx="825034" cy="521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E89383C-FB8A-B0F7-1B1F-A197F3F7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1368000"/>
                <a:ext cx="825034" cy="521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14CCC44-7725-9033-7E65-C1C892A5242C}"/>
                  </a:ext>
                </a:extLst>
              </p:cNvPr>
              <p:cNvSpPr txBox="1"/>
              <p:nvPr/>
            </p:nvSpPr>
            <p:spPr bwMode="auto">
              <a:xfrm>
                <a:off x="3600000" y="2484000"/>
                <a:ext cx="1107098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14CCC44-7725-9033-7E65-C1C892A52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2484000"/>
                <a:ext cx="110709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A708404-1A55-7980-3323-03DAF1C1529F}"/>
                  </a:ext>
                </a:extLst>
              </p:cNvPr>
              <p:cNvSpPr txBox="1"/>
              <p:nvPr/>
            </p:nvSpPr>
            <p:spPr bwMode="auto">
              <a:xfrm>
                <a:off x="3600000" y="3510000"/>
                <a:ext cx="1054648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A708404-1A55-7980-3323-03DAF1C1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3510000"/>
                <a:ext cx="105464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7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Tíhové zrychlení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kt 9" descr="Project Path: E:\_peta\Teaching\Úvod do praktické fyziky\2021\seminar12\Měření - harmonický oscilátor PH.opju&#10;PE Folder: /Měření - harmonický oscilátor PH/3. tíhové zrychlení/&#10;Short Name: graph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20800"/>
              </p:ext>
            </p:extLst>
          </p:nvPr>
        </p:nvGraphicFramePr>
        <p:xfrm>
          <a:off x="540000" y="1980000"/>
          <a:ext cx="5760000" cy="402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174560" imgH="2916000" progId="Origin95.Graph">
                  <p:embed/>
                </p:oleObj>
              </mc:Choice>
              <mc:Fallback>
                <p:oleObj name="Graph" r:id="rId2" imgW="4174560" imgH="2916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000" y="1980000"/>
                        <a:ext cx="5760000" cy="402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ovéPole 10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naměřené hodnoty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lineární regrese (dynamická metoda)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/>
              <p:cNvSpPr txBox="1"/>
              <p:nvPr/>
            </p:nvSpPr>
            <p:spPr bwMode="auto">
              <a:xfrm>
                <a:off x="6120000" y="2160000"/>
                <a:ext cx="432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přímka procházející počátkem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=0.04162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=0.000271</m:t>
                    </m:r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cm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2160000"/>
                <a:ext cx="4320000" cy="1200329"/>
              </a:xfrm>
              <a:prstGeom prst="rect">
                <a:avLst/>
              </a:prstGeom>
              <a:blipFill>
                <a:blip r:embed="rId4"/>
                <a:stretch>
                  <a:fillRect l="-1269" t="-2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ovéPole 12"/>
          <p:cNvSpPr txBox="1"/>
          <p:nvPr/>
        </p:nvSpPr>
        <p:spPr bwMode="auto">
          <a:xfrm>
            <a:off x="6120000" y="360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tíhové zrychlení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7812C0F7-06D7-07C5-57E8-3632E9302228}"/>
                  </a:ext>
                </a:extLst>
              </p:cNvPr>
              <p:cNvSpPr txBox="1"/>
              <p:nvPr/>
            </p:nvSpPr>
            <p:spPr bwMode="auto">
              <a:xfrm>
                <a:off x="6480000" y="6300000"/>
                <a:ext cx="250472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9.46±0.06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7812C0F7-06D7-07C5-57E8-3632E9302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6300000"/>
                <a:ext cx="2504725" cy="276999"/>
              </a:xfrm>
              <a:prstGeom prst="rect">
                <a:avLst/>
              </a:prstGeom>
              <a:blipFill>
                <a:blip r:embed="rId5"/>
                <a:stretch>
                  <a:fillRect l="-973" t="-2174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>
            <a:extLst>
              <a:ext uri="{FF2B5EF4-FFF2-40B4-BE49-F238E27FC236}">
                <a16:creationId xmlns:a16="http://schemas.microsoft.com/office/drawing/2014/main" id="{52B517AB-C9BC-AC13-F1CC-3C992D023FA3}"/>
              </a:ext>
            </a:extLst>
          </p:cNvPr>
          <p:cNvSpPr/>
          <p:nvPr/>
        </p:nvSpPr>
        <p:spPr bwMode="auto">
          <a:xfrm>
            <a:off x="6444000" y="6228000"/>
            <a:ext cx="2592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06CD4FE-EB7F-0CF2-88D3-7F2F9BC9EF05}"/>
                  </a:ext>
                </a:extLst>
              </p:cNvPr>
              <p:cNvSpPr txBox="1"/>
              <p:nvPr/>
            </p:nvSpPr>
            <p:spPr bwMode="auto">
              <a:xfrm>
                <a:off x="6624000" y="4140000"/>
                <a:ext cx="1297022" cy="604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06CD4FE-EB7F-0CF2-88D3-7F2F9BC9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4140000"/>
                <a:ext cx="1297022" cy="604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AE55B1D-94BE-478C-2C96-6B1FDCF0A03E}"/>
                  </a:ext>
                </a:extLst>
              </p:cNvPr>
              <p:cNvSpPr txBox="1"/>
              <p:nvPr/>
            </p:nvSpPr>
            <p:spPr bwMode="auto">
              <a:xfrm>
                <a:off x="6624000" y="4752000"/>
                <a:ext cx="2290627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≐9.49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AE55B1D-94BE-478C-2C96-6B1FDCF0A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4752000"/>
                <a:ext cx="2290627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5D1DE3D5-E320-1FDA-4B1C-2E4FE4D8361A}"/>
                  </a:ext>
                </a:extLst>
              </p:cNvPr>
              <p:cNvSpPr txBox="1"/>
              <p:nvPr/>
            </p:nvSpPr>
            <p:spPr bwMode="auto">
              <a:xfrm>
                <a:off x="6624000" y="5364000"/>
                <a:ext cx="2654445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≐0.06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5D1DE3D5-E320-1FDA-4B1C-2E4FE4D8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5364000"/>
                <a:ext cx="2654445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0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4 – Teoretická závislost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kt 9" descr="Project Path: E:\_peta\Teaching\Úvod do praktické fyziky\2021\seminar12\Měření - harmonický oscilátor PH.opju&#10;PE Folder: /Měření - harmonický oscilátor PH/4. teoretická závislost/&#10;Short Name: Graph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80550"/>
              </p:ext>
            </p:extLst>
          </p:nvPr>
        </p:nvGraphicFramePr>
        <p:xfrm>
          <a:off x="540000" y="1979983"/>
          <a:ext cx="5760000" cy="440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000" y="1979983"/>
                        <a:ext cx="5760000" cy="4407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naměřené hodnoty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–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lineární regrese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 chybami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4"/>
                <a:stretch>
                  <a:fillRect l="-39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ovéPole 11"/>
          <p:cNvSpPr txBox="1"/>
          <p:nvPr/>
        </p:nvSpPr>
        <p:spPr bwMode="auto">
          <a:xfrm>
            <a:off x="6120000" y="432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směrnice přímky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 bwMode="auto">
          <a:xfrm>
            <a:off x="6120000" y="576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teoretická závislost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D4D8C88-9456-B186-30A9-B38D0FA50D0F}"/>
                  </a:ext>
                </a:extLst>
              </p:cNvPr>
              <p:cNvSpPr txBox="1"/>
              <p:nvPr/>
            </p:nvSpPr>
            <p:spPr bwMode="auto">
              <a:xfrm>
                <a:off x="8280000" y="5004000"/>
                <a:ext cx="162788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=0.99±0.13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D4D8C88-9456-B186-30A9-B38D0FA5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5004000"/>
                <a:ext cx="1627882" cy="276999"/>
              </a:xfrm>
              <a:prstGeom prst="rect">
                <a:avLst/>
              </a:prstGeom>
              <a:blipFill>
                <a:blip r:embed="rId5"/>
                <a:stretch>
                  <a:fillRect l="-1873" r="-3371" b="-1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8EB5A1C-DEBE-9D39-BBC9-D25B84612738}"/>
                  </a:ext>
                </a:extLst>
              </p:cNvPr>
              <p:cNvSpPr txBox="1"/>
              <p:nvPr/>
            </p:nvSpPr>
            <p:spPr bwMode="auto">
              <a:xfrm>
                <a:off x="6480000" y="4680000"/>
                <a:ext cx="1032783" cy="818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68EB5A1C-DEBE-9D39-BBC9-D25B8461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4680000"/>
                <a:ext cx="1032783" cy="818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D7631D2E-70BF-CD24-DB47-FFD54D02364D}"/>
                  </a:ext>
                </a:extLst>
              </p:cNvPr>
              <p:cNvSpPr txBox="1"/>
              <p:nvPr/>
            </p:nvSpPr>
            <p:spPr bwMode="auto">
              <a:xfrm>
                <a:off x="8280000" y="6430534"/>
                <a:ext cx="61478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D7631D2E-70BF-CD24-DB47-FFD54D023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6430534"/>
                <a:ext cx="614784" cy="276999"/>
              </a:xfrm>
              <a:prstGeom prst="rect">
                <a:avLst/>
              </a:prstGeom>
              <a:blipFill>
                <a:blip r:embed="rId7"/>
                <a:stretch>
                  <a:fillRect l="-4950" r="-8911" b="-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5904F47-097E-9ACA-2D99-6D2A02BF2004}"/>
                  </a:ext>
                </a:extLst>
              </p:cNvPr>
              <p:cNvSpPr txBox="1"/>
              <p:nvPr/>
            </p:nvSpPr>
            <p:spPr bwMode="auto">
              <a:xfrm>
                <a:off x="6480000" y="6120000"/>
                <a:ext cx="898899" cy="818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5904F47-097E-9ACA-2D99-6D2A02BF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6120000"/>
                <a:ext cx="898899" cy="818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9D55DCC-9441-3353-3975-C364E1DF4E75}"/>
                  </a:ext>
                </a:extLst>
              </p:cNvPr>
              <p:cNvSpPr txBox="1"/>
              <p:nvPr/>
            </p:nvSpPr>
            <p:spPr bwMode="auto">
              <a:xfrm>
                <a:off x="6120000" y="2160000"/>
                <a:ext cx="2599238" cy="818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9D55DCC-9441-3353-3975-C364E1DF4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2160000"/>
                <a:ext cx="2599238" cy="8183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9C650E23-2FAE-5FE5-4838-E8E3CE019DAA}"/>
                  </a:ext>
                </a:extLst>
              </p:cNvPr>
              <p:cNvSpPr txBox="1"/>
              <p:nvPr/>
            </p:nvSpPr>
            <p:spPr bwMode="auto">
              <a:xfrm>
                <a:off x="6120000" y="3240000"/>
                <a:ext cx="2652777" cy="5186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9C650E23-2FAE-5FE5-4838-E8E3CE01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3240000"/>
                <a:ext cx="2652777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délník 16">
            <a:extLst>
              <a:ext uri="{FF2B5EF4-FFF2-40B4-BE49-F238E27FC236}">
                <a16:creationId xmlns:a16="http://schemas.microsoft.com/office/drawing/2014/main" id="{1EDF88E2-4330-751E-8871-354CDB2F3636}"/>
              </a:ext>
            </a:extLst>
          </p:cNvPr>
          <p:cNvSpPr/>
          <p:nvPr/>
        </p:nvSpPr>
        <p:spPr bwMode="auto">
          <a:xfrm>
            <a:off x="8243999" y="4968000"/>
            <a:ext cx="1692000" cy="35961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1 – Statická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360000" cy="203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měřené veličiny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hmotnost závaží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poloha konce nenapjaté pružiny	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poloha konce zatížené pružiny</a:t>
                </a:r>
              </a:p>
            </p:txBody>
          </p:sp>
        </mc:Choice>
        <mc:Fallback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031325"/>
              </a:xfrm>
              <a:prstGeom prst="rect">
                <a:avLst/>
              </a:prstGeom>
              <a:blipFill>
                <a:blip r:embed="rId2"/>
                <a:stretch>
                  <a:fillRect l="-391" t="-1502" b="-39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Skupina 19"/>
          <p:cNvGrpSpPr/>
          <p:nvPr/>
        </p:nvGrpSpPr>
        <p:grpSpPr>
          <a:xfrm>
            <a:off x="6480000" y="1440000"/>
            <a:ext cx="3600000" cy="4087422"/>
            <a:chOff x="6480000" y="1440000"/>
            <a:chExt cx="3600000" cy="4087422"/>
          </a:xfrm>
        </p:grpSpPr>
        <p:pic>
          <p:nvPicPr>
            <p:cNvPr id="28" name="obrázek 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000" y="1440000"/>
              <a:ext cx="3600000" cy="4087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Ovál 17"/>
            <p:cNvSpPr/>
            <p:nvPr/>
          </p:nvSpPr>
          <p:spPr>
            <a:xfrm>
              <a:off x="9863698" y="4575863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tlCol="0" anchor="ctr"/>
            <a:lstStyle/>
            <a:p>
              <a:pPr algn="ctr"/>
              <a:endParaRPr lang="cs-CZ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ovéPole 31"/>
              <p:cNvSpPr txBox="1"/>
              <p:nvPr/>
            </p:nvSpPr>
            <p:spPr bwMode="auto">
              <a:xfrm>
                <a:off x="719998" y="3960000"/>
                <a:ext cx="936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vypočítané veličiny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prodloužení pružiny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tuhost pružiny</a:t>
                </a:r>
              </a:p>
            </p:txBody>
          </p:sp>
        </mc:Choice>
        <mc:Fallback>
          <p:sp>
            <p:nvSpPr>
              <p:cNvPr id="32" name="TextovéPol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3960000"/>
                <a:ext cx="9360000" cy="1754326"/>
              </a:xfrm>
              <a:prstGeom prst="rect">
                <a:avLst/>
              </a:prstGeom>
              <a:blipFill>
                <a:blip r:embed="rId4"/>
                <a:stretch>
                  <a:fillRect l="-391" t="-2091" b="-48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DCE4E4D-68FA-870E-8B43-6D7C72E253D8}"/>
                  </a:ext>
                </a:extLst>
              </p:cNvPr>
              <p:cNvSpPr txBox="1"/>
              <p:nvPr/>
            </p:nvSpPr>
            <p:spPr bwMode="auto">
              <a:xfrm>
                <a:off x="4464000" y="5292000"/>
                <a:ext cx="825034" cy="521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DCE4E4D-68FA-870E-8B43-6D7C72E2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4000" y="5292000"/>
                <a:ext cx="825034" cy="521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8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1 – Statická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naměřené hodnoty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ulka 9"/>
          <p:cNvGraphicFramePr>
            <a:graphicFrameLocks noGrp="1"/>
          </p:cNvGraphicFramePr>
          <p:nvPr/>
        </p:nvGraphicFramePr>
        <p:xfrm>
          <a:off x="1080000" y="2160000"/>
          <a:ext cx="2133600" cy="139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55.2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20.0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52.8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45.6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34.1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ulka 10"/>
          <p:cNvGraphicFramePr>
            <a:graphicFrameLocks noGrp="1"/>
          </p:cNvGraphicFramePr>
          <p:nvPr/>
        </p:nvGraphicFramePr>
        <p:xfrm>
          <a:off x="3960000" y="2160000"/>
          <a:ext cx="2133600" cy="139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52.1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47.7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45.6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43.6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ulka 11"/>
          <p:cNvGraphicFramePr>
            <a:graphicFrameLocks noGrp="1"/>
          </p:cNvGraphicFramePr>
          <p:nvPr/>
        </p:nvGraphicFramePr>
        <p:xfrm>
          <a:off x="6840000" y="2160000"/>
          <a:ext cx="2133600" cy="139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54.2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49.4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80.0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41.4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38.7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129.8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33.7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ulka 12"/>
          <p:cNvGraphicFramePr>
            <a:graphicFrameLocks noGrp="1"/>
          </p:cNvGraphicFramePr>
          <p:nvPr/>
        </p:nvGraphicFramePr>
        <p:xfrm>
          <a:off x="1080000" y="4320540"/>
          <a:ext cx="2133600" cy="139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50.0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32.9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149.8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27.0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179.8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22.0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19.2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ulka 16"/>
          <p:cNvGraphicFramePr>
            <a:graphicFrameLocks noGrp="1"/>
          </p:cNvGraphicFramePr>
          <p:nvPr/>
        </p:nvGraphicFramePr>
        <p:xfrm>
          <a:off x="3960000" y="4320540"/>
          <a:ext cx="2133600" cy="139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5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41.7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200.1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31.6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26.5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21.4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1 – Statická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zpracování měření	– odhady parametrů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nap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ř. pružina 1)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3695700" cy="2286000"/>
          </a:xfrm>
          <a:prstGeom prst="rect">
            <a:avLst/>
          </a:prstGeom>
        </p:spPr>
      </p:pic>
      <p:cxnSp>
        <p:nvCxnSpPr>
          <p:cNvPr id="15" name="Přímá spojnice se šipkou 14"/>
          <p:cNvCxnSpPr/>
          <p:nvPr/>
        </p:nvCxnSpPr>
        <p:spPr>
          <a:xfrm flipH="1">
            <a:off x="4824000" y="3312000"/>
            <a:ext cx="1296000" cy="576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 bwMode="auto">
          <a:xfrm>
            <a:off x="6120000" y="3096000"/>
            <a:ext cx="230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aritmetický průměr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Přímá spojnice se šipkou 19"/>
          <p:cNvCxnSpPr/>
          <p:nvPr/>
        </p:nvCxnSpPr>
        <p:spPr>
          <a:xfrm flipH="1" flipV="1">
            <a:off x="4824000" y="4068000"/>
            <a:ext cx="1296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 bwMode="auto">
          <a:xfrm>
            <a:off x="6120000" y="4644000"/>
            <a:ext cx="172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chyba průměru (přenos chyb)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Přímá spojnice se šipkou 21"/>
          <p:cNvCxnSpPr/>
          <p:nvPr/>
        </p:nvCxnSpPr>
        <p:spPr>
          <a:xfrm flipH="1" flipV="1">
            <a:off x="4824000" y="4284000"/>
            <a:ext cx="1296000" cy="540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6120000" y="3852000"/>
            <a:ext cx="223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standardní odchylka (nepředpojatá)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ovéPole 23"/>
          <p:cNvSpPr txBox="1"/>
          <p:nvPr/>
        </p:nvSpPr>
        <p:spPr bwMode="auto">
          <a:xfrm>
            <a:off x="1080000" y="5400000"/>
            <a:ext cx="5760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Poznámky: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chyba je zaokrouhlená na 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platnou číslici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střední hodnota je zaokrouhlená na stejný řád jako chyba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před jednotku vkládáme mezeru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jednotky píšeme bez kurzívy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6446323-7F9D-20FA-EC1B-68F65B4D8C0E}"/>
                  </a:ext>
                </a:extLst>
              </p:cNvPr>
              <p:cNvSpPr txBox="1"/>
              <p:nvPr/>
            </p:nvSpPr>
            <p:spPr bwMode="auto">
              <a:xfrm>
                <a:off x="8280000" y="2916000"/>
                <a:ext cx="1207254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6446323-7F9D-20FA-EC1B-68F65B4D8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2916000"/>
                <a:ext cx="120725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83D4E4FE-7286-A6D1-E65E-19A9BC2988D3}"/>
                  </a:ext>
                </a:extLst>
              </p:cNvPr>
              <p:cNvSpPr txBox="1"/>
              <p:nvPr/>
            </p:nvSpPr>
            <p:spPr bwMode="auto">
              <a:xfrm>
                <a:off x="7920000" y="4680000"/>
                <a:ext cx="896143" cy="524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83D4E4FE-7286-A6D1-E65E-19A9BC29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0000" y="4680000"/>
                <a:ext cx="896143" cy="524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1EAA2BF-5604-7CEA-6C14-CC302633F24F}"/>
                  </a:ext>
                </a:extLst>
              </p:cNvPr>
              <p:cNvSpPr txBox="1"/>
              <p:nvPr/>
            </p:nvSpPr>
            <p:spPr bwMode="auto">
              <a:xfrm>
                <a:off x="8460000" y="3672000"/>
                <a:ext cx="2138471" cy="818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1EAA2BF-5604-7CEA-6C14-CC302633F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0000" y="3672000"/>
                <a:ext cx="2138471" cy="818366"/>
              </a:xfrm>
              <a:prstGeom prst="rect">
                <a:avLst/>
              </a:prstGeom>
              <a:blipFill>
                <a:blip r:embed="rId5"/>
                <a:stretch>
                  <a:fillRect b="-7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4A38ABE-9E1C-055B-3C6C-B8CD59152E2D}"/>
                  </a:ext>
                </a:extLst>
              </p:cNvPr>
              <p:cNvSpPr txBox="1"/>
              <p:nvPr/>
            </p:nvSpPr>
            <p:spPr bwMode="auto">
              <a:xfrm>
                <a:off x="1440000" y="4860000"/>
                <a:ext cx="258833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4.10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±0.02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84A38ABE-9E1C-055B-3C6C-B8CD5915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000" y="4860000"/>
                <a:ext cx="2588337" cy="276999"/>
              </a:xfrm>
              <a:prstGeom prst="rect">
                <a:avLst/>
              </a:prstGeom>
              <a:blipFill>
                <a:blip r:embed="rId6"/>
                <a:stretch>
                  <a:fillRect l="-1882" t="-2174" r="-471"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délník 22"/>
          <p:cNvSpPr/>
          <p:nvPr/>
        </p:nvSpPr>
        <p:spPr bwMode="auto">
          <a:xfrm>
            <a:off x="1403999" y="4788000"/>
            <a:ext cx="2592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4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1 – Statická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zpracování měření	– lineární regrese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(např. pružina 1)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kt 3" descr="Project Path: E:\_peta\Teaching\Úvod do praktické fyziky\2021\seminar12\Měření - harmonický oscilátor PH.opju&#10;PE Folder: /Měření - harmonický oscilátor PH/1. statická metoda/&#10;Short Name: graph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79343"/>
              </p:ext>
            </p:extLst>
          </p:nvPr>
        </p:nvGraphicFramePr>
        <p:xfrm>
          <a:off x="540000" y="1980000"/>
          <a:ext cx="5760000" cy="402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174560" imgH="2916000" progId="Origin95.Graph">
                  <p:embed/>
                </p:oleObj>
              </mc:Choice>
              <mc:Fallback>
                <p:oleObj name="Graph" r:id="rId2" imgW="4174560" imgH="2916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000" y="1980000"/>
                        <a:ext cx="5760000" cy="402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6120000" y="2160000"/>
                <a:ext cx="432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přímka procházející počátkem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=0.23675 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cm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=0.00102 </m:t>
                    </m:r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cm</m:t>
                    </m:r>
                    <m:r>
                      <a:rPr lang="cs-CZ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2160000"/>
                <a:ext cx="4320000" cy="1200329"/>
              </a:xfrm>
              <a:prstGeom prst="rect">
                <a:avLst/>
              </a:prstGeom>
              <a:blipFill>
                <a:blip r:embed="rId4"/>
                <a:stretch>
                  <a:fillRect l="-1269" t="-2538" b="-20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ovéPole 8"/>
          <p:cNvSpPr txBox="1"/>
          <p:nvPr/>
        </p:nvSpPr>
        <p:spPr bwMode="auto">
          <a:xfrm>
            <a:off x="6120000" y="360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tuhost pružiny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66C30728-8486-B097-BD58-E48BEA232202}"/>
                  </a:ext>
                </a:extLst>
              </p:cNvPr>
              <p:cNvSpPr txBox="1"/>
              <p:nvPr/>
            </p:nvSpPr>
            <p:spPr bwMode="auto">
              <a:xfrm>
                <a:off x="6480000" y="6300000"/>
                <a:ext cx="258833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4.1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±0.02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66C30728-8486-B097-BD58-E48BEA23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6300000"/>
                <a:ext cx="2588337" cy="276999"/>
              </a:xfrm>
              <a:prstGeom prst="rect">
                <a:avLst/>
              </a:prstGeom>
              <a:blipFill>
                <a:blip r:embed="rId5"/>
                <a:stretch>
                  <a:fillRect l="-1882" t="-2174" r="-235"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délník 12">
            <a:extLst>
              <a:ext uri="{FF2B5EF4-FFF2-40B4-BE49-F238E27FC236}">
                <a16:creationId xmlns:a16="http://schemas.microsoft.com/office/drawing/2014/main" id="{0C00CCF8-D3A7-3C2F-015A-B969C42ECA6E}"/>
              </a:ext>
            </a:extLst>
          </p:cNvPr>
          <p:cNvSpPr/>
          <p:nvPr/>
        </p:nvSpPr>
        <p:spPr bwMode="auto">
          <a:xfrm>
            <a:off x="6444000" y="6228000"/>
            <a:ext cx="2592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A6FD1C8E-6974-1931-DF6F-98E4B337D660}"/>
                  </a:ext>
                </a:extLst>
              </p:cNvPr>
              <p:cNvSpPr txBox="1"/>
              <p:nvPr/>
            </p:nvSpPr>
            <p:spPr bwMode="auto">
              <a:xfrm>
                <a:off x="6624000" y="4140000"/>
                <a:ext cx="997774" cy="474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A6FD1C8E-6974-1931-DF6F-98E4B337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4140000"/>
                <a:ext cx="997774" cy="474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4BBB87E7-BD87-F2C0-6E9C-E38028A52B23}"/>
                  </a:ext>
                </a:extLst>
              </p:cNvPr>
              <p:cNvSpPr txBox="1"/>
              <p:nvPr/>
            </p:nvSpPr>
            <p:spPr bwMode="auto">
              <a:xfrm>
                <a:off x="6624000" y="4752000"/>
                <a:ext cx="2039789" cy="474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≐4.14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4BBB87E7-BD87-F2C0-6E9C-E38028A5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4752000"/>
                <a:ext cx="2039789" cy="474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1B794488-C80E-5451-D6C8-447A692085D4}"/>
                  </a:ext>
                </a:extLst>
              </p:cNvPr>
              <p:cNvSpPr txBox="1"/>
              <p:nvPr/>
            </p:nvSpPr>
            <p:spPr bwMode="auto">
              <a:xfrm>
                <a:off x="6624000" y="5364000"/>
                <a:ext cx="2514919" cy="474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≐0.02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1B794488-C80E-5451-D6C8-447A6920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000" y="5364000"/>
                <a:ext cx="2514919" cy="474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74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2 – Dynamická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/>
              <p:cNvSpPr txBox="1"/>
              <p:nvPr/>
            </p:nvSpPr>
            <p:spPr bwMode="auto">
              <a:xfrm>
                <a:off x="719998" y="1440000"/>
                <a:ext cx="9360000" cy="2585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měřené veličiny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hmotnost závaží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poloha konce nenapjaté pružiny	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poloha konce zatížené pružiny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10 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perioda 10 kmitů závaží</a:t>
                </a:r>
              </a:p>
            </p:txBody>
          </p:sp>
        </mc:Choice>
        <mc:Fallback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585323"/>
              </a:xfrm>
              <a:prstGeom prst="rect">
                <a:avLst/>
              </a:prstGeom>
              <a:blipFill>
                <a:blip r:embed="rId2"/>
                <a:stretch>
                  <a:fillRect l="-391" t="-1179" b="-28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Skupina 11"/>
          <p:cNvGrpSpPr/>
          <p:nvPr/>
        </p:nvGrpSpPr>
        <p:grpSpPr>
          <a:xfrm>
            <a:off x="6480000" y="1440000"/>
            <a:ext cx="3600000" cy="4087422"/>
            <a:chOff x="6480000" y="1440000"/>
            <a:chExt cx="3600000" cy="4087422"/>
          </a:xfrm>
        </p:grpSpPr>
        <p:pic>
          <p:nvPicPr>
            <p:cNvPr id="13" name="obrázek 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000" y="1440000"/>
              <a:ext cx="3600000" cy="4087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Ovál 13"/>
            <p:cNvSpPr/>
            <p:nvPr/>
          </p:nvSpPr>
          <p:spPr>
            <a:xfrm>
              <a:off x="9863698" y="4575863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tlCol="0" anchor="ctr"/>
            <a:lstStyle/>
            <a:p>
              <a:pPr algn="ctr"/>
              <a:endParaRPr lang="cs-CZ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/>
              <p:cNvSpPr txBox="1"/>
              <p:nvPr/>
            </p:nvSpPr>
            <p:spPr bwMode="auto">
              <a:xfrm>
                <a:off x="719998" y="4680000"/>
                <a:ext cx="936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vypočítané veličiny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prodloužení pružiny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tuhost pružiny</a:t>
                </a:r>
              </a:p>
            </p:txBody>
          </p:sp>
        </mc:Choice>
        <mc:Fallback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4680000"/>
                <a:ext cx="9360000" cy="1754326"/>
              </a:xfrm>
              <a:prstGeom prst="rect">
                <a:avLst/>
              </a:prstGeom>
              <a:blipFill>
                <a:blip r:embed="rId4"/>
                <a:stretch>
                  <a:fillRect l="-391" t="-2091" b="-48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4DBCCCA-54DF-463C-174B-6CA61BD4E3D0}"/>
                  </a:ext>
                </a:extLst>
              </p:cNvPr>
              <p:cNvSpPr txBox="1"/>
              <p:nvPr/>
            </p:nvSpPr>
            <p:spPr bwMode="auto">
              <a:xfrm>
                <a:off x="4464000" y="6012000"/>
                <a:ext cx="1107098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4DBCCCA-54DF-463C-174B-6CA61BD4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4000" y="6012000"/>
                <a:ext cx="110709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54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2 – Dynamická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naměřené hodnoty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49757"/>
              </p:ext>
            </p:extLst>
          </p:nvPr>
        </p:nvGraphicFramePr>
        <p:xfrm>
          <a:off x="1080000" y="2160000"/>
          <a:ext cx="2844800" cy="2160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10 T (s)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7.0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45.6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7.0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45.6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7.1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45.6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34.1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34.1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9.7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34.1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50.4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50.4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30.0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5.5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50.4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0195"/>
              </p:ext>
            </p:extLst>
          </p:nvPr>
        </p:nvGraphicFramePr>
        <p:xfrm>
          <a:off x="4320000" y="2160000"/>
          <a:ext cx="2844800" cy="2160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10 T (s)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47.7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47.7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47.7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43.6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6.5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43.6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6.5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43.6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45.6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45.6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6.0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45.6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56317"/>
              </p:ext>
            </p:extLst>
          </p:nvPr>
        </p:nvGraphicFramePr>
        <p:xfrm>
          <a:off x="7560000" y="2160000"/>
          <a:ext cx="2844800" cy="2160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10 T (s)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54.2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54.2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5.7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54.2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8.2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54.2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38.7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8.1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54.2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38.7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8.1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38.7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129.8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33.7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129.8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33.7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129.8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54.2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33.7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11315"/>
              </p:ext>
            </p:extLst>
          </p:nvPr>
        </p:nvGraphicFramePr>
        <p:xfrm>
          <a:off x="1080000" y="4680000"/>
          <a:ext cx="2844800" cy="2160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10 T (s)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32.9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32.9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7.6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32.9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10.7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19.2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10.7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19.2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10.9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19.2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149.8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27.0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149.8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27.0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149.8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27.0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03868"/>
              </p:ext>
            </p:extLst>
          </p:nvPr>
        </p:nvGraphicFramePr>
        <p:xfrm>
          <a:off x="4320000" y="4680000"/>
          <a:ext cx="2844800" cy="2160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Pružina 5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 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m (g)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10 T (s)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1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u="none" strike="noStrike" dirty="0">
                          <a:effectLst/>
                        </a:rPr>
                        <a:t>y</a:t>
                      </a:r>
                      <a:r>
                        <a:rPr lang="cs-CZ" sz="1100" u="none" strike="noStrike" baseline="-25000" dirty="0">
                          <a:effectLst/>
                        </a:rPr>
                        <a:t>2</a:t>
                      </a:r>
                      <a:r>
                        <a:rPr lang="cs-CZ" sz="1100" u="none" strike="noStrike" dirty="0">
                          <a:effectLst/>
                        </a:rPr>
                        <a:t> (cm)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6.5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200.1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36.6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21.4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21.4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500.2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10.3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21.4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9.0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26.5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9.1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46.8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26.5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399.9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9.2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46.8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26.5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17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2 – Dynamická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naměřené hodnoty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odhady parametrů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(např. pružina 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Přímá spojnice se šipkou 11"/>
          <p:cNvCxnSpPr/>
          <p:nvPr/>
        </p:nvCxnSpPr>
        <p:spPr>
          <a:xfrm flipH="1">
            <a:off x="4104000" y="4068000"/>
            <a:ext cx="1296000" cy="576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 bwMode="auto">
          <a:xfrm>
            <a:off x="5400000" y="3852000"/>
            <a:ext cx="230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aritmetický průměr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Přímá spojnice se šipkou 13"/>
          <p:cNvCxnSpPr/>
          <p:nvPr/>
        </p:nvCxnSpPr>
        <p:spPr>
          <a:xfrm flipH="1" flipV="1">
            <a:off x="4104000" y="4824000"/>
            <a:ext cx="1296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 bwMode="auto">
          <a:xfrm>
            <a:off x="5400000" y="5400000"/>
            <a:ext cx="172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chyba průměru (přenos chyb)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Přímá spojnice se šipkou 16"/>
          <p:cNvCxnSpPr/>
          <p:nvPr/>
        </p:nvCxnSpPr>
        <p:spPr>
          <a:xfrm flipH="1" flipV="1">
            <a:off x="4104000" y="5040000"/>
            <a:ext cx="1296000" cy="540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 bwMode="auto">
          <a:xfrm>
            <a:off x="5400000" y="4608000"/>
            <a:ext cx="223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standardní odchylka (nepředpojatá)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2981325" cy="3028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A7F3DEA7-E1A4-0D9A-8C85-C3E89C12C896}"/>
                  </a:ext>
                </a:extLst>
              </p:cNvPr>
              <p:cNvSpPr txBox="1"/>
              <p:nvPr/>
            </p:nvSpPr>
            <p:spPr bwMode="auto">
              <a:xfrm>
                <a:off x="7560000" y="3672000"/>
                <a:ext cx="1207254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A7F3DEA7-E1A4-0D9A-8C85-C3E89C12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000" y="3672000"/>
                <a:ext cx="120725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2846CAC-F214-A982-B808-A8B2968EE6B3}"/>
                  </a:ext>
                </a:extLst>
              </p:cNvPr>
              <p:cNvSpPr txBox="1"/>
              <p:nvPr/>
            </p:nvSpPr>
            <p:spPr bwMode="auto">
              <a:xfrm>
                <a:off x="7200000" y="5436000"/>
                <a:ext cx="896143" cy="524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2846CAC-F214-A982-B808-A8B2968E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0" y="5436000"/>
                <a:ext cx="896143" cy="524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990F93D0-D6EC-FAC9-FD02-6B9E61FF1CE1}"/>
                  </a:ext>
                </a:extLst>
              </p:cNvPr>
              <p:cNvSpPr txBox="1"/>
              <p:nvPr/>
            </p:nvSpPr>
            <p:spPr bwMode="auto">
              <a:xfrm>
                <a:off x="7740000" y="4428000"/>
                <a:ext cx="2138471" cy="818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cs-CZ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990F93D0-D6EC-FAC9-FD02-6B9E61FF1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0000" y="4428000"/>
                <a:ext cx="2138471" cy="818366"/>
              </a:xfrm>
              <a:prstGeom prst="rect">
                <a:avLst/>
              </a:prstGeom>
              <a:blipFill>
                <a:blip r:embed="rId5"/>
                <a:stretch>
                  <a:fillRect b="-7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8369EBB1-2B8C-E258-17AA-D30BBA9F802F}"/>
                  </a:ext>
                </a:extLst>
              </p:cNvPr>
              <p:cNvSpPr txBox="1"/>
              <p:nvPr/>
            </p:nvSpPr>
            <p:spPr bwMode="auto">
              <a:xfrm>
                <a:off x="1440000" y="5580000"/>
                <a:ext cx="258833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4.10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±0.03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kg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8369EBB1-2B8C-E258-17AA-D30BBA9F8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000" y="5580000"/>
                <a:ext cx="2588337" cy="276999"/>
              </a:xfrm>
              <a:prstGeom prst="rect">
                <a:avLst/>
              </a:prstGeom>
              <a:blipFill>
                <a:blip r:embed="rId6"/>
                <a:stretch>
                  <a:fillRect l="-1882" t="-2174" r="-471"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élník 7">
            <a:extLst>
              <a:ext uri="{FF2B5EF4-FFF2-40B4-BE49-F238E27FC236}">
                <a16:creationId xmlns:a16="http://schemas.microsoft.com/office/drawing/2014/main" id="{7DAB8E8A-593D-FFF8-F475-99FD1696780C}"/>
              </a:ext>
            </a:extLst>
          </p:cNvPr>
          <p:cNvSpPr/>
          <p:nvPr/>
        </p:nvSpPr>
        <p:spPr bwMode="auto">
          <a:xfrm>
            <a:off x="1404000" y="5508000"/>
            <a:ext cx="2592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Úloha 2 – Dynamická metoda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naměřené hodnoty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–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průměrná perioda kmitů 	(např. pružina 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Přímá spojnice se šipkou 16"/>
          <p:cNvCxnSpPr/>
          <p:nvPr/>
        </p:nvCxnSpPr>
        <p:spPr>
          <a:xfrm flipH="1">
            <a:off x="4824000" y="2736000"/>
            <a:ext cx="1296000" cy="576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 bwMode="auto">
          <a:xfrm>
            <a:off x="6120000" y="2520000"/>
            <a:ext cx="230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průměrná perioda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Přímá spojnice se šipkou 18"/>
          <p:cNvCxnSpPr/>
          <p:nvPr/>
        </p:nvCxnSpPr>
        <p:spPr>
          <a:xfrm flipH="1">
            <a:off x="4824000" y="3492000"/>
            <a:ext cx="1296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 bwMode="auto">
          <a:xfrm>
            <a:off x="6120000" y="3276000"/>
            <a:ext cx="190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neurčitost typu A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(statistická)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Přímá spojnice se šipkou 20"/>
          <p:cNvCxnSpPr/>
          <p:nvPr/>
        </p:nvCxnSpPr>
        <p:spPr>
          <a:xfrm flipH="1" flipV="1">
            <a:off x="4824000" y="3707999"/>
            <a:ext cx="1296000" cy="576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 bwMode="auto">
          <a:xfrm>
            <a:off x="6120000" y="4104000"/>
            <a:ext cx="190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neurčitost typu B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(systematická)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3686175" cy="2076450"/>
          </a:xfrm>
          <a:prstGeom prst="rect">
            <a:avLst/>
          </a:prstGeom>
        </p:spPr>
      </p:pic>
      <p:cxnSp>
        <p:nvCxnSpPr>
          <p:cNvPr id="28" name="Přímá spojnice se šipkou 27"/>
          <p:cNvCxnSpPr/>
          <p:nvPr/>
        </p:nvCxnSpPr>
        <p:spPr>
          <a:xfrm flipH="1" flipV="1">
            <a:off x="4824000" y="3960000"/>
            <a:ext cx="1296000" cy="1152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/>
          <p:cNvSpPr txBox="1"/>
          <p:nvPr/>
        </p:nvSpPr>
        <p:spPr bwMode="auto">
          <a:xfrm>
            <a:off x="6120000" y="4932834"/>
            <a:ext cx="190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celková chyba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Přímá spojnice se šipkou 30"/>
          <p:cNvCxnSpPr/>
          <p:nvPr/>
        </p:nvCxnSpPr>
        <p:spPr>
          <a:xfrm flipH="1" flipV="1">
            <a:off x="4392000" y="4212000"/>
            <a:ext cx="1728000" cy="1728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 bwMode="auto">
          <a:xfrm>
            <a:off x="6120000" y="5832000"/>
            <a:ext cx="172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chyba průměru (přenos chyb)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ovéPole 34"/>
          <p:cNvSpPr txBox="1"/>
          <p:nvPr/>
        </p:nvSpPr>
        <p:spPr bwMode="auto">
          <a:xfrm>
            <a:off x="1079999" y="5400000"/>
            <a:ext cx="432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Poznámky: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dělení 10 (naměřených 10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odhad maximální chyby měření času 0.1 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zpřesnění měření 10x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6AEFAFA7-D116-0269-FF68-3E4C77810F91}"/>
                  </a:ext>
                </a:extLst>
              </p:cNvPr>
              <p:cNvSpPr txBox="1"/>
              <p:nvPr/>
            </p:nvSpPr>
            <p:spPr bwMode="auto">
              <a:xfrm>
                <a:off x="8280490" y="2412000"/>
                <a:ext cx="1226233" cy="520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6AEFAFA7-D116-0269-FF68-3E4C7781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490" y="2412000"/>
                <a:ext cx="122623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EB8F57E-3AF2-3C58-4887-8E74E642611F}"/>
                  </a:ext>
                </a:extLst>
              </p:cNvPr>
              <p:cNvSpPr txBox="1"/>
              <p:nvPr/>
            </p:nvSpPr>
            <p:spPr bwMode="auto">
              <a:xfrm>
                <a:off x="8280490" y="3168000"/>
                <a:ext cx="1306383" cy="520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EB8F57E-3AF2-3C58-4887-8E74E6426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490" y="3168000"/>
                <a:ext cx="130638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B002F62-F7B6-C7FA-B8D1-D14BB9F8D04D}"/>
                  </a:ext>
                </a:extLst>
              </p:cNvPr>
              <p:cNvSpPr txBox="1"/>
              <p:nvPr/>
            </p:nvSpPr>
            <p:spPr bwMode="auto">
              <a:xfrm>
                <a:off x="8280000" y="3996000"/>
                <a:ext cx="1174168" cy="572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B002F62-F7B6-C7FA-B8D1-D14BB9F8D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3996000"/>
                <a:ext cx="1174168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051AA50C-C026-DBF7-8A9A-737969A16396}"/>
                  </a:ext>
                </a:extLst>
              </p:cNvPr>
              <p:cNvSpPr txBox="1"/>
              <p:nvPr/>
            </p:nvSpPr>
            <p:spPr bwMode="auto">
              <a:xfrm>
                <a:off x="8280000" y="4788000"/>
                <a:ext cx="1602362" cy="563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cs-CZ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051AA50C-C026-DBF7-8A9A-737969A1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4788000"/>
                <a:ext cx="1602362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32EFB998-657E-8F6D-2503-37F7387C15EC}"/>
                  </a:ext>
                </a:extLst>
              </p:cNvPr>
              <p:cNvSpPr txBox="1"/>
              <p:nvPr/>
            </p:nvSpPr>
            <p:spPr bwMode="auto">
              <a:xfrm>
                <a:off x="8280000" y="5796000"/>
                <a:ext cx="897297" cy="524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32EFB998-657E-8F6D-2503-37F7387C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5796000"/>
                <a:ext cx="897297" cy="524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314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3285</TotalTime>
  <Words>1100</Words>
  <Application>Microsoft Office PowerPoint</Application>
  <PresentationFormat>Vlastní</PresentationFormat>
  <Paragraphs>476</Paragraphs>
  <Slides>13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Motiv Office</vt:lpstr>
      <vt:lpstr>Unicode Origin Graph</vt:lpstr>
      <vt:lpstr>Graph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275</cp:revision>
  <dcterms:created xsi:type="dcterms:W3CDTF">2019-10-02T09:36:21Z</dcterms:created>
  <dcterms:modified xsi:type="dcterms:W3CDTF">2022-12-20T11:41:23Z</dcterms:modified>
</cp:coreProperties>
</file>