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  <p:sldId id="266" r:id="rId5"/>
    <p:sldId id="265" r:id="rId6"/>
    <p:sldId id="264" r:id="rId7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1. 11. 2022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54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 Pythonu vytvořte histogram z naměřených hodnot uložených v souboru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data.dat.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Nalezněte optimální šířku binu.</a:t>
            </a:r>
          </a:p>
          <a:p>
            <a:pPr marL="342900" indent="-342900" algn="just">
              <a:buFont typeface="+mj-lt"/>
              <a:buAutoNum type="arabicPeriod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Práce s histogramy v Pythonu: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vytvoření histogramu</a:t>
            </a:r>
          </a:p>
          <a:p>
            <a:pPr lvl="1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hist,bin_edges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data,bins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nbins,density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" name="Přímá spojnice se šipkou 1">
            <a:extLst>
              <a:ext uri="{FF2B5EF4-FFF2-40B4-BE49-F238E27FC236}">
                <a16:creationId xmlns:a16="http://schemas.microsoft.com/office/drawing/2014/main" id="{FC72205E-7421-EE54-BBE3-41E855CD5D2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24000" y="3780000"/>
            <a:ext cx="215763" cy="90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61B8BF78-53E1-443C-2D99-0DEA571DF012}"/>
              </a:ext>
            </a:extLst>
          </p:cNvPr>
          <p:cNvSpPr txBox="1"/>
          <p:nvPr/>
        </p:nvSpPr>
        <p:spPr>
          <a:xfrm>
            <a:off x="3564000" y="4680001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data, ze kterých vytvoříme histogram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48511C-E1E1-E9CD-00AC-08E853A940F0}"/>
              </a:ext>
            </a:extLst>
          </p:cNvPr>
          <p:cNvSpPr txBox="1"/>
          <p:nvPr/>
        </p:nvSpPr>
        <p:spPr>
          <a:xfrm>
            <a:off x="5580000" y="4320001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počet binů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CEEA36F-3F6A-1089-EB83-1D5F1B8FE44B}"/>
              </a:ext>
            </a:extLst>
          </p:cNvPr>
          <p:cNvSpPr txBox="1"/>
          <p:nvPr/>
        </p:nvSpPr>
        <p:spPr>
          <a:xfrm>
            <a:off x="1440000" y="4320001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pole obsahující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hranice binů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A075D3F-37FA-8F85-18BE-69A33AF6AA62}"/>
              </a:ext>
            </a:extLst>
          </p:cNvPr>
          <p:cNvSpPr txBox="1"/>
          <p:nvPr/>
        </p:nvSpPr>
        <p:spPr>
          <a:xfrm>
            <a:off x="180000" y="4968001"/>
            <a:ext cx="21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pole obsahující 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počty hodnot 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 jednotlivých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binech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0947A9C-6338-32B7-85DC-372E9CDBFD2D}"/>
              </a:ext>
            </a:extLst>
          </p:cNvPr>
          <p:cNvSpPr txBox="1"/>
          <p:nvPr/>
        </p:nvSpPr>
        <p:spPr>
          <a:xfrm>
            <a:off x="7919763" y="4680001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normalizace histogramu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8EFA7E29-6646-04C7-5AFE-F2549F67151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48000" y="3780001"/>
            <a:ext cx="252000" cy="54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B7C9D495-4231-F8AD-1344-4188ACA09C7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44000" y="3780000"/>
            <a:ext cx="360000" cy="90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4862290E-2E40-1D7C-C4E7-D89C2BBBB2E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052000" y="3780000"/>
            <a:ext cx="288000" cy="54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8386E6F-F4FF-CB83-F488-8978239FCFC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52000" y="3780001"/>
            <a:ext cx="108000" cy="1188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869E81F6-DC17-53F1-8D48-EC4C47183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3600000"/>
            <a:ext cx="3240000" cy="324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</p:txBody>
      </p:sp>
      <p:sp>
        <p:nvSpPr>
          <p:cNvPr id="7" name="Obdélník 6"/>
          <p:cNvSpPr/>
          <p:nvPr/>
        </p:nvSpPr>
        <p:spPr>
          <a:xfrm>
            <a:off x="7560000" y="3600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histogram.py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A9333C6-4400-0897-6F8C-D7C1DFC0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0000"/>
            <a:ext cx="5648325" cy="21907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81725314-A537-9C02-03C6-DD5E6C7A2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600000"/>
            <a:ext cx="3240000" cy="3240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0CFC28E5-F5C4-FC44-29DF-99CDD4AA44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0" y="3599312"/>
            <a:ext cx="3240000" cy="3240000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D35D4289-16AA-1A77-B4A0-B1223D371DEF}"/>
              </a:ext>
            </a:extLst>
          </p:cNvPr>
          <p:cNvSpPr txBox="1"/>
          <p:nvPr/>
        </p:nvSpPr>
        <p:spPr>
          <a:xfrm>
            <a:off x="1476000" y="4140000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počet binů: 1000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:  0.026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86F4D2A-D029-CFF9-3A02-2842FFEF36DB}"/>
              </a:ext>
            </a:extLst>
          </p:cNvPr>
          <p:cNvSpPr txBox="1"/>
          <p:nvPr/>
        </p:nvSpPr>
        <p:spPr>
          <a:xfrm>
            <a:off x="8316000" y="4140000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počet binů: 10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:  2.6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F41B3E2-4FE1-24E3-62EA-B81059F6ED68}"/>
              </a:ext>
            </a:extLst>
          </p:cNvPr>
          <p:cNvSpPr txBox="1"/>
          <p:nvPr/>
        </p:nvSpPr>
        <p:spPr>
          <a:xfrm>
            <a:off x="4860000" y="4140000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počet binů: 100</a:t>
            </a:r>
          </a:p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:  0.26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0BF62685-8AF1-2454-7DC8-C442A4AA25D1}"/>
                  </a:ext>
                </a:extLst>
              </p:cNvPr>
              <p:cNvSpPr txBox="1"/>
              <p:nvPr/>
            </p:nvSpPr>
            <p:spPr>
              <a:xfrm>
                <a:off x="6839999" y="1080000"/>
                <a:ext cx="3600001" cy="224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dat: 	1000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minimum:	0.004</a:t>
                </a: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maximum:	26.198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Excel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≈32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Sturges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≈11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0BF62685-8AF1-2454-7DC8-C442A4AA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999" y="1080000"/>
                <a:ext cx="3600001" cy="2244525"/>
              </a:xfrm>
              <a:prstGeom prst="rect">
                <a:avLst/>
              </a:prstGeom>
              <a:blipFill>
                <a:blip r:embed="rId6"/>
                <a:stretch>
                  <a:fillRect l="-1354" t="-1359" b="-8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 – šířka binu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5632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Algoritmus pro nalezení optimální šířky binu </a:t>
                </a: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Shimazaki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Shinomoto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Neural.Comput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 (2007), 19(6), p. 1503 – 1527)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Zvol počet binů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vypočítej šířku binu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 dirty="0" err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sub>
                        </m:sSub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– </m:t>
                        </m:r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i="1" dirty="0" err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sub>
                        </m:sSub>
                      </m:e>
                    </m:d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vyrob histogram.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Vypočítej: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Tx/>
                  <a:buChar char="-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střední hodnoty výšky sloupečků histogramu:</a:t>
                </a:r>
              </a:p>
              <a:p>
                <a:pPr marL="742950" lvl="1" indent="-285750" algn="just">
                  <a:buFontTx/>
                  <a:buChar char="-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Tx/>
                  <a:buChar char="-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Tx/>
                  <a:buChar char="-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rozptylu výšek sloupečků histogramu: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Vypočítej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ztrátovou funkci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Vyber takové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pro které je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minimální.</a:t>
                </a:r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5632311"/>
              </a:xfrm>
              <a:prstGeom prst="rect">
                <a:avLst/>
              </a:prstGeom>
              <a:blipFill>
                <a:blip r:embed="rId2"/>
                <a:stretch>
                  <a:fillRect l="-484" t="-541" b="-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/>
              <p:cNvSpPr txBox="1"/>
              <p:nvPr/>
            </p:nvSpPr>
            <p:spPr>
              <a:xfrm>
                <a:off x="5832000" y="5328000"/>
                <a:ext cx="46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Opakuj pro různé počty binů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(tj. různé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5" name="TextovéPol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00" y="5328000"/>
                <a:ext cx="4680000" cy="369332"/>
              </a:xfrm>
              <a:prstGeom prst="rect">
                <a:avLst/>
              </a:prstGeom>
              <a:blipFill>
                <a:blip r:embed="rId3"/>
                <a:stretch>
                  <a:fillRect l="-261" t="-8197" r="-261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Přímá spojnice se šipkou 32"/>
          <p:cNvCxnSpPr/>
          <p:nvPr/>
        </p:nvCxnSpPr>
        <p:spPr>
          <a:xfrm flipH="1" flipV="1">
            <a:off x="9180000" y="2448000"/>
            <a:ext cx="72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se šipkou 33"/>
          <p:cNvCxnSpPr/>
          <p:nvPr/>
        </p:nvCxnSpPr>
        <p:spPr>
          <a:xfrm flipH="1">
            <a:off x="1080000" y="5580000"/>
            <a:ext cx="0" cy="90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/>
        </p:nvSpPr>
        <p:spPr>
          <a:xfrm>
            <a:off x="7491072" y="3600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histogram-auto.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Přímá spojnice se šipkou 12"/>
          <p:cNvCxnSpPr/>
          <p:nvPr/>
        </p:nvCxnSpPr>
        <p:spPr>
          <a:xfrm flipV="1">
            <a:off x="9900000" y="2448000"/>
            <a:ext cx="0" cy="277200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>
            <a:off x="6084000" y="5220000"/>
            <a:ext cx="381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2C49402-4BE0-451E-EBC0-CF9EB310554D}"/>
                  </a:ext>
                </a:extLst>
              </p:cNvPr>
              <p:cNvSpPr txBox="1"/>
              <p:nvPr/>
            </p:nvSpPr>
            <p:spPr>
              <a:xfrm>
                <a:off x="3960000" y="4860000"/>
                <a:ext cx="1624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2C49402-4BE0-451E-EBC0-CF9EB310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4860000"/>
                <a:ext cx="16240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8FCABE66-E38D-B877-967A-874DA6B2E48D}"/>
                  </a:ext>
                </a:extLst>
              </p:cNvPr>
              <p:cNvSpPr txBox="1"/>
              <p:nvPr/>
            </p:nvSpPr>
            <p:spPr>
              <a:xfrm>
                <a:off x="7200000" y="3168000"/>
                <a:ext cx="12756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8FCABE66-E38D-B877-967A-874DA6B2E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3168000"/>
                <a:ext cx="1275670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F8E0EB3-D75E-5F70-CC11-81DA9C827759}"/>
                  </a:ext>
                </a:extLst>
              </p:cNvPr>
              <p:cNvSpPr txBox="1"/>
              <p:nvPr/>
            </p:nvSpPr>
            <p:spPr>
              <a:xfrm>
                <a:off x="7200000" y="3996000"/>
                <a:ext cx="206736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F8E0EB3-D75E-5F70-CC11-81DA9C82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3996000"/>
                <a:ext cx="2067361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06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C39F1528-58D6-41D8-EB0B-F4F5B84EB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880000"/>
            <a:ext cx="5040000" cy="3360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32C9C22-0257-3861-0E62-3E4D7570FA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880000"/>
            <a:ext cx="5040000" cy="336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 – šířka binu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Algoritmus pro nalezení optimální šířky binu </a:t>
            </a:r>
          </a:p>
          <a:p>
            <a:pPr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Shimazaki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Shinomoto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Neural.Comput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. (2007), 19(6), p. 1503 – 1527)</a:t>
            </a:r>
          </a:p>
        </p:txBody>
      </p:sp>
      <p:sp>
        <p:nvSpPr>
          <p:cNvPr id="9" name="Obdélník 8"/>
          <p:cNvSpPr/>
          <p:nvPr/>
        </p:nvSpPr>
        <p:spPr>
          <a:xfrm>
            <a:off x="7491072" y="3600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histogram-auto.py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1800000" y="2808000"/>
            <a:ext cx="2160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ztrátová funkce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7200000" y="2808000"/>
            <a:ext cx="2160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optimální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A440DF1-1712-5A9E-9EC3-956DCBCE1C1A}"/>
                  </a:ext>
                </a:extLst>
              </p:cNvPr>
              <p:cNvSpPr txBox="1"/>
              <p:nvPr/>
            </p:nvSpPr>
            <p:spPr>
              <a:xfrm>
                <a:off x="3060000" y="3420000"/>
                <a:ext cx="1624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A440DF1-1712-5A9E-9EC3-956DCBCE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00" y="3420000"/>
                <a:ext cx="162403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BEE1C61A-CE97-E2EA-620D-9FF3949933F6}"/>
                  </a:ext>
                </a:extLst>
              </p:cNvPr>
              <p:cNvSpPr txBox="1"/>
              <p:nvPr/>
            </p:nvSpPr>
            <p:spPr>
              <a:xfrm>
                <a:off x="8640000" y="3420000"/>
                <a:ext cx="109767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BEE1C61A-CE97-E2EA-620D-9FF394993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3420000"/>
                <a:ext cx="1097673" cy="298415"/>
              </a:xfrm>
              <a:prstGeom prst="rect">
                <a:avLst/>
              </a:prstGeom>
              <a:blipFill>
                <a:blip r:embed="rId5"/>
                <a:stretch>
                  <a:fillRect l="-2778" r="-5000" b="-244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D84592BF-CA38-EA1D-9342-C428F2826C94}"/>
                  </a:ext>
                </a:extLst>
              </p:cNvPr>
              <p:cNvSpPr txBox="1"/>
              <p:nvPr/>
            </p:nvSpPr>
            <p:spPr>
              <a:xfrm>
                <a:off x="8640000" y="3780000"/>
                <a:ext cx="121469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≈0.97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D84592BF-CA38-EA1D-9342-C428F2826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3780000"/>
                <a:ext cx="1214692" cy="298415"/>
              </a:xfrm>
              <a:prstGeom prst="rect">
                <a:avLst/>
              </a:prstGeom>
              <a:blipFill>
                <a:blip r:embed="rId6"/>
                <a:stretch>
                  <a:fillRect l="-4000" r="-4500" b="-244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55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 + Monte Carlo simulace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5355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Hodnoty v souboru 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data.dat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odpovídají situaci, kdy v experimentu mohou být detekovány dva typy událostí: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3/4 případů exponenciální rozpad s časovou konstantou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1/4 případů výběr z normálního rozdělení s očekávanou hodnotou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standardní odchylkou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Pythonu proveďte simulaci tohoto experimentu a nasimulovaná data uložte do histogramu.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Generátor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náhodných čísel v Pythonu: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rovnoměrné rozdělení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u=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np.random.random_sample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u=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np.random.normal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mu,sigma,n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exponenciální rozdělení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u=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np.random.exponential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tau,n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binomické rozdělení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np.random.binomial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N,p,n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Poissonovo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rozdělení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u=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np.random.poisson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nu,n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5355312"/>
              </a:xfrm>
              <a:prstGeom prst="rect">
                <a:avLst/>
              </a:prstGeom>
              <a:blipFill>
                <a:blip r:embed="rId2"/>
                <a:stretch>
                  <a:fillRect l="-484" t="-796" r="-484" b="-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élník 8"/>
          <p:cNvSpPr/>
          <p:nvPr/>
        </p:nvSpPr>
        <p:spPr>
          <a:xfrm>
            <a:off x="7560000" y="360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hist-simulate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E9ABC706-F951-1FCF-987F-F54F5A8E3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2844000"/>
            <a:ext cx="5400000" cy="360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Histogram + Monte Carlo simulace</a:t>
            </a:r>
          </a:p>
        </p:txBody>
      </p:sp>
      <p:sp>
        <p:nvSpPr>
          <p:cNvPr id="5" name="Obdélník 4"/>
          <p:cNvSpPr/>
          <p:nvPr/>
        </p:nvSpPr>
        <p:spPr>
          <a:xfrm>
            <a:off x="7560000" y="360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hist-simulate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7185511-4232-DD80-8ADC-C4DF3FB0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1213124"/>
            <a:ext cx="4838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23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470</Words>
  <Application>Microsoft Office PowerPoint</Application>
  <PresentationFormat>Vlastní</PresentationFormat>
  <Paragraphs>87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48</cp:revision>
  <dcterms:created xsi:type="dcterms:W3CDTF">2019-10-02T09:35:26Z</dcterms:created>
  <dcterms:modified xsi:type="dcterms:W3CDTF">2022-11-01T09:26:32Z</dcterms:modified>
</cp:coreProperties>
</file>