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72" r:id="rId4"/>
    <p:sldId id="275" r:id="rId5"/>
    <p:sldId id="271" r:id="rId6"/>
    <p:sldId id="270" r:id="rId7"/>
    <p:sldId id="274" r:id="rId8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15.11.2022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34.png"/><Relationship Id="rId12" Type="http://schemas.openxmlformats.org/officeDocument/2006/relationships/image" Target="../media/image35.png"/><Relationship Id="rId1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8.png"/><Relationship Id="rId19" Type="http://schemas.openxmlformats.org/officeDocument/2006/relationships/image" Target="../media/image3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26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a Breit-Wignerovo rozdělení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(a) Nakreslete v Gnuplotu graf Gaussiánu a Lorenziánu s pološířkou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maximem v bodě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2"/>
                <a:stretch>
                  <a:fillRect l="-363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40000" y="3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gaussian-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lorentzian.gnu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F903B54B-61A8-BFB8-22D8-F26AB9DF9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2160000"/>
            <a:ext cx="18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Gaussián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C249C33-0D63-5D2E-68C4-DDFAD1994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00" y="2160000"/>
            <a:ext cx="1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FWHM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52EEFBE8-FB24-073C-886C-70E56E06D0F8}"/>
                  </a:ext>
                </a:extLst>
              </p:cNvPr>
              <p:cNvSpPr txBox="1"/>
              <p:nvPr/>
            </p:nvSpPr>
            <p:spPr>
              <a:xfrm>
                <a:off x="8280000" y="3240000"/>
                <a:ext cx="1199879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52EEFBE8-FB24-073C-886C-70E56E0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3240000"/>
                <a:ext cx="1199879" cy="266227"/>
              </a:xfrm>
              <a:prstGeom prst="rect">
                <a:avLst/>
              </a:prstGeom>
              <a:blipFill>
                <a:blip r:embed="rId3"/>
                <a:stretch>
                  <a:fillRect l="-1523" r="-1015" b="-2045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5F477DB-4E7A-91BC-9468-7ADFAC05F47A}"/>
                  </a:ext>
                </a:extLst>
              </p:cNvPr>
              <p:cNvSpPr txBox="1"/>
              <p:nvPr/>
            </p:nvSpPr>
            <p:spPr>
              <a:xfrm>
                <a:off x="6480000" y="2088000"/>
                <a:ext cx="25476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5F477DB-4E7A-91BC-9468-7ADFAC05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2088000"/>
                <a:ext cx="2547620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23C49DA-6281-00D2-B360-A4C056F97BE2}"/>
                  </a:ext>
                </a:extLst>
              </p:cNvPr>
              <p:cNvSpPr txBox="1"/>
              <p:nvPr/>
            </p:nvSpPr>
            <p:spPr>
              <a:xfrm>
                <a:off x="6480000" y="3600000"/>
                <a:ext cx="3224601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23C49DA-6281-00D2-B360-A4C056F9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3600000"/>
                <a:ext cx="3224601" cy="572273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6B35EA7-83DE-92C8-6539-243B1401AAC1}"/>
                  </a:ext>
                </a:extLst>
              </p:cNvPr>
              <p:cNvSpPr txBox="1"/>
              <p:nvPr/>
            </p:nvSpPr>
            <p:spPr>
              <a:xfrm>
                <a:off x="1440000" y="2700000"/>
                <a:ext cx="278762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6B35EA7-83DE-92C8-6539-243B1401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2700000"/>
                <a:ext cx="2787622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>
            <a:extLst>
              <a:ext uri="{FF2B5EF4-FFF2-40B4-BE49-F238E27FC236}">
                <a16:creationId xmlns:a16="http://schemas.microsoft.com/office/drawing/2014/main" id="{4CF11E82-2192-5A30-2CE9-CCA8DDA3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4680000"/>
            <a:ext cx="18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Lorentzián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86E282F2-81FD-E2E7-9C05-DC8307DE4136}"/>
                  </a:ext>
                </a:extLst>
              </p:cNvPr>
              <p:cNvSpPr txBox="1"/>
              <p:nvPr/>
            </p:nvSpPr>
            <p:spPr>
              <a:xfrm>
                <a:off x="1440000" y="5400000"/>
                <a:ext cx="1939249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86E282F2-81FD-E2E7-9C05-DC8307DE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400000"/>
                <a:ext cx="1939249" cy="572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6">
            <a:extLst>
              <a:ext uri="{FF2B5EF4-FFF2-40B4-BE49-F238E27FC236}">
                <a16:creationId xmlns:a16="http://schemas.microsoft.com/office/drawing/2014/main" id="{2ECFEEBB-BBB2-EBEC-845B-0D464584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00" y="4680000"/>
            <a:ext cx="1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FWHM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3B336C3B-DCE2-A4F9-EFF4-C23CA6C2C90F}"/>
                  </a:ext>
                </a:extLst>
              </p:cNvPr>
              <p:cNvSpPr txBox="1"/>
              <p:nvPr/>
            </p:nvSpPr>
            <p:spPr>
              <a:xfrm>
                <a:off x="8640000" y="5760000"/>
                <a:ext cx="11709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3B336C3B-DCE2-A4F9-EFF4-C23CA6C2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5760000"/>
                <a:ext cx="1170962" cy="246221"/>
              </a:xfrm>
              <a:prstGeom prst="rect">
                <a:avLst/>
              </a:prstGeom>
              <a:blipFill>
                <a:blip r:embed="rId8"/>
                <a:stretch>
                  <a:fillRect l="-1563" r="-1042" b="-15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F1B358D-7D85-A8A1-0824-02A80D3B134F}"/>
                  </a:ext>
                </a:extLst>
              </p:cNvPr>
              <p:cNvSpPr txBox="1"/>
              <p:nvPr/>
            </p:nvSpPr>
            <p:spPr>
              <a:xfrm>
                <a:off x="6480000" y="4608000"/>
                <a:ext cx="23739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F1B358D-7D85-A8A1-0824-02A80D3B1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4608000"/>
                <a:ext cx="2373920" cy="461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3D9B11DC-4170-6739-D79E-32E45099ED7B}"/>
                  </a:ext>
                </a:extLst>
              </p:cNvPr>
              <p:cNvSpPr txBox="1"/>
              <p:nvPr/>
            </p:nvSpPr>
            <p:spPr>
              <a:xfrm>
                <a:off x="6480000" y="6120000"/>
                <a:ext cx="160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3D9B11DC-4170-6739-D79E-32E4509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6120000"/>
                <a:ext cx="1605439" cy="276999"/>
              </a:xfrm>
              <a:prstGeom prst="rect">
                <a:avLst/>
              </a:prstGeom>
              <a:blipFill>
                <a:blip r:embed="rId10"/>
                <a:stretch>
                  <a:fillRect l="-1521" r="-3042" b="-222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F596AC71-500A-0E9A-DB47-318CAD293AE5}"/>
                  </a:ext>
                </a:extLst>
              </p:cNvPr>
              <p:cNvSpPr txBox="1"/>
              <p:nvPr/>
            </p:nvSpPr>
            <p:spPr>
              <a:xfrm>
                <a:off x="6480000" y="2700000"/>
                <a:ext cx="3139706" cy="56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F596AC71-500A-0E9A-DB47-318CAD29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2700000"/>
                <a:ext cx="3139706" cy="564001"/>
              </a:xfrm>
              <a:prstGeom prst="rect">
                <a:avLst/>
              </a:prstGeom>
              <a:blipFill>
                <a:blip r:embed="rId11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C6EB6131-4249-932F-10DB-A76AD4208DA1}"/>
                  </a:ext>
                </a:extLst>
              </p:cNvPr>
              <p:cNvSpPr txBox="1"/>
              <p:nvPr/>
            </p:nvSpPr>
            <p:spPr>
              <a:xfrm>
                <a:off x="6480000" y="5220000"/>
                <a:ext cx="2868542" cy="54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/4+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C6EB6131-4249-932F-10DB-A76AD4208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5220000"/>
                <a:ext cx="2868542" cy="541815"/>
              </a:xfrm>
              <a:prstGeom prst="rect">
                <a:avLst/>
              </a:prstGeom>
              <a:blipFill>
                <a:blip r:embed="rId1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Normální a Breit-Wignerovo rozdělení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40000" y="3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gaussian-lorentzian.gnu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E386A0E-ECCC-F886-E7FC-0BFB04AB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"/>
          <a:stretch/>
        </p:blipFill>
        <p:spPr>
          <a:xfrm>
            <a:off x="1800000" y="1440000"/>
            <a:ext cx="7200000" cy="4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a Breit-Wignerovo rozdělení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(a) Nakreslete v Gnuplotu graf Gaussiánu a Lorenziánu s pološířkou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maximem v bodě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2"/>
                <a:stretch>
                  <a:fillRect l="-363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63" y="3240000"/>
            <a:ext cx="5040000" cy="3024000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40000" y="3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gaussian-lorentzian.gnu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EE90B0BB-3980-38CF-7239-35C77B88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2160000"/>
            <a:ext cx="18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Gaussián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2A5F1A1-C07E-5FA6-F28A-395FDFD8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4680000"/>
            <a:ext cx="18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Lorentzián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816FEEE-EC5B-9DA9-349E-5CE6D45DACA3}"/>
                  </a:ext>
                </a:extLst>
              </p:cNvPr>
              <p:cNvSpPr txBox="1"/>
              <p:nvPr/>
            </p:nvSpPr>
            <p:spPr>
              <a:xfrm>
                <a:off x="1440000" y="2700000"/>
                <a:ext cx="278762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816FEEE-EC5B-9DA9-349E-5CE6D45DA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2700000"/>
                <a:ext cx="2787622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B957BE4-CD89-96A7-8A3D-9E54A0906FDD}"/>
                  </a:ext>
                </a:extLst>
              </p:cNvPr>
              <p:cNvSpPr txBox="1"/>
              <p:nvPr/>
            </p:nvSpPr>
            <p:spPr>
              <a:xfrm>
                <a:off x="1440000" y="5220000"/>
                <a:ext cx="1939249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B957BE4-CD89-96A7-8A3D-9E54A0906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220000"/>
                <a:ext cx="1939249" cy="572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1F5DA5B6-3888-C82F-C51D-58AABEFD0303}"/>
                  </a:ext>
                </a:extLst>
              </p:cNvPr>
              <p:cNvSpPr txBox="1"/>
              <p:nvPr/>
            </p:nvSpPr>
            <p:spPr>
              <a:xfrm>
                <a:off x="1440000" y="3600000"/>
                <a:ext cx="216097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≐0.425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1F5DA5B6-3888-C82F-C51D-58AABEFD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3600000"/>
                <a:ext cx="2160976" cy="572273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45011D6E-C475-AAA9-9158-FC1BA19F8546}"/>
                  </a:ext>
                </a:extLst>
              </p:cNvPr>
              <p:cNvSpPr txBox="1"/>
              <p:nvPr/>
            </p:nvSpPr>
            <p:spPr>
              <a:xfrm>
                <a:off x="1440000" y="5940000"/>
                <a:ext cx="610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45011D6E-C475-AAA9-9158-FC1BA19F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940000"/>
                <a:ext cx="610552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217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58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a Breit-Wignerovo rozdělení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(b) Nakreslete grafy distribučních funkcí obou rozdělení.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40000" y="3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gaussian-lorentzian.gnu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B8B1CC22-41BD-2301-6BC5-D119B421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216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 ke Gaussiánu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8230F1F-261C-1341-EBAE-56EF3FF9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468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 k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Lorentziánu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57189370-48AA-B205-6F92-9E7EA0FA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881" y="3240000"/>
            <a:ext cx="5040000" cy="30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5F07B7A-F1B9-8BAF-81B2-697147CE4B46}"/>
                  </a:ext>
                </a:extLst>
              </p:cNvPr>
              <p:cNvSpPr txBox="1"/>
              <p:nvPr/>
            </p:nvSpPr>
            <p:spPr>
              <a:xfrm>
                <a:off x="1440000" y="2700000"/>
                <a:ext cx="258250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5F07B7A-F1B9-8BAF-81B2-697147CE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2700000"/>
                <a:ext cx="258250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1B34582-CBBE-34D9-1E50-155C2F0AAD98}"/>
                  </a:ext>
                </a:extLst>
              </p:cNvPr>
              <p:cNvSpPr txBox="1"/>
              <p:nvPr/>
            </p:nvSpPr>
            <p:spPr>
              <a:xfrm>
                <a:off x="1440000" y="5220000"/>
                <a:ext cx="26419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arctg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1B34582-CBBE-34D9-1E50-155C2F0A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220000"/>
                <a:ext cx="264194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5E50966-3E89-2932-75B3-21EF7C948BDC}"/>
                  </a:ext>
                </a:extLst>
              </p:cNvPr>
              <p:cNvSpPr txBox="1"/>
              <p:nvPr/>
            </p:nvSpPr>
            <p:spPr>
              <a:xfrm>
                <a:off x="1440000" y="3600000"/>
                <a:ext cx="216097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≐0.425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5E50966-3E89-2932-75B3-21EF7C94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3600000"/>
                <a:ext cx="2160976" cy="572273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B16C18F0-7561-094D-B642-03589B4FEC1C}"/>
                  </a:ext>
                </a:extLst>
              </p:cNvPr>
              <p:cNvSpPr txBox="1"/>
              <p:nvPr/>
            </p:nvSpPr>
            <p:spPr>
              <a:xfrm>
                <a:off x="1440000" y="5940000"/>
                <a:ext cx="610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B16C18F0-7561-094D-B642-03589B4F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940000"/>
                <a:ext cx="610552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217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9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a Breit-Wignerovo rozdělení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9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(c) Jaká je pravděpodobnost, že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&gt;2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obě rozdělení?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9540000" cy="369332"/>
              </a:xfrm>
              <a:prstGeom prst="rect">
                <a:avLst/>
              </a:prstGeom>
              <a:blipFill>
                <a:blip r:embed="rId2"/>
                <a:stretch>
                  <a:fillRect l="-383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40000" y="3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gaussian-lorentzian.gnu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BF45932F-4A6A-A93B-C74B-29CAAA06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2160000"/>
            <a:ext cx="54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pravděpodobnost - normální rozdělení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14AFC535-87EB-DCFE-0C60-039C9B55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4680000"/>
            <a:ext cx="54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pravděpodobnost - Breit-Wignerovo rozdělení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59F5CE7A-3899-0BDB-0588-C8A21C417BEC}"/>
                  </a:ext>
                </a:extLst>
              </p:cNvPr>
              <p:cNvSpPr txBox="1"/>
              <p:nvPr/>
            </p:nvSpPr>
            <p:spPr>
              <a:xfrm>
                <a:off x="1440000" y="2700000"/>
                <a:ext cx="829881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59F5CE7A-3899-0BDB-0588-C8A21C41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2700000"/>
                <a:ext cx="8298810" cy="312650"/>
              </a:xfrm>
              <a:prstGeom prst="rect">
                <a:avLst/>
              </a:prstGeom>
              <a:blipFill>
                <a:blip r:embed="rId3"/>
                <a:stretch>
                  <a:fillRect l="-147" b="-19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1B427C1D-8D7C-7DED-600D-96640A26EA0E}"/>
                  </a:ext>
                </a:extLst>
              </p:cNvPr>
              <p:cNvSpPr txBox="1"/>
              <p:nvPr/>
            </p:nvSpPr>
            <p:spPr>
              <a:xfrm>
                <a:off x="1440000" y="3420000"/>
                <a:ext cx="53151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=0.00000248≐0.0002%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1B427C1D-8D7C-7DED-600D-96640A26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3420000"/>
                <a:ext cx="5315109" cy="312650"/>
              </a:xfrm>
              <a:prstGeom prst="rect">
                <a:avLst/>
              </a:prstGeom>
              <a:blipFill>
                <a:blip r:embed="rId4"/>
                <a:stretch>
                  <a:fillRect l="-459" r="-803" b="-980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0D7284C4-4365-0679-1C3C-EA353C6E8110}"/>
                  </a:ext>
                </a:extLst>
              </p:cNvPr>
              <p:cNvSpPr txBox="1"/>
              <p:nvPr/>
            </p:nvSpPr>
            <p:spPr>
              <a:xfrm>
                <a:off x="1440000" y="5220000"/>
                <a:ext cx="824315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0D7284C4-4365-0679-1C3C-EA353C6E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220000"/>
                <a:ext cx="8243154" cy="312650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53643E50-4CEE-5219-85F6-09F85FC35B46}"/>
                  </a:ext>
                </a:extLst>
              </p:cNvPr>
              <p:cNvSpPr txBox="1"/>
              <p:nvPr/>
            </p:nvSpPr>
            <p:spPr>
              <a:xfrm>
                <a:off x="1440000" y="5940000"/>
                <a:ext cx="50308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=0.15595826≐15.6%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53643E50-4CEE-5219-85F6-09F85FC35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940000"/>
                <a:ext cx="5030801" cy="312650"/>
              </a:xfrm>
              <a:prstGeom prst="rect">
                <a:avLst/>
              </a:prstGeom>
              <a:blipFill>
                <a:blip r:embed="rId6"/>
                <a:stretch>
                  <a:fillRect l="-606" r="-970" b="-769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7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Průměrná hodnota IQ v ČR je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 Vyšší IQ než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90%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lidí. Jaké musíte mít IQ, abyste byli geniální, tzn. vaše IQ je vyšší než 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99.95%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populace?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646331"/>
              </a:xfrm>
              <a:prstGeom prst="rect">
                <a:avLst/>
              </a:prstGeom>
              <a:blipFill>
                <a:blip r:embed="rId2"/>
                <a:stretch>
                  <a:fillRect l="-363" t="-4717" r="-484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B8705657-A88A-804E-E42F-2B83D00D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000" y="360000"/>
            <a:ext cx="1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IQ.py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7991CF4D-5DD9-6F3D-FAE4-E90EBCFC4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999" y="2520000"/>
                <a:ext cx="360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7991CF4D-5DD9-6F3D-FAE4-E90EBCFC4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2520000"/>
                <a:ext cx="3600000" cy="369332"/>
              </a:xfrm>
              <a:prstGeom prst="rect">
                <a:avLst/>
              </a:prstGeom>
              <a:blipFill>
                <a:blip r:embed="rId12"/>
                <a:stretch>
                  <a:fillRect l="-101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E48C610-91B5-716D-3775-3DCE328CAAC3}"/>
                  </a:ext>
                </a:extLst>
              </p:cNvPr>
              <p:cNvSpPr txBox="1"/>
              <p:nvPr/>
            </p:nvSpPr>
            <p:spPr>
              <a:xfrm>
                <a:off x="5400000" y="2592000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E48C610-91B5-716D-3775-3DCE328C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2592000"/>
                <a:ext cx="871842" cy="276999"/>
              </a:xfrm>
              <a:prstGeom prst="rect">
                <a:avLst/>
              </a:prstGeom>
              <a:blipFill>
                <a:blip r:embed="rId13"/>
                <a:stretch>
                  <a:fillRect l="-6294" r="-6294" b="-217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185CE6CF-6A31-260C-CC41-0F6CA1E1E161}"/>
                  </a:ext>
                </a:extLst>
              </p:cNvPr>
              <p:cNvSpPr txBox="1"/>
              <p:nvPr/>
            </p:nvSpPr>
            <p:spPr>
              <a:xfrm>
                <a:off x="7200000" y="2592000"/>
                <a:ext cx="528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185CE6CF-6A31-260C-CC41-0F6CA1E1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592000"/>
                <a:ext cx="528222" cy="276999"/>
              </a:xfrm>
              <a:prstGeom prst="rect">
                <a:avLst/>
              </a:prstGeom>
              <a:blipFill>
                <a:blip r:embed="rId14"/>
                <a:stretch>
                  <a:fillRect l="-5747" r="-10345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6">
            <a:extLst>
              <a:ext uri="{FF2B5EF4-FFF2-40B4-BE49-F238E27FC236}">
                <a16:creationId xmlns:a16="http://schemas.microsoft.com/office/drawing/2014/main" id="{EC6A09A3-D6BB-C449-A0EE-A4BAFE02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99" y="324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B3780E5-F1CD-A655-84C6-64D24F356A6B}"/>
                  </a:ext>
                </a:extLst>
              </p:cNvPr>
              <p:cNvSpPr txBox="1"/>
              <p:nvPr/>
            </p:nvSpPr>
            <p:spPr>
              <a:xfrm>
                <a:off x="5400000" y="3132000"/>
                <a:ext cx="313483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B3780E5-F1CD-A655-84C6-64D24F35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3132000"/>
                <a:ext cx="3134833" cy="622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B0533FB6-F8F4-D5E0-8AC7-55746B4E22DC}"/>
                  </a:ext>
                </a:extLst>
              </p:cNvPr>
              <p:cNvSpPr txBox="1"/>
              <p:nvPr/>
            </p:nvSpPr>
            <p:spPr>
              <a:xfrm>
                <a:off x="5399881" y="4032000"/>
                <a:ext cx="2272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1−0.9=0.1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B0533FB6-F8F4-D5E0-8AC7-55746B4E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81" y="4032000"/>
                <a:ext cx="2272802" cy="276999"/>
              </a:xfrm>
              <a:prstGeom prst="rect">
                <a:avLst/>
              </a:prstGeom>
              <a:blipFill>
                <a:blip r:embed="rId16"/>
                <a:stretch>
                  <a:fillRect l="-2145" r="-1877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A80B8DBE-EA5A-F55E-40A0-D84D7DA1F987}"/>
                  </a:ext>
                </a:extLst>
              </p:cNvPr>
              <p:cNvSpPr txBox="1"/>
              <p:nvPr/>
            </p:nvSpPr>
            <p:spPr>
              <a:xfrm>
                <a:off x="5399881" y="4500000"/>
                <a:ext cx="19531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A80B8DBE-EA5A-F55E-40A0-D84D7DA1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81" y="4500000"/>
                <a:ext cx="1953163" cy="6223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BD7E6955-504E-4874-3C64-DD861E98CE01}"/>
                  </a:ext>
                </a:extLst>
              </p:cNvPr>
              <p:cNvSpPr txBox="1"/>
              <p:nvPr/>
            </p:nvSpPr>
            <p:spPr>
              <a:xfrm>
                <a:off x="9000000" y="2592000"/>
                <a:ext cx="74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BD7E6955-504E-4874-3C64-DD861E98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0" y="2592000"/>
                <a:ext cx="741165" cy="276999"/>
              </a:xfrm>
              <a:prstGeom prst="rect">
                <a:avLst/>
              </a:prstGeom>
              <a:blipFill>
                <a:blip r:embed="rId18"/>
                <a:stretch>
                  <a:fillRect l="-4098" r="-7377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E75845CE-48F3-09B9-08C7-3389421B2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999" y="3960000"/>
                <a:ext cx="360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90%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populace IQ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 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80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E75845CE-48F3-09B9-08C7-3389421B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3960000"/>
                <a:ext cx="3600000" cy="369332"/>
              </a:xfrm>
              <a:prstGeom prst="rect">
                <a:avLst/>
              </a:prstGeom>
              <a:blipFill>
                <a:blip r:embed="rId19"/>
                <a:stretch>
                  <a:fillRect l="-1015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FCE5E270-4BC0-364E-229A-9C426BA4D89B}"/>
                  </a:ext>
                </a:extLst>
              </p:cNvPr>
              <p:cNvSpPr txBox="1"/>
              <p:nvPr/>
            </p:nvSpPr>
            <p:spPr>
              <a:xfrm>
                <a:off x="5400000" y="5400000"/>
                <a:ext cx="3845092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 b="0" i="0" smtClean="0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func>
                            <m:func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FCE5E270-4BC0-364E-229A-9C426BA4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5400000"/>
                <a:ext cx="3845092" cy="6049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B26E1A0B-4526-E67C-5637-164799093F6A}"/>
                  </a:ext>
                </a:extLst>
              </p:cNvPr>
              <p:cNvSpPr txBox="1"/>
              <p:nvPr/>
            </p:nvSpPr>
            <p:spPr>
              <a:xfrm>
                <a:off x="5399881" y="6300000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≐15.6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B26E1A0B-4526-E67C-5637-16479909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81" y="6300000"/>
                <a:ext cx="927370" cy="276999"/>
              </a:xfrm>
              <a:prstGeom prst="rect">
                <a:avLst/>
              </a:prstGeom>
              <a:blipFill>
                <a:blip r:embed="rId21"/>
                <a:stretch>
                  <a:fillRect l="-3289" r="-5921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8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56A4B62-F1A9-48D5-8851-97C35DAD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000" y="360000"/>
            <a:ext cx="1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IQ.py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16AD1077-A247-00C1-9AB1-117154B0F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Průměrná hodnota IQ v ČR je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 Vyšší IQ než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90%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lidí. Jaké musíte mít IQ, abyste byli geniální, tzn. vaše IQ je vyšší než 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99.95%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populace?</a:t>
                </a:r>
              </a:p>
            </p:txBody>
          </p:sp>
        </mc:Choice>
        <mc:Fallback xmlns="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16AD1077-A247-00C1-9AB1-117154B0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646331"/>
              </a:xfrm>
              <a:prstGeom prst="rect">
                <a:avLst/>
              </a:prstGeom>
              <a:blipFill>
                <a:blip r:embed="rId2"/>
                <a:stretch>
                  <a:fillRect l="-363" t="-4717" r="-484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D4AEE58A-22CF-62FD-95D0-ECBF0B0B7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999" y="2520000"/>
                <a:ext cx="360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D4AEE58A-22CF-62FD-95D0-ECBF0B0B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2520000"/>
                <a:ext cx="3600000" cy="369332"/>
              </a:xfrm>
              <a:prstGeom prst="rect">
                <a:avLst/>
              </a:prstGeom>
              <a:blipFill>
                <a:blip r:embed="rId3"/>
                <a:stretch>
                  <a:fillRect l="-101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>
            <a:extLst>
              <a:ext uri="{FF2B5EF4-FFF2-40B4-BE49-F238E27FC236}">
                <a16:creationId xmlns:a16="http://schemas.microsoft.com/office/drawing/2014/main" id="{C5DB7DA6-8136-29DA-DB0F-5DBE75D9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99" y="324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FE288BB-35E2-676F-C256-C18E49453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999" y="3960000"/>
                <a:ext cx="3600000" cy="39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hranice geniality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FE288BB-35E2-676F-C256-C18E49453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3960000"/>
                <a:ext cx="3600000" cy="391902"/>
              </a:xfrm>
              <a:prstGeom prst="rect">
                <a:avLst/>
              </a:prstGeom>
              <a:blipFill>
                <a:blip r:embed="rId4"/>
                <a:stretch>
                  <a:fillRect l="-1015" t="-9375" b="-18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88A56828-619B-7383-3223-366D76FAAD3E}"/>
                  </a:ext>
                </a:extLst>
              </p:cNvPr>
              <p:cNvSpPr txBox="1"/>
              <p:nvPr/>
            </p:nvSpPr>
            <p:spPr>
              <a:xfrm>
                <a:off x="5400000" y="2592000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88A56828-619B-7383-3223-366D76FA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2592000"/>
                <a:ext cx="871842" cy="276999"/>
              </a:xfrm>
              <a:prstGeom prst="rect">
                <a:avLst/>
              </a:prstGeom>
              <a:blipFill>
                <a:blip r:embed="rId5"/>
                <a:stretch>
                  <a:fillRect l="-6294" r="-6294" b="-217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0E3BCFB4-8132-F54E-726F-94F6A89CF503}"/>
                  </a:ext>
                </a:extLst>
              </p:cNvPr>
              <p:cNvSpPr txBox="1"/>
              <p:nvPr/>
            </p:nvSpPr>
            <p:spPr>
              <a:xfrm>
                <a:off x="7200000" y="2592000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≐15.6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0E3BCFB4-8132-F54E-726F-94F6A89CF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592000"/>
                <a:ext cx="927370" cy="276999"/>
              </a:xfrm>
              <a:prstGeom prst="rect">
                <a:avLst/>
              </a:prstGeom>
              <a:blipFill>
                <a:blip r:embed="rId6"/>
                <a:stretch>
                  <a:fillRect l="-3289" r="-6579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FDEA5719-6868-DC24-BB63-918EFFF177AD}"/>
                  </a:ext>
                </a:extLst>
              </p:cNvPr>
              <p:cNvSpPr txBox="1"/>
              <p:nvPr/>
            </p:nvSpPr>
            <p:spPr>
              <a:xfrm>
                <a:off x="5400000" y="3132000"/>
                <a:ext cx="313483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FDEA5719-6868-DC24-BB63-918EFFF1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3132000"/>
                <a:ext cx="3134833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259E1D1-FAB4-7011-D7B1-E8F112AB5395}"/>
                  </a:ext>
                </a:extLst>
              </p:cNvPr>
              <p:cNvSpPr txBox="1"/>
              <p:nvPr/>
            </p:nvSpPr>
            <p:spPr>
              <a:xfrm>
                <a:off x="5400000" y="3852000"/>
                <a:ext cx="43491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cs-CZ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=0.9995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259E1D1-FAB4-7011-D7B1-E8F112AB5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3852000"/>
                <a:ext cx="434913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73A7075A-A87E-0A36-8CC5-9571E2699040}"/>
                  </a:ext>
                </a:extLst>
              </p:cNvPr>
              <p:cNvSpPr txBox="1"/>
              <p:nvPr/>
            </p:nvSpPr>
            <p:spPr>
              <a:xfrm>
                <a:off x="5399881" y="4680000"/>
                <a:ext cx="36735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(2×0.9995−1)</m:t>
                          </m:r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73A7075A-A87E-0A36-8CC5-9571E269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81" y="4680000"/>
                <a:ext cx="3673570" cy="338554"/>
              </a:xfrm>
              <a:prstGeom prst="rect">
                <a:avLst/>
              </a:prstGeom>
              <a:blipFill>
                <a:blip r:embed="rId9"/>
                <a:stretch>
                  <a:fillRect l="-498" r="-1993" b="-2363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8611D27-6162-CE7F-B76A-07FA6637957A}"/>
                  </a:ext>
                </a:extLst>
              </p:cNvPr>
              <p:cNvSpPr txBox="1"/>
              <p:nvPr/>
            </p:nvSpPr>
            <p:spPr>
              <a:xfrm>
                <a:off x="5399881" y="5220000"/>
                <a:ext cx="97334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≥152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8611D27-6162-CE7F-B76A-07FA6637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81" y="5220000"/>
                <a:ext cx="973343" cy="299569"/>
              </a:xfrm>
              <a:prstGeom prst="rect">
                <a:avLst/>
              </a:prstGeom>
              <a:blipFill>
                <a:blip r:embed="rId10"/>
                <a:stretch>
                  <a:fillRect l="-3145" r="-6289" b="-244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rázek 26">
            <a:extLst>
              <a:ext uri="{FF2B5EF4-FFF2-40B4-BE49-F238E27FC236}">
                <a16:creationId xmlns:a16="http://schemas.microsoft.com/office/drawing/2014/main" id="{4091C768-93BB-DD50-7BD5-A77D19E64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9881" y="5760000"/>
            <a:ext cx="3800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27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458</Words>
  <Application>Microsoft Office PowerPoint</Application>
  <PresentationFormat>Vlastní</PresentationFormat>
  <Paragraphs>72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58</cp:revision>
  <dcterms:created xsi:type="dcterms:W3CDTF">2019-10-02T09:35:26Z</dcterms:created>
  <dcterms:modified xsi:type="dcterms:W3CDTF">2022-11-15T09:38:51Z</dcterms:modified>
</cp:coreProperties>
</file>