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77" r:id="rId4"/>
    <p:sldId id="279" r:id="rId5"/>
    <p:sldId id="280" r:id="rId6"/>
    <p:sldId id="281" r:id="rId7"/>
    <p:sldId id="282" r:id="rId8"/>
    <p:sldId id="270" r:id="rId9"/>
    <p:sldId id="283" r:id="rId10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9. 11. 2022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392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9. 11. 2022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05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9. 11. 2022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9. 11. 2022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66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9. 11. 2022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81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9. 11. 2022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84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9. 11. 2022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32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9. 11. 2022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689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9. 11. 2022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961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9. 11. 2022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111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9. 11. 2022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98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C35A-F96F-4A82-834D-00E80F83EC94}" type="datetimeFigureOut">
              <a:rPr lang="cs-CZ" smtClean="0"/>
              <a:t>9. 11. 2022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438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Centrální limitní věta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9900000" cy="9916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Ukažte, že součet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náhodných proměnných s rovnoměrným rozdělením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konverguje k normálnímu rozdělení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9900000" cy="991682"/>
              </a:xfrm>
              <a:prstGeom prst="rect">
                <a:avLst/>
              </a:prstGeom>
              <a:blipFill>
                <a:blip r:embed="rId2"/>
                <a:stretch>
                  <a:fillRect l="-369" t="-3067" r="-5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000000" y="360000"/>
            <a:ext cx="14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CLT.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67C27F7-BD02-7788-40AF-A3AF7ED90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700000"/>
            <a:ext cx="51530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7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rázek 22">
            <a:extLst>
              <a:ext uri="{FF2B5EF4-FFF2-40B4-BE49-F238E27FC236}">
                <a16:creationId xmlns:a16="http://schemas.microsoft.com/office/drawing/2014/main" id="{A8AD4994-773E-183A-8A35-7E31FE6F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0" y="4320000"/>
            <a:ext cx="3600000" cy="2400000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461E61C5-AEC2-08A3-23ED-B0BBEDD51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4320000"/>
            <a:ext cx="3600000" cy="240000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CAE8F614-694C-A94B-4BF7-4C84EB241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00" y="1440000"/>
            <a:ext cx="3600000" cy="240000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37EA186F-D031-5E92-A15C-68748AB74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0" y="1440000"/>
            <a:ext cx="3600000" cy="2400000"/>
          </a:xfrm>
          <a:prstGeom prst="rect">
            <a:avLst/>
          </a:prstGeom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Centrální limitní věta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ovéPole 13"/>
              <p:cNvSpPr txBox="1"/>
              <p:nvPr/>
            </p:nvSpPr>
            <p:spPr>
              <a:xfrm>
                <a:off x="5652000" y="1548000"/>
                <a:ext cx="1092350" cy="52322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cs-CZ" sz="14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=1/2</m:t>
                      </m:r>
                    </m:oMath>
                  </m:oMathPara>
                </a14:m>
                <a:endParaRPr lang="cs-CZ" sz="14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cs-CZ" sz="14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=1/12</m:t>
                      </m:r>
                    </m:oMath>
                  </m:oMathPara>
                </a14:m>
                <a:endParaRPr lang="cs-CZ" sz="14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ovéPol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0" y="1548000"/>
                <a:ext cx="10923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ovéPole 16"/>
              <p:cNvSpPr txBox="1"/>
              <p:nvPr/>
            </p:nvSpPr>
            <p:spPr>
              <a:xfrm>
                <a:off x="9360000" y="4428000"/>
                <a:ext cx="9548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cs-CZ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cs-CZ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cs-CZ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=1/3</m:t>
                      </m:r>
                    </m:oMath>
                  </m:oMathPara>
                </a14:m>
                <a:endParaRPr lang="cs-CZ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ovéPol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00" y="4428000"/>
                <a:ext cx="954812" cy="52322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ovéPole 17"/>
              <p:cNvSpPr txBox="1"/>
              <p:nvPr/>
            </p:nvSpPr>
            <p:spPr>
              <a:xfrm>
                <a:off x="9360000" y="1548000"/>
                <a:ext cx="9548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cs-CZ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cs-CZ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cs-CZ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=1/6</m:t>
                      </m:r>
                    </m:oMath>
                  </m:oMathPara>
                </a14:m>
                <a:endParaRPr lang="cs-CZ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ovéPol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00" y="1548000"/>
                <a:ext cx="954812" cy="523220"/>
              </a:xfrm>
              <a:prstGeom prst="rect">
                <a:avLst/>
              </a:prstGeom>
              <a:blipFill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ovéPole 18"/>
              <p:cNvSpPr txBox="1"/>
              <p:nvPr/>
            </p:nvSpPr>
            <p:spPr>
              <a:xfrm>
                <a:off x="5760000" y="4428000"/>
                <a:ext cx="9548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cs-CZ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=3/2</m:t>
                      </m:r>
                    </m:oMath>
                  </m:oMathPara>
                </a14:m>
                <a:endParaRPr lang="cs-CZ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cs-CZ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=1/4</m:t>
                      </m:r>
                    </m:oMath>
                  </m:oMathPara>
                </a14:m>
                <a:endParaRPr lang="cs-CZ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ovéPol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4428000"/>
                <a:ext cx="954812" cy="52322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000000" y="360000"/>
            <a:ext cx="14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CLT.py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F16B5B9-8AA6-B7C1-7A2D-44ED825E735B}"/>
              </a:ext>
            </a:extLst>
          </p:cNvPr>
          <p:cNvSpPr txBox="1"/>
          <p:nvPr/>
        </p:nvSpPr>
        <p:spPr>
          <a:xfrm>
            <a:off x="3600000" y="1548000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D02CCAC9-5889-A79A-5F00-3B1294411B86}"/>
              </a:ext>
            </a:extLst>
          </p:cNvPr>
          <p:cNvSpPr txBox="1"/>
          <p:nvPr/>
        </p:nvSpPr>
        <p:spPr>
          <a:xfrm>
            <a:off x="3599999" y="4428000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cs-CZ" sz="1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C28F0F35-DF26-4E8F-387B-0A60CC70D24A}"/>
              </a:ext>
            </a:extLst>
          </p:cNvPr>
          <p:cNvSpPr txBox="1"/>
          <p:nvPr/>
        </p:nvSpPr>
        <p:spPr>
          <a:xfrm>
            <a:off x="7200000" y="1548000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cs-CZ" sz="1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3167E37-E8D1-C35B-278B-8AC5CBB5B6DF}"/>
              </a:ext>
            </a:extLst>
          </p:cNvPr>
          <p:cNvSpPr txBox="1"/>
          <p:nvPr/>
        </p:nvSpPr>
        <p:spPr>
          <a:xfrm>
            <a:off x="7200000" y="4428000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cs-CZ" sz="1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6">
                <a:extLst>
                  <a:ext uri="{FF2B5EF4-FFF2-40B4-BE49-F238E27FC236}">
                    <a16:creationId xmlns:a16="http://schemas.microsoft.com/office/drawing/2014/main" id="{EE805E68-E096-59A7-2B4A-CA871EF69C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998" y="1080000"/>
                <a:ext cx="3204296" cy="5078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náhodná proměnná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předpověď CLT:</a:t>
                </a: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gaussián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očekávaná hodnota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standardní odchylka</a:t>
                </a:r>
              </a:p>
            </p:txBody>
          </p:sp>
        </mc:Choice>
        <mc:Fallback>
          <p:sp>
            <p:nvSpPr>
              <p:cNvPr id="29" name="Text Box 6">
                <a:extLst>
                  <a:ext uri="{FF2B5EF4-FFF2-40B4-BE49-F238E27FC236}">
                    <a16:creationId xmlns:a16="http://schemas.microsoft.com/office/drawing/2014/main" id="{EE805E68-E096-59A7-2B4A-CA871EF69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080000"/>
                <a:ext cx="3204296" cy="5078313"/>
              </a:xfrm>
              <a:prstGeom prst="rect">
                <a:avLst/>
              </a:prstGeom>
              <a:blipFill>
                <a:blip r:embed="rId10"/>
                <a:stretch>
                  <a:fillRect l="-1521" t="-600" b="-9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ovéPole 29">
                <a:extLst>
                  <a:ext uri="{FF2B5EF4-FFF2-40B4-BE49-F238E27FC236}">
                    <a16:creationId xmlns:a16="http://schemas.microsoft.com/office/drawing/2014/main" id="{B564C57C-0C6D-C5D8-1329-EA9D9BE04505}"/>
                  </a:ext>
                </a:extLst>
              </p:cNvPr>
              <p:cNvSpPr txBox="1"/>
              <p:nvPr/>
            </p:nvSpPr>
            <p:spPr>
              <a:xfrm>
                <a:off x="720000" y="1440000"/>
                <a:ext cx="102835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30" name="TextovéPole 29">
                <a:extLst>
                  <a:ext uri="{FF2B5EF4-FFF2-40B4-BE49-F238E27FC236}">
                    <a16:creationId xmlns:a16="http://schemas.microsoft.com/office/drawing/2014/main" id="{B564C57C-0C6D-C5D8-1329-EA9D9BE04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40000"/>
                <a:ext cx="1028358" cy="7789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120822FC-7368-2FD7-10CA-F95E9A19433E}"/>
                  </a:ext>
                </a:extLst>
              </p:cNvPr>
              <p:cNvSpPr txBox="1"/>
              <p:nvPr/>
            </p:nvSpPr>
            <p:spPr>
              <a:xfrm>
                <a:off x="720000" y="3420000"/>
                <a:ext cx="2389179" cy="624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120822FC-7368-2FD7-10CA-F95E9A194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3420000"/>
                <a:ext cx="2389179" cy="624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ovéPole 31">
                <a:extLst>
                  <a:ext uri="{FF2B5EF4-FFF2-40B4-BE49-F238E27FC236}">
                    <a16:creationId xmlns:a16="http://schemas.microsoft.com/office/drawing/2014/main" id="{A4CABC55-4BF2-D13E-F4FF-FF428C2728BF}"/>
                  </a:ext>
                </a:extLst>
              </p:cNvPr>
              <p:cNvSpPr txBox="1"/>
              <p:nvPr/>
            </p:nvSpPr>
            <p:spPr>
              <a:xfrm>
                <a:off x="720000" y="4788000"/>
                <a:ext cx="624145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32" name="TextovéPole 31">
                <a:extLst>
                  <a:ext uri="{FF2B5EF4-FFF2-40B4-BE49-F238E27FC236}">
                    <a16:creationId xmlns:a16="http://schemas.microsoft.com/office/drawing/2014/main" id="{A4CABC55-4BF2-D13E-F4FF-FF428C272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788000"/>
                <a:ext cx="624145" cy="4725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ovéPole 32">
                <a:extLst>
                  <a:ext uri="{FF2B5EF4-FFF2-40B4-BE49-F238E27FC236}">
                    <a16:creationId xmlns:a16="http://schemas.microsoft.com/office/drawing/2014/main" id="{EBAE8D44-C82E-745C-A5D1-DA0677024A07}"/>
                  </a:ext>
                </a:extLst>
              </p:cNvPr>
              <p:cNvSpPr txBox="1"/>
              <p:nvPr/>
            </p:nvSpPr>
            <p:spPr>
              <a:xfrm>
                <a:off x="720000" y="6156000"/>
                <a:ext cx="92429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33" name="TextovéPole 32">
                <a:extLst>
                  <a:ext uri="{FF2B5EF4-FFF2-40B4-BE49-F238E27FC236}">
                    <a16:creationId xmlns:a16="http://schemas.microsoft.com/office/drawing/2014/main" id="{EBAE8D44-C82E-745C-A5D1-DA0677024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6156000"/>
                <a:ext cx="924292" cy="563680"/>
              </a:xfrm>
              <a:prstGeom prst="rect">
                <a:avLst/>
              </a:prstGeom>
              <a:blipFill>
                <a:blip r:embed="rId1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52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Obrázek 26">
            <a:extLst>
              <a:ext uri="{FF2B5EF4-FFF2-40B4-BE49-F238E27FC236}">
                <a16:creationId xmlns:a16="http://schemas.microsoft.com/office/drawing/2014/main" id="{BA3C49A0-F545-D902-7E85-B4C96093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99" y="4319999"/>
            <a:ext cx="3600000" cy="2400000"/>
          </a:xfrm>
          <a:prstGeom prst="rect">
            <a:avLst/>
          </a:prstGeom>
        </p:spPr>
      </p:pic>
      <p:pic>
        <p:nvPicPr>
          <p:cNvPr id="25" name="Obrázek 24">
            <a:extLst>
              <a:ext uri="{FF2B5EF4-FFF2-40B4-BE49-F238E27FC236}">
                <a16:creationId xmlns:a16="http://schemas.microsoft.com/office/drawing/2014/main" id="{089BF348-010C-8869-7A47-2A06710EC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4320000"/>
            <a:ext cx="3600000" cy="240000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6D87020B-8B69-5FD3-625D-0E56CB9CD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00" y="1440000"/>
            <a:ext cx="3600000" cy="240000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42F2359B-5D23-497B-69FB-9C492975E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327" y="1440000"/>
            <a:ext cx="3600000" cy="2400000"/>
          </a:xfrm>
          <a:prstGeom prst="rect">
            <a:avLst/>
          </a:prstGeom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Centrální limitní věta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080000"/>
                <a:ext cx="3204296" cy="5078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náhodná proměnná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předpověď CLT:</a:t>
                </a: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gaussián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očekávaná hodnota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standardní odchylka</a:t>
                </a:r>
              </a:p>
            </p:txBody>
          </p:sp>
        </mc:Choice>
        <mc:Fallback>
          <p:sp>
            <p:nvSpPr>
              <p:cNvPr id="1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080000"/>
                <a:ext cx="3204296" cy="5078313"/>
              </a:xfrm>
              <a:prstGeom prst="rect">
                <a:avLst/>
              </a:prstGeom>
              <a:blipFill>
                <a:blip r:embed="rId6"/>
                <a:stretch>
                  <a:fillRect l="-1521" t="-600" b="-9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ovéPole 15"/>
              <p:cNvSpPr txBox="1"/>
              <p:nvPr/>
            </p:nvSpPr>
            <p:spPr>
              <a:xfrm>
                <a:off x="5760000" y="1512000"/>
                <a:ext cx="9548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</m:t>
                      </m:r>
                    </m:oMath>
                  </m:oMathPara>
                </a14:m>
                <a:endParaRPr lang="cs-CZ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cs-CZ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=1/2</m:t>
                      </m:r>
                    </m:oMath>
                  </m:oMathPara>
                </a14:m>
                <a:endParaRPr lang="cs-CZ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512000"/>
                <a:ext cx="954812" cy="52322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ovéPole 16"/>
              <p:cNvSpPr txBox="1"/>
              <p:nvPr/>
            </p:nvSpPr>
            <p:spPr>
              <a:xfrm>
                <a:off x="9359999" y="4392000"/>
                <a:ext cx="767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cs-CZ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=6</m:t>
                      </m:r>
                    </m:oMath>
                  </m:oMathPara>
                </a14:m>
                <a:endParaRPr lang="cs-CZ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cs-CZ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cs-CZ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ovéPol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999" y="4392000"/>
                <a:ext cx="7672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ovéPole 17"/>
              <p:cNvSpPr txBox="1"/>
              <p:nvPr/>
            </p:nvSpPr>
            <p:spPr>
              <a:xfrm>
                <a:off x="9360000" y="1512000"/>
                <a:ext cx="9548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=4</m:t>
                      </m:r>
                    </m:oMath>
                  </m:oMathPara>
                </a14:m>
                <a:endParaRPr lang="cs-CZ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cs-CZ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=2/3</m:t>
                      </m:r>
                    </m:oMath>
                  </m:oMathPara>
                </a14:m>
                <a:endParaRPr lang="cs-CZ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ovéPol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00" y="1512000"/>
                <a:ext cx="954812" cy="52322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ovéPole 18"/>
              <p:cNvSpPr txBox="1"/>
              <p:nvPr/>
            </p:nvSpPr>
            <p:spPr>
              <a:xfrm>
                <a:off x="5760000" y="4392000"/>
                <a:ext cx="9548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cs-CZ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=5</m:t>
                      </m:r>
                    </m:oMath>
                  </m:oMathPara>
                </a14:m>
                <a:endParaRPr lang="cs-CZ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cs-CZ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5/6</m:t>
                      </m:r>
                    </m:oMath>
                  </m:oMathPara>
                </a14:m>
                <a:endParaRPr lang="cs-CZ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ovéPol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4392000"/>
                <a:ext cx="954813" cy="523220"/>
              </a:xfrm>
              <a:prstGeom prst="rect">
                <a:avLst/>
              </a:prstGeom>
              <a:blipFill>
                <a:blip r:embed="rId1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9000000" y="360000"/>
            <a:ext cx="14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CLT.py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9342FC0-0501-009C-6279-482FDA91D3E1}"/>
              </a:ext>
            </a:extLst>
          </p:cNvPr>
          <p:cNvSpPr txBox="1"/>
          <p:nvPr/>
        </p:nvSpPr>
        <p:spPr>
          <a:xfrm>
            <a:off x="3600000" y="1548000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cs-CZ" sz="1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2EAD85F-FF1F-4DD6-B598-215878FA5AB0}"/>
              </a:ext>
            </a:extLst>
          </p:cNvPr>
          <p:cNvSpPr txBox="1"/>
          <p:nvPr/>
        </p:nvSpPr>
        <p:spPr>
          <a:xfrm>
            <a:off x="3599999" y="442800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cs-CZ" sz="1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2C58433-A6CE-90BB-0F07-C41E1D8B4243}"/>
              </a:ext>
            </a:extLst>
          </p:cNvPr>
          <p:cNvSpPr txBox="1"/>
          <p:nvPr/>
        </p:nvSpPr>
        <p:spPr>
          <a:xfrm>
            <a:off x="7200000" y="1548000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cs-CZ" sz="1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B271D4C9-264E-D577-4263-716AC8BEB64B}"/>
              </a:ext>
            </a:extLst>
          </p:cNvPr>
          <p:cNvSpPr txBox="1"/>
          <p:nvPr/>
        </p:nvSpPr>
        <p:spPr>
          <a:xfrm>
            <a:off x="7200000" y="442800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cs-CZ" sz="1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7D99CBD1-0241-56C7-4CBB-B86EB6996A17}"/>
                  </a:ext>
                </a:extLst>
              </p:cNvPr>
              <p:cNvSpPr txBox="1"/>
              <p:nvPr/>
            </p:nvSpPr>
            <p:spPr>
              <a:xfrm>
                <a:off x="720000" y="1440000"/>
                <a:ext cx="102835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7D99CBD1-0241-56C7-4CBB-B86EB6996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40000"/>
                <a:ext cx="1028358" cy="7789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ovéPole 29">
                <a:extLst>
                  <a:ext uri="{FF2B5EF4-FFF2-40B4-BE49-F238E27FC236}">
                    <a16:creationId xmlns:a16="http://schemas.microsoft.com/office/drawing/2014/main" id="{9E4E6345-6EEC-1F02-2D54-74655CFE7E4D}"/>
                  </a:ext>
                </a:extLst>
              </p:cNvPr>
              <p:cNvSpPr txBox="1"/>
              <p:nvPr/>
            </p:nvSpPr>
            <p:spPr>
              <a:xfrm>
                <a:off x="720000" y="3420000"/>
                <a:ext cx="2389179" cy="624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30" name="TextovéPole 29">
                <a:extLst>
                  <a:ext uri="{FF2B5EF4-FFF2-40B4-BE49-F238E27FC236}">
                    <a16:creationId xmlns:a16="http://schemas.microsoft.com/office/drawing/2014/main" id="{9E4E6345-6EEC-1F02-2D54-74655CFE7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3420000"/>
                <a:ext cx="2389179" cy="624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C6404B0F-8294-B57A-9B4D-5B4F907D2A5A}"/>
                  </a:ext>
                </a:extLst>
              </p:cNvPr>
              <p:cNvSpPr txBox="1"/>
              <p:nvPr/>
            </p:nvSpPr>
            <p:spPr>
              <a:xfrm>
                <a:off x="720000" y="4788000"/>
                <a:ext cx="624145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C6404B0F-8294-B57A-9B4D-5B4F907D2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788000"/>
                <a:ext cx="624145" cy="4725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ovéPole 31">
                <a:extLst>
                  <a:ext uri="{FF2B5EF4-FFF2-40B4-BE49-F238E27FC236}">
                    <a16:creationId xmlns:a16="http://schemas.microsoft.com/office/drawing/2014/main" id="{F887F7D5-6BCA-B9DF-049C-EDDBBD0346CE}"/>
                  </a:ext>
                </a:extLst>
              </p:cNvPr>
              <p:cNvSpPr txBox="1"/>
              <p:nvPr/>
            </p:nvSpPr>
            <p:spPr>
              <a:xfrm>
                <a:off x="720000" y="6156000"/>
                <a:ext cx="92429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32" name="TextovéPole 31">
                <a:extLst>
                  <a:ext uri="{FF2B5EF4-FFF2-40B4-BE49-F238E27FC236}">
                    <a16:creationId xmlns:a16="http://schemas.microsoft.com/office/drawing/2014/main" id="{F887F7D5-6BCA-B9DF-049C-EDDBBD03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6156000"/>
                <a:ext cx="924292" cy="563680"/>
              </a:xfrm>
              <a:prstGeom prst="rect">
                <a:avLst/>
              </a:prstGeom>
              <a:blipFill>
                <a:blip r:embed="rId1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06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Centrální limitní věta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9998" y="1440000"/>
            <a:ext cx="9900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Otestujte centrální limitní větu na hustotě pravděpodobnosti polohy matematického kyvadla.</a:t>
            </a: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hustota pravděpodobnosti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distribuční funkce</a:t>
            </a: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metoda inverzní funkce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280000" y="360000"/>
            <a:ext cx="23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-kyvadlo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D1CB17EF-647D-D068-59C0-49E9195E5193}"/>
                  </a:ext>
                </a:extLst>
              </p:cNvPr>
              <p:cNvSpPr txBox="1"/>
              <p:nvPr/>
            </p:nvSpPr>
            <p:spPr>
              <a:xfrm>
                <a:off x="4680000" y="2160000"/>
                <a:ext cx="1970604" cy="636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D1CB17EF-647D-D068-59C0-49E9195E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2160000"/>
                <a:ext cx="1970604" cy="6367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259D08CE-F40B-08AE-1DCF-FD8B255A6262}"/>
                  </a:ext>
                </a:extLst>
              </p:cNvPr>
              <p:cNvSpPr txBox="1"/>
              <p:nvPr/>
            </p:nvSpPr>
            <p:spPr>
              <a:xfrm>
                <a:off x="4680000" y="3312000"/>
                <a:ext cx="5290807" cy="1347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arcsin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259D08CE-F40B-08AE-1DCF-FD8B255A6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3312000"/>
                <a:ext cx="5290807" cy="1347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86B96A3E-0505-40EB-F2B0-59EAFADB0FC7}"/>
                  </a:ext>
                </a:extLst>
              </p:cNvPr>
              <p:cNvSpPr txBox="1"/>
              <p:nvPr/>
            </p:nvSpPr>
            <p:spPr>
              <a:xfrm>
                <a:off x="4680000" y="4860000"/>
                <a:ext cx="243726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arcsin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86B96A3E-0505-40EB-F2B0-59EAFADB0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4860000"/>
                <a:ext cx="2437269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7A9D5D31-138D-73F3-EDB1-FB0674A202D8}"/>
                  </a:ext>
                </a:extLst>
              </p:cNvPr>
              <p:cNvSpPr txBox="1"/>
              <p:nvPr/>
            </p:nvSpPr>
            <p:spPr>
              <a:xfrm>
                <a:off x="4680000" y="5759313"/>
                <a:ext cx="228383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7A9D5D31-138D-73F3-EDB1-FB0674A20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5759313"/>
                <a:ext cx="2283830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3A68D563-9A57-6ECA-8983-3403BF0B63DD}"/>
                  </a:ext>
                </a:extLst>
              </p:cNvPr>
              <p:cNvSpPr txBox="1"/>
              <p:nvPr/>
            </p:nvSpPr>
            <p:spPr>
              <a:xfrm>
                <a:off x="7560000" y="5032675"/>
                <a:ext cx="1098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3A68D563-9A57-6ECA-8983-3403BF0B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00" y="5032675"/>
                <a:ext cx="1098827" cy="276999"/>
              </a:xfrm>
              <a:prstGeom prst="rect">
                <a:avLst/>
              </a:prstGeom>
              <a:blipFill>
                <a:blip r:embed="rId6"/>
                <a:stretch>
                  <a:fillRect l="-2778" b="-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7854A4F8-889D-7DAD-69F4-92D9D387A5E5}"/>
                  </a:ext>
                </a:extLst>
              </p:cNvPr>
              <p:cNvSpPr txBox="1"/>
              <p:nvPr/>
            </p:nvSpPr>
            <p:spPr>
              <a:xfrm>
                <a:off x="7560000" y="2304000"/>
                <a:ext cx="722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7854A4F8-889D-7DAD-69F4-92D9D387A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00" y="2304000"/>
                <a:ext cx="722570" cy="276999"/>
              </a:xfrm>
              <a:prstGeom prst="rect">
                <a:avLst/>
              </a:prstGeom>
              <a:blipFill>
                <a:blip r:embed="rId7"/>
                <a:stretch>
                  <a:fillRect l="-6723" r="-7563" b="-222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8686C6D8-58DD-482B-7D6A-00F406045931}"/>
                  </a:ext>
                </a:extLst>
              </p:cNvPr>
              <p:cNvSpPr txBox="1"/>
              <p:nvPr/>
            </p:nvSpPr>
            <p:spPr>
              <a:xfrm>
                <a:off x="9000000" y="2196000"/>
                <a:ext cx="877291" cy="526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8686C6D8-58DD-482B-7D6A-00F40604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00" y="2196000"/>
                <a:ext cx="877291" cy="5262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4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Centrální limitní věta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9998" y="1440000"/>
            <a:ext cx="99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Otestujte centrální limitní větu na hustotě pravděpodobnosti polohy matematického kyvadla.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CB877D8-A775-12D4-5212-4E769A2D7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000" y="360000"/>
            <a:ext cx="23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-kyvadlo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F783910D-DC99-CDA1-A92E-782C5CD2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159999"/>
            <a:ext cx="3240000" cy="22333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78CFE06F-4CD3-13CD-5219-182060FC3079}"/>
                  </a:ext>
                </a:extLst>
              </p:cNvPr>
              <p:cNvSpPr txBox="1"/>
              <p:nvPr/>
            </p:nvSpPr>
            <p:spPr>
              <a:xfrm>
                <a:off x="720000" y="2520000"/>
                <a:ext cx="5459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78CFE06F-4CD3-13CD-5219-182060FC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2520000"/>
                <a:ext cx="545919" cy="246221"/>
              </a:xfrm>
              <a:prstGeom prst="rect">
                <a:avLst/>
              </a:prstGeom>
              <a:blipFill>
                <a:blip r:embed="rId3"/>
                <a:stretch>
                  <a:fillRect l="-7778" r="-7778" b="-1951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0ADAD41B-7C23-D861-A459-57F1DE43C069}"/>
                  </a:ext>
                </a:extLst>
              </p:cNvPr>
              <p:cNvSpPr txBox="1"/>
              <p:nvPr/>
            </p:nvSpPr>
            <p:spPr>
              <a:xfrm>
                <a:off x="2520000" y="2376000"/>
                <a:ext cx="688202" cy="508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cs-CZ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0ADAD41B-7C23-D861-A459-57F1DE43C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2376000"/>
                <a:ext cx="688202" cy="508665"/>
              </a:xfrm>
              <a:prstGeom prst="rect">
                <a:avLst/>
              </a:prstGeom>
              <a:blipFill>
                <a:blip r:embed="rId4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Obrázek 24">
            <a:extLst>
              <a:ext uri="{FF2B5EF4-FFF2-40B4-BE49-F238E27FC236}">
                <a16:creationId xmlns:a16="http://schemas.microsoft.com/office/drawing/2014/main" id="{666DFA09-8A75-B176-A675-978F3CD2F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000" y="2160000"/>
            <a:ext cx="3240000" cy="22333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ovéPole 25">
                <a:extLst>
                  <a:ext uri="{FF2B5EF4-FFF2-40B4-BE49-F238E27FC236}">
                    <a16:creationId xmlns:a16="http://schemas.microsoft.com/office/drawing/2014/main" id="{B9CBB6D3-8A47-AB4D-70EE-59F3C504891E}"/>
                  </a:ext>
                </a:extLst>
              </p:cNvPr>
              <p:cNvSpPr txBox="1"/>
              <p:nvPr/>
            </p:nvSpPr>
            <p:spPr>
              <a:xfrm>
                <a:off x="4140000" y="2520000"/>
                <a:ext cx="5459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TextovéPole 25">
                <a:extLst>
                  <a:ext uri="{FF2B5EF4-FFF2-40B4-BE49-F238E27FC236}">
                    <a16:creationId xmlns:a16="http://schemas.microsoft.com/office/drawing/2014/main" id="{B9CBB6D3-8A47-AB4D-70EE-59F3C5048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000" y="2520000"/>
                <a:ext cx="545919" cy="246221"/>
              </a:xfrm>
              <a:prstGeom prst="rect">
                <a:avLst/>
              </a:prstGeom>
              <a:blipFill>
                <a:blip r:embed="rId6"/>
                <a:stretch>
                  <a:fillRect l="-7778" r="-7778" b="-1951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5D89234D-337C-C0DD-32CA-05F8B8490691}"/>
                  </a:ext>
                </a:extLst>
              </p:cNvPr>
              <p:cNvSpPr txBox="1"/>
              <p:nvPr/>
            </p:nvSpPr>
            <p:spPr>
              <a:xfrm>
                <a:off x="6120000" y="2376000"/>
                <a:ext cx="553420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cs-CZ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5D89234D-337C-C0DD-32CA-05F8B8490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2376000"/>
                <a:ext cx="553420" cy="461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Obrázek 29">
            <a:extLst>
              <a:ext uri="{FF2B5EF4-FFF2-40B4-BE49-F238E27FC236}">
                <a16:creationId xmlns:a16="http://schemas.microsoft.com/office/drawing/2014/main" id="{E7426E3A-4830-51D3-69A7-2BC50A7183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9763" y="2159999"/>
            <a:ext cx="3240000" cy="22333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551ECC61-E5E4-5476-62A8-3E52873AA4C4}"/>
                  </a:ext>
                </a:extLst>
              </p:cNvPr>
              <p:cNvSpPr txBox="1"/>
              <p:nvPr/>
            </p:nvSpPr>
            <p:spPr>
              <a:xfrm>
                <a:off x="7561582" y="2520000"/>
                <a:ext cx="5459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551ECC61-E5E4-5476-62A8-3E52873AA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582" y="2520000"/>
                <a:ext cx="545919" cy="246221"/>
              </a:xfrm>
              <a:prstGeom prst="rect">
                <a:avLst/>
              </a:prstGeom>
              <a:blipFill>
                <a:blip r:embed="rId9"/>
                <a:stretch>
                  <a:fillRect l="-7778" r="-7778" b="-1951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ovéPole 31">
                <a:extLst>
                  <a:ext uri="{FF2B5EF4-FFF2-40B4-BE49-F238E27FC236}">
                    <a16:creationId xmlns:a16="http://schemas.microsoft.com/office/drawing/2014/main" id="{4DF26ACE-D5E5-7C2F-69DE-F6EF1F3DB7C2}"/>
                  </a:ext>
                </a:extLst>
              </p:cNvPr>
              <p:cNvSpPr txBox="1"/>
              <p:nvPr/>
            </p:nvSpPr>
            <p:spPr>
              <a:xfrm>
                <a:off x="9360000" y="2376000"/>
                <a:ext cx="802014" cy="508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cs-CZ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TextovéPole 31">
                <a:extLst>
                  <a:ext uri="{FF2B5EF4-FFF2-40B4-BE49-F238E27FC236}">
                    <a16:creationId xmlns:a16="http://schemas.microsoft.com/office/drawing/2014/main" id="{4DF26ACE-D5E5-7C2F-69DE-F6EF1F3DB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00" y="2376000"/>
                <a:ext cx="802014" cy="508665"/>
              </a:xfrm>
              <a:prstGeom prst="rect">
                <a:avLst/>
              </a:prstGeom>
              <a:blipFill>
                <a:blip r:embed="rId10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Obrázek 33">
            <a:extLst>
              <a:ext uri="{FF2B5EF4-FFF2-40B4-BE49-F238E27FC236}">
                <a16:creationId xmlns:a16="http://schemas.microsoft.com/office/drawing/2014/main" id="{345D9A94-0AE7-AD85-4B41-298B901CA2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000" y="4536000"/>
            <a:ext cx="3240000" cy="22333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ovéPole 34">
                <a:extLst>
                  <a:ext uri="{FF2B5EF4-FFF2-40B4-BE49-F238E27FC236}">
                    <a16:creationId xmlns:a16="http://schemas.microsoft.com/office/drawing/2014/main" id="{C6512DD0-619F-B80B-E6DF-7217867758CC}"/>
                  </a:ext>
                </a:extLst>
              </p:cNvPr>
              <p:cNvSpPr txBox="1"/>
              <p:nvPr/>
            </p:nvSpPr>
            <p:spPr>
              <a:xfrm>
                <a:off x="720000" y="4896000"/>
                <a:ext cx="5459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ovéPole 34">
                <a:extLst>
                  <a:ext uri="{FF2B5EF4-FFF2-40B4-BE49-F238E27FC236}">
                    <a16:creationId xmlns:a16="http://schemas.microsoft.com/office/drawing/2014/main" id="{C6512DD0-619F-B80B-E6DF-721786775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896000"/>
                <a:ext cx="545919" cy="246221"/>
              </a:xfrm>
              <a:prstGeom prst="rect">
                <a:avLst/>
              </a:prstGeom>
              <a:blipFill>
                <a:blip r:embed="rId12"/>
                <a:stretch>
                  <a:fillRect l="-7778" r="-7778" b="-1951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ovéPole 35">
                <a:extLst>
                  <a:ext uri="{FF2B5EF4-FFF2-40B4-BE49-F238E27FC236}">
                    <a16:creationId xmlns:a16="http://schemas.microsoft.com/office/drawing/2014/main" id="{7235C585-7A6B-B12B-4C9B-DEF36F3D4317}"/>
                  </a:ext>
                </a:extLst>
              </p:cNvPr>
              <p:cNvSpPr txBox="1"/>
              <p:nvPr/>
            </p:nvSpPr>
            <p:spPr>
              <a:xfrm>
                <a:off x="2520000" y="4752000"/>
                <a:ext cx="553420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cs-CZ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TextovéPole 35">
                <a:extLst>
                  <a:ext uri="{FF2B5EF4-FFF2-40B4-BE49-F238E27FC236}">
                    <a16:creationId xmlns:a16="http://schemas.microsoft.com/office/drawing/2014/main" id="{7235C585-7A6B-B12B-4C9B-DEF36F3D4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4752000"/>
                <a:ext cx="553420" cy="4610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Obrázek 37">
            <a:extLst>
              <a:ext uri="{FF2B5EF4-FFF2-40B4-BE49-F238E27FC236}">
                <a16:creationId xmlns:a16="http://schemas.microsoft.com/office/drawing/2014/main" id="{B237BE5E-A9A8-A768-F2C9-BF91764161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80000" y="4536000"/>
            <a:ext cx="3240000" cy="22333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ovéPole 38">
                <a:extLst>
                  <a:ext uri="{FF2B5EF4-FFF2-40B4-BE49-F238E27FC236}">
                    <a16:creationId xmlns:a16="http://schemas.microsoft.com/office/drawing/2014/main" id="{96A54E94-2BDE-AEB1-F72D-A619BAEABA28}"/>
                  </a:ext>
                </a:extLst>
              </p:cNvPr>
              <p:cNvSpPr txBox="1"/>
              <p:nvPr/>
            </p:nvSpPr>
            <p:spPr>
              <a:xfrm>
                <a:off x="4140000" y="4889839"/>
                <a:ext cx="5459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TextovéPole 38">
                <a:extLst>
                  <a:ext uri="{FF2B5EF4-FFF2-40B4-BE49-F238E27FC236}">
                    <a16:creationId xmlns:a16="http://schemas.microsoft.com/office/drawing/2014/main" id="{96A54E94-2BDE-AEB1-F72D-A619BAEAB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000" y="4889839"/>
                <a:ext cx="545919" cy="246221"/>
              </a:xfrm>
              <a:prstGeom prst="rect">
                <a:avLst/>
              </a:prstGeom>
              <a:blipFill>
                <a:blip r:embed="rId15"/>
                <a:stretch>
                  <a:fillRect l="-7778" r="-7778" b="-1951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ovéPole 39">
                <a:extLst>
                  <a:ext uri="{FF2B5EF4-FFF2-40B4-BE49-F238E27FC236}">
                    <a16:creationId xmlns:a16="http://schemas.microsoft.com/office/drawing/2014/main" id="{FD87B75E-22F4-724E-5928-2BDD90852ADE}"/>
                  </a:ext>
                </a:extLst>
              </p:cNvPr>
              <p:cNvSpPr txBox="1"/>
              <p:nvPr/>
            </p:nvSpPr>
            <p:spPr>
              <a:xfrm>
                <a:off x="5940000" y="4752000"/>
                <a:ext cx="802014" cy="508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cs-CZ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ovéPole 39">
                <a:extLst>
                  <a:ext uri="{FF2B5EF4-FFF2-40B4-BE49-F238E27FC236}">
                    <a16:creationId xmlns:a16="http://schemas.microsoft.com/office/drawing/2014/main" id="{FD87B75E-22F4-724E-5928-2BDD90852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4752000"/>
                <a:ext cx="802014" cy="508665"/>
              </a:xfrm>
              <a:prstGeom prst="rect">
                <a:avLst/>
              </a:prstGeom>
              <a:blipFill>
                <a:blip r:embed="rId1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Obrázek 41">
            <a:extLst>
              <a:ext uri="{FF2B5EF4-FFF2-40B4-BE49-F238E27FC236}">
                <a16:creationId xmlns:a16="http://schemas.microsoft.com/office/drawing/2014/main" id="{AF499BAA-04FD-182C-A5B0-50C7DD79AA5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9763" y="4536000"/>
            <a:ext cx="3240000" cy="22333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ovéPole 42">
                <a:extLst>
                  <a:ext uri="{FF2B5EF4-FFF2-40B4-BE49-F238E27FC236}">
                    <a16:creationId xmlns:a16="http://schemas.microsoft.com/office/drawing/2014/main" id="{9FF18D38-499D-20F2-216E-6279CC1B6C81}"/>
                  </a:ext>
                </a:extLst>
              </p:cNvPr>
              <p:cNvSpPr txBox="1"/>
              <p:nvPr/>
            </p:nvSpPr>
            <p:spPr>
              <a:xfrm>
                <a:off x="7560000" y="4896000"/>
                <a:ext cx="5459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TextovéPole 42">
                <a:extLst>
                  <a:ext uri="{FF2B5EF4-FFF2-40B4-BE49-F238E27FC236}">
                    <a16:creationId xmlns:a16="http://schemas.microsoft.com/office/drawing/2014/main" id="{9FF18D38-499D-20F2-216E-6279CC1B6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00" y="4896000"/>
                <a:ext cx="545919" cy="246221"/>
              </a:xfrm>
              <a:prstGeom prst="rect">
                <a:avLst/>
              </a:prstGeom>
              <a:blipFill>
                <a:blip r:embed="rId18"/>
                <a:stretch>
                  <a:fillRect l="-7778" r="-7778" b="-1951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ovéPole 43">
                <a:extLst>
                  <a:ext uri="{FF2B5EF4-FFF2-40B4-BE49-F238E27FC236}">
                    <a16:creationId xmlns:a16="http://schemas.microsoft.com/office/drawing/2014/main" id="{DB8D59E7-48F8-FA45-BC94-43461E7E2ADD}"/>
                  </a:ext>
                </a:extLst>
              </p:cNvPr>
              <p:cNvSpPr txBox="1"/>
              <p:nvPr/>
            </p:nvSpPr>
            <p:spPr>
              <a:xfrm>
                <a:off x="9540000" y="4752000"/>
                <a:ext cx="553420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cs-CZ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ovéPole 43">
                <a:extLst>
                  <a:ext uri="{FF2B5EF4-FFF2-40B4-BE49-F238E27FC236}">
                    <a16:creationId xmlns:a16="http://schemas.microsoft.com/office/drawing/2014/main" id="{DB8D59E7-48F8-FA45-BC94-43461E7E2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000" y="4752000"/>
                <a:ext cx="553420" cy="46262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6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Centrální limitní věta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203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3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Jaké rozdělení bude mít součin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náhodných proměnných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pro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+…+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	pro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je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výběrem z normálního rozdělení</a:t>
                </a:r>
              </a:p>
              <a:p>
                <a:pPr lvl="1"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pro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je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výběrem z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log-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normálního rozdělení</a:t>
                </a:r>
              </a:p>
            </p:txBody>
          </p:sp>
        </mc:Choice>
        <mc:Fallback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2031325"/>
              </a:xfrm>
              <a:prstGeom prst="rect">
                <a:avLst/>
              </a:prstGeom>
              <a:blipFill>
                <a:blip r:embed="rId2"/>
                <a:stretch>
                  <a:fillRect l="-363" t="-1502" b="-39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000000" y="360000"/>
            <a:ext cx="14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MLT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CF7D3E2-0BBA-BFB0-7B42-2CD75C89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996" y="3852000"/>
            <a:ext cx="4790071" cy="3240000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9E80F7CC-C964-1143-A2CE-D8F2FB8F1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852000"/>
            <a:ext cx="449870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2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A88D645-BABF-A287-1D71-12F7FFD14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96" y="3852000"/>
            <a:ext cx="4790071" cy="3240000"/>
          </a:xfrm>
          <a:prstGeom prst="rect">
            <a:avLst/>
          </a:prstGeom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Centrální limitní věta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2308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3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Jaké rozdělení bude mít součin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náhodných proměnných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pro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cs-CZ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log-normální rozdělení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má hustotu pravděpodobnosti</a:t>
                </a: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má hustotu pravděpodobnosti</a:t>
                </a:r>
              </a:p>
            </p:txBody>
          </p:sp>
        </mc:Choice>
        <mc:Fallback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2308324"/>
              </a:xfrm>
              <a:prstGeom prst="rect">
                <a:avLst/>
              </a:prstGeom>
              <a:blipFill>
                <a:blip r:embed="rId3"/>
                <a:stretch>
                  <a:fillRect l="-363" t="-1319" b="-31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000000" y="360000"/>
            <a:ext cx="14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MLT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Přímá spojnice se šipkou 22"/>
          <p:cNvCxnSpPr>
            <a:cxnSpLocks/>
          </p:cNvCxnSpPr>
          <p:nvPr/>
        </p:nvCxnSpPr>
        <p:spPr>
          <a:xfrm flipV="1">
            <a:off x="3888000" y="3960000"/>
            <a:ext cx="1800000" cy="18000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78D17A68-8452-5D32-EF45-941AEA90B73E}"/>
                  </a:ext>
                </a:extLst>
              </p:cNvPr>
              <p:cNvSpPr txBox="1"/>
              <p:nvPr/>
            </p:nvSpPr>
            <p:spPr>
              <a:xfrm>
                <a:off x="5400000" y="2376000"/>
                <a:ext cx="3114058" cy="624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78D17A68-8452-5D32-EF45-941AEA90B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0" y="2376000"/>
                <a:ext cx="3114058" cy="624979"/>
              </a:xfrm>
              <a:prstGeom prst="rect">
                <a:avLst/>
              </a:prstGeom>
              <a:blipFill>
                <a:blip r:embed="rId4"/>
                <a:stretch>
                  <a:fillRect l="-19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CFC36D07-D66B-10BD-43F7-C9CE14CB43FA}"/>
                  </a:ext>
                </a:extLst>
              </p:cNvPr>
              <p:cNvSpPr txBox="1"/>
              <p:nvPr/>
            </p:nvSpPr>
            <p:spPr>
              <a:xfrm>
                <a:off x="5400000" y="3240000"/>
                <a:ext cx="3640292" cy="624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fun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CFC36D07-D66B-10BD-43F7-C9CE14CB4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0" y="3240000"/>
                <a:ext cx="3640292" cy="6249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B05838FC-7114-7CD4-79CC-A3B5D48B1E27}"/>
                  </a:ext>
                </a:extLst>
              </p:cNvPr>
              <p:cNvSpPr txBox="1"/>
              <p:nvPr/>
            </p:nvSpPr>
            <p:spPr>
              <a:xfrm>
                <a:off x="1620000" y="4140000"/>
                <a:ext cx="1826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B05838FC-7114-7CD4-79CC-A3B5D48B1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00" y="4140000"/>
                <a:ext cx="1826654" cy="276999"/>
              </a:xfrm>
              <a:prstGeom prst="rect">
                <a:avLst/>
              </a:prstGeom>
              <a:blipFill>
                <a:blip r:embed="rId6"/>
                <a:stretch>
                  <a:fillRect l="-1338" r="-334" b="-2391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7EAE1EEC-F7BE-655D-A18C-469A6FCC945A}"/>
                  </a:ext>
                </a:extLst>
              </p:cNvPr>
              <p:cNvSpPr txBox="1"/>
              <p:nvPr/>
            </p:nvSpPr>
            <p:spPr>
              <a:xfrm>
                <a:off x="1620000" y="4860000"/>
                <a:ext cx="1777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7EAE1EEC-F7BE-655D-A18C-469A6FCC9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00" y="4860000"/>
                <a:ext cx="1777153" cy="276999"/>
              </a:xfrm>
              <a:prstGeom prst="rect">
                <a:avLst/>
              </a:prstGeom>
              <a:blipFill>
                <a:blip r:embed="rId7"/>
                <a:stretch>
                  <a:fillRect l="-2749" t="-2174" r="-1375" b="-3260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DA1410EC-E388-F54F-A092-54BCFEB3DBD7}"/>
                  </a:ext>
                </a:extLst>
              </p:cNvPr>
              <p:cNvSpPr txBox="1"/>
              <p:nvPr/>
            </p:nvSpPr>
            <p:spPr>
              <a:xfrm>
                <a:off x="1620000" y="5760000"/>
                <a:ext cx="2059538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DA1410EC-E388-F54F-A092-54BCFEB3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00" y="5760000"/>
                <a:ext cx="2059538" cy="6162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84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Korelace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5078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4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Proveďte analýzu korelace mezi výškou, váhou a měsícem narození studentů 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Matfyzu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 startAt="4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kovariance			Excel:			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COVAR(A1:A50,B1:B50)</a:t>
                </a:r>
              </a:p>
              <a:p>
                <a:pPr lvl="1" algn="just"/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 algn="just"/>
                <a:endParaRPr lang="cs-CZ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 algn="just"/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odhad kovariance: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cov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			Excel:			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PEARSON(A1:A50,B1:B50)</a:t>
                </a:r>
              </a:p>
              <a:p>
                <a:pPr lvl="1" algn="just"/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			CORREL(A1:A50,B1:B50)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odhad korelace:</a:t>
                </a:r>
              </a:p>
              <a:p>
                <a:pPr lvl="1"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oprava:</a:t>
                </a:r>
                <a:endParaRPr lang="cs-CZ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5078313"/>
              </a:xfrm>
              <a:prstGeom prst="rect">
                <a:avLst/>
              </a:prstGeom>
              <a:blipFill>
                <a:blip r:embed="rId2"/>
                <a:stretch>
                  <a:fillRect l="-363" t="-600" b="-72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560000" y="360000"/>
            <a:ext cx="28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korelace-PH.xlsx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62CF8419-7075-D804-E79F-9C0C29D87415}"/>
                  </a:ext>
                </a:extLst>
              </p:cNvPr>
              <p:cNvSpPr txBox="1"/>
              <p:nvPr/>
            </p:nvSpPr>
            <p:spPr>
              <a:xfrm>
                <a:off x="6840000" y="5184000"/>
                <a:ext cx="2324354" cy="613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𝑥𝑦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62CF8419-7075-D804-E79F-9C0C29D87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5184000"/>
                <a:ext cx="2324354" cy="613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42240B81-855C-D28A-52A4-47B0D4BCC020}"/>
                  </a:ext>
                </a:extLst>
              </p:cNvPr>
              <p:cNvSpPr txBox="1"/>
              <p:nvPr/>
            </p:nvSpPr>
            <p:spPr>
              <a:xfrm>
                <a:off x="6840000" y="5976000"/>
                <a:ext cx="273222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Excel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42240B81-855C-D28A-52A4-47B0D4BCC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5976000"/>
                <a:ext cx="2732223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18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Korelace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9998" y="1440000"/>
            <a:ext cx="10080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Proveďte analýzu korelace mezi výškou, váhou a měsícem narození studentů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Matfyzu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 startAt="4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předpojatý odhad (Excel)	standardní odchylka:</a:t>
            </a:r>
          </a:p>
          <a:p>
            <a:pPr lvl="1"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korelace:</a:t>
            </a:r>
          </a:p>
          <a:p>
            <a:pPr lvl="1"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nepředpojatý odhad		standardní odchylka: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			korelace: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560000" y="360000"/>
            <a:ext cx="28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korelace-PH.xlsx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D2480BB7-A018-282A-9234-954030278B71}"/>
                  </a:ext>
                </a:extLst>
              </p:cNvPr>
              <p:cNvSpPr txBox="1"/>
              <p:nvPr/>
            </p:nvSpPr>
            <p:spPr>
              <a:xfrm>
                <a:off x="6840000" y="3492000"/>
                <a:ext cx="2754985" cy="613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Excel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𝑥𝑦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D2480BB7-A018-282A-9234-954030278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3492000"/>
                <a:ext cx="2754985" cy="613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F56B08C2-E12B-558E-8B9C-B7151509EA84}"/>
                  </a:ext>
                </a:extLst>
              </p:cNvPr>
              <p:cNvSpPr txBox="1"/>
              <p:nvPr/>
            </p:nvSpPr>
            <p:spPr>
              <a:xfrm>
                <a:off x="6840000" y="5724000"/>
                <a:ext cx="2324354" cy="636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𝑥𝑦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F56B08C2-E12B-558E-8B9C-B7151509E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5724000"/>
                <a:ext cx="2324354" cy="6368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9B598361-7146-306F-1949-01DC74A8958A}"/>
                  </a:ext>
                </a:extLst>
              </p:cNvPr>
              <p:cNvSpPr txBox="1"/>
              <p:nvPr/>
            </p:nvSpPr>
            <p:spPr>
              <a:xfrm>
                <a:off x="6840000" y="4320000"/>
                <a:ext cx="2716000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9B598361-7146-306F-1949-01DC74A89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4320000"/>
                <a:ext cx="2716000" cy="1077603"/>
              </a:xfrm>
              <a:prstGeom prst="rect">
                <a:avLst/>
              </a:prstGeom>
              <a:blipFill>
                <a:blip r:embed="rId4"/>
                <a:stretch>
                  <a:fillRect b="-56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B1C1AF44-D6DE-B4D7-3F4F-EEA46B5654E1}"/>
                  </a:ext>
                </a:extLst>
              </p:cNvPr>
              <p:cNvSpPr txBox="1"/>
              <p:nvPr/>
            </p:nvSpPr>
            <p:spPr>
              <a:xfrm>
                <a:off x="6840000" y="2160000"/>
                <a:ext cx="2290435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B1C1AF44-D6DE-B4D7-3F4F-EEA46B565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2160000"/>
                <a:ext cx="2290435" cy="1077603"/>
              </a:xfrm>
              <a:prstGeom prst="rect">
                <a:avLst/>
              </a:prstGeom>
              <a:blipFill>
                <a:blip r:embed="rId5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10763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2112</TotalTime>
  <Words>571</Words>
  <Application>Microsoft Office PowerPoint</Application>
  <PresentationFormat>Vlastní</PresentationFormat>
  <Paragraphs>182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77</cp:revision>
  <dcterms:created xsi:type="dcterms:W3CDTF">2019-10-02T09:35:26Z</dcterms:created>
  <dcterms:modified xsi:type="dcterms:W3CDTF">2022-11-09T12:20:27Z</dcterms:modified>
</cp:coreProperties>
</file>