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97" r:id="rId5"/>
    <p:sldId id="305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6" r:id="rId14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93933" autoAdjust="0"/>
  </p:normalViewPr>
  <p:slideViewPr>
    <p:cSldViewPr snapToGrid="0">
      <p:cViewPr varScale="1">
        <p:scale>
          <a:sx n="115" d="100"/>
          <a:sy n="115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eta\Teaching\&#218;vod%20do%20praktick&#233;%20fyziky\2021\seminar10\regrese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eta\Teaching\&#218;vod%20do%20praktick&#233;%20fyziky\2021\seminar10\regrese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Lineární regrese</a:t>
            </a:r>
            <a:r>
              <a:rPr lang="cs-CZ"/>
              <a:t> </a:t>
            </a:r>
            <a:r>
              <a:rPr lang="cs-CZ" b="1"/>
              <a:t>y</a:t>
            </a:r>
            <a:r>
              <a:rPr lang="cs-CZ" b="1" baseline="0"/>
              <a:t> = m x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dash"/>
              </a:ln>
              <a:effectLst/>
            </c:spPr>
            <c:trendlineType val="linear"/>
            <c:intercept val="0"/>
            <c:dispRSqr val="0"/>
            <c:dispEq val="0"/>
          </c:trendline>
          <c:errBars>
            <c:errDir val="y"/>
            <c:errBarType val="both"/>
            <c:errValType val="cust"/>
            <c:noEndCap val="0"/>
            <c:plus>
              <c:numRef>
                <c:f>regrese!$H$7:$H$30</c:f>
                <c:numCache>
                  <c:formatCode>General</c:formatCode>
                  <c:ptCount val="24"/>
                  <c:pt idx="0">
                    <c:v>0.96528487855005918</c:v>
                  </c:pt>
                  <c:pt idx="1">
                    <c:v>1.5585861239235035</c:v>
                  </c:pt>
                  <c:pt idx="2">
                    <c:v>1.958374531346887</c:v>
                  </c:pt>
                  <c:pt idx="3">
                    <c:v>2.5918675238136979</c:v>
                  </c:pt>
                  <c:pt idx="4">
                    <c:v>2.8721853618738304</c:v>
                  </c:pt>
                  <c:pt idx="5">
                    <c:v>3.3732723762774453</c:v>
                  </c:pt>
                  <c:pt idx="6">
                    <c:v>5.4532726227165149</c:v>
                  </c:pt>
                  <c:pt idx="7">
                    <c:v>7.3766830722047985</c:v>
                  </c:pt>
                  <c:pt idx="8">
                    <c:v>6.1682516904944862</c:v>
                  </c:pt>
                  <c:pt idx="9">
                    <c:v>7.9448195006660702</c:v>
                  </c:pt>
                  <c:pt idx="10">
                    <c:v>7.8746801924515797</c:v>
                  </c:pt>
                  <c:pt idx="11">
                    <c:v>7.6206839973442859</c:v>
                  </c:pt>
                  <c:pt idx="12">
                    <c:v>12.898640446353225</c:v>
                  </c:pt>
                  <c:pt idx="13">
                    <c:v>7.182228336543437</c:v>
                  </c:pt>
                  <c:pt idx="14">
                    <c:v>10.444870464307311</c:v>
                  </c:pt>
                  <c:pt idx="15">
                    <c:v>9.9533288687144328</c:v>
                  </c:pt>
                  <c:pt idx="16">
                    <c:v>14.011032529180182</c:v>
                  </c:pt>
                  <c:pt idx="17">
                    <c:v>15.336880191817807</c:v>
                  </c:pt>
                  <c:pt idx="18">
                    <c:v>17.357239486263314</c:v>
                  </c:pt>
                  <c:pt idx="19">
                    <c:v>17.146073605116868</c:v>
                  </c:pt>
                  <c:pt idx="20">
                    <c:v>20.95938185996366</c:v>
                  </c:pt>
                  <c:pt idx="21">
                    <c:v>14.805994961267951</c:v>
                  </c:pt>
                  <c:pt idx="22">
                    <c:v>19.339996523503771</c:v>
                  </c:pt>
                  <c:pt idx="23">
                    <c:v>13.843650580998061</c:v>
                  </c:pt>
                </c:numCache>
              </c:numRef>
            </c:plus>
            <c:minus>
              <c:numRef>
                <c:f>regrese!$H$7:$H$30</c:f>
                <c:numCache>
                  <c:formatCode>General</c:formatCode>
                  <c:ptCount val="24"/>
                  <c:pt idx="0">
                    <c:v>0.96528487855005918</c:v>
                  </c:pt>
                  <c:pt idx="1">
                    <c:v>1.5585861239235035</c:v>
                  </c:pt>
                  <c:pt idx="2">
                    <c:v>1.958374531346887</c:v>
                  </c:pt>
                  <c:pt idx="3">
                    <c:v>2.5918675238136979</c:v>
                  </c:pt>
                  <c:pt idx="4">
                    <c:v>2.8721853618738304</c:v>
                  </c:pt>
                  <c:pt idx="5">
                    <c:v>3.3732723762774453</c:v>
                  </c:pt>
                  <c:pt idx="6">
                    <c:v>5.4532726227165149</c:v>
                  </c:pt>
                  <c:pt idx="7">
                    <c:v>7.3766830722047985</c:v>
                  </c:pt>
                  <c:pt idx="8">
                    <c:v>6.1682516904944862</c:v>
                  </c:pt>
                  <c:pt idx="9">
                    <c:v>7.9448195006660702</c:v>
                  </c:pt>
                  <c:pt idx="10">
                    <c:v>7.8746801924515797</c:v>
                  </c:pt>
                  <c:pt idx="11">
                    <c:v>7.6206839973442859</c:v>
                  </c:pt>
                  <c:pt idx="12">
                    <c:v>12.898640446353225</c:v>
                  </c:pt>
                  <c:pt idx="13">
                    <c:v>7.182228336543437</c:v>
                  </c:pt>
                  <c:pt idx="14">
                    <c:v>10.444870464307311</c:v>
                  </c:pt>
                  <c:pt idx="15">
                    <c:v>9.9533288687144328</c:v>
                  </c:pt>
                  <c:pt idx="16">
                    <c:v>14.011032529180182</c:v>
                  </c:pt>
                  <c:pt idx="17">
                    <c:v>15.336880191817807</c:v>
                  </c:pt>
                  <c:pt idx="18">
                    <c:v>17.357239486263314</c:v>
                  </c:pt>
                  <c:pt idx="19">
                    <c:v>17.146073605116868</c:v>
                  </c:pt>
                  <c:pt idx="20">
                    <c:v>20.95938185996366</c:v>
                  </c:pt>
                  <c:pt idx="21">
                    <c:v>14.805994961267951</c:v>
                  </c:pt>
                  <c:pt idx="22">
                    <c:v>19.339996523503771</c:v>
                  </c:pt>
                  <c:pt idx="23">
                    <c:v>13.843650580998061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0070C0"/>
                </a:solidFill>
                <a:round/>
              </a:ln>
              <a:effectLst/>
            </c:spPr>
          </c:errBars>
          <c:xVal>
            <c:numRef>
              <c:f>regrese!$E$7:$E$30</c:f>
              <c:numCache>
                <c:formatCode>General</c:formatCode>
                <c:ptCount val="24"/>
                <c:pt idx="0">
                  <c:v>1.1919978376365123</c:v>
                </c:pt>
                <c:pt idx="1">
                  <c:v>2.1431477441319498</c:v>
                </c:pt>
                <c:pt idx="2">
                  <c:v>3.1979698397055083</c:v>
                </c:pt>
                <c:pt idx="3">
                  <c:v>4.1931472935233076</c:v>
                </c:pt>
                <c:pt idx="4">
                  <c:v>5.147992017867292</c:v>
                </c:pt>
                <c:pt idx="5">
                  <c:v>6.0571383089419992</c:v>
                </c:pt>
                <c:pt idx="6">
                  <c:v>7.1428805528792445</c:v>
                </c:pt>
                <c:pt idx="7">
                  <c:v>8.0407228295580708</c:v>
                </c:pt>
                <c:pt idx="8">
                  <c:v>9.1653760476008515</c:v>
                </c:pt>
                <c:pt idx="9">
                  <c:v>10.07302026243377</c:v>
                </c:pt>
                <c:pt idx="10">
                  <c:v>11.081945860150961</c:v>
                </c:pt>
                <c:pt idx="11">
                  <c:v>12.10197417445254</c:v>
                </c:pt>
                <c:pt idx="12">
                  <c:v>13.135687338452533</c:v>
                </c:pt>
                <c:pt idx="13">
                  <c:v>14.112849641322512</c:v>
                </c:pt>
                <c:pt idx="14">
                  <c:v>15.111365243262386</c:v>
                </c:pt>
                <c:pt idx="15">
                  <c:v>16.077865066845927</c:v>
                </c:pt>
                <c:pt idx="16">
                  <c:v>17.118082410985824</c:v>
                </c:pt>
                <c:pt idx="17">
                  <c:v>18.163324744492346</c:v>
                </c:pt>
                <c:pt idx="18">
                  <c:v>19.062790193571388</c:v>
                </c:pt>
                <c:pt idx="19">
                  <c:v>20.137990193687628</c:v>
                </c:pt>
                <c:pt idx="20">
                  <c:v>21.190073070378041</c:v>
                </c:pt>
                <c:pt idx="21">
                  <c:v>22.168760303124323</c:v>
                </c:pt>
                <c:pt idx="22">
                  <c:v>23.019454495453754</c:v>
                </c:pt>
                <c:pt idx="23">
                  <c:v>24.197140464577508</c:v>
                </c:pt>
              </c:numCache>
            </c:numRef>
          </c:xVal>
          <c:yVal>
            <c:numRef>
              <c:f>regrese!$F$7:$F$30</c:f>
              <c:numCache>
                <c:formatCode>General</c:formatCode>
                <c:ptCount val="24"/>
                <c:pt idx="0">
                  <c:v>9.3549277321120279</c:v>
                </c:pt>
                <c:pt idx="1">
                  <c:v>20.047972113097934</c:v>
                </c:pt>
                <c:pt idx="2">
                  <c:v>30.510395037118222</c:v>
                </c:pt>
                <c:pt idx="3">
                  <c:v>38.801399324741588</c:v>
                </c:pt>
                <c:pt idx="4">
                  <c:v>51.774006503477018</c:v>
                </c:pt>
                <c:pt idx="5">
                  <c:v>59.745975437127143</c:v>
                </c:pt>
                <c:pt idx="6">
                  <c:v>71.665591609450487</c:v>
                </c:pt>
                <c:pt idx="7">
                  <c:v>74.074971394611538</c:v>
                </c:pt>
                <c:pt idx="8">
                  <c:v>94.629191270350475</c:v>
                </c:pt>
                <c:pt idx="9">
                  <c:v>92.885406870113599</c:v>
                </c:pt>
                <c:pt idx="10">
                  <c:v>111.57125088859524</c:v>
                </c:pt>
                <c:pt idx="11">
                  <c:v>111.72158203544573</c:v>
                </c:pt>
                <c:pt idx="12">
                  <c:v>117.08297110368014</c:v>
                </c:pt>
                <c:pt idx="13">
                  <c:v>145.86898462748061</c:v>
                </c:pt>
                <c:pt idx="14">
                  <c:v>135.93852237730056</c:v>
                </c:pt>
                <c:pt idx="15">
                  <c:v>160.68093446217313</c:v>
                </c:pt>
                <c:pt idx="16">
                  <c:v>175.31576780929962</c:v>
                </c:pt>
                <c:pt idx="17">
                  <c:v>197.01040096070724</c:v>
                </c:pt>
                <c:pt idx="18">
                  <c:v>206.91880373531114</c:v>
                </c:pt>
                <c:pt idx="19">
                  <c:v>189.11091447954541</c:v>
                </c:pt>
                <c:pt idx="20">
                  <c:v>217.61853900348214</c:v>
                </c:pt>
                <c:pt idx="21">
                  <c:v>203.48970054591476</c:v>
                </c:pt>
                <c:pt idx="22">
                  <c:v>228.18994050909129</c:v>
                </c:pt>
                <c:pt idx="23">
                  <c:v>218.15656242416046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v>Lineární regrese</c:v>
                </c15:tx>
              </c15:filteredSeriesTitle>
            </c:ext>
            <c:ext xmlns:c16="http://schemas.microsoft.com/office/drawing/2014/chart" uri="{C3380CC4-5D6E-409C-BE32-E72D297353CC}">
              <c16:uniqueId val="{00000001-3ACB-4DD2-BEC1-E10E654A75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1317920"/>
        <c:axId val="711318464"/>
      </c:scatterChart>
      <c:valAx>
        <c:axId val="711317920"/>
        <c:scaling>
          <c:orientation val="minMax"/>
          <c:max val="2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x</a:t>
                </a:r>
                <a:endParaRPr lang="cs-CZ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318464"/>
        <c:crosses val="autoZero"/>
        <c:crossBetween val="midCat"/>
        <c:majorUnit val="5"/>
      </c:valAx>
      <c:valAx>
        <c:axId val="71131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y</a:t>
                </a:r>
                <a:endParaRPr lang="cs-CZ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31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Lineární regrese</a:t>
            </a:r>
            <a:r>
              <a:rPr lang="cs-CZ"/>
              <a:t> </a:t>
            </a:r>
            <a:r>
              <a:rPr lang="cs-CZ" b="1"/>
              <a:t>y</a:t>
            </a:r>
            <a:r>
              <a:rPr lang="cs-CZ" b="1" baseline="0"/>
              <a:t> = a x + b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Lineární regrese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errBars>
            <c:errDir val="y"/>
            <c:errBarType val="both"/>
            <c:errValType val="cust"/>
            <c:noEndCap val="0"/>
            <c:plus>
              <c:numRef>
                <c:f>regrese!$H$7:$H$30</c:f>
                <c:numCache>
                  <c:formatCode>General</c:formatCode>
                  <c:ptCount val="24"/>
                  <c:pt idx="0">
                    <c:v>0.56346153310015934</c:v>
                  </c:pt>
                  <c:pt idx="1">
                    <c:v>1.6641169325447818</c:v>
                  </c:pt>
                  <c:pt idx="2">
                    <c:v>1.726862981072123</c:v>
                  </c:pt>
                  <c:pt idx="3">
                    <c:v>2.8637563966080419</c:v>
                  </c:pt>
                  <c:pt idx="4">
                    <c:v>4.375893962423878</c:v>
                  </c:pt>
                  <c:pt idx="5">
                    <c:v>5.4816279877227077</c:v>
                  </c:pt>
                  <c:pt idx="6">
                    <c:v>6.6419259985745311</c:v>
                  </c:pt>
                  <c:pt idx="7">
                    <c:v>4.0785091660121262</c:v>
                  </c:pt>
                  <c:pt idx="8">
                    <c:v>5.0870087816326652</c:v>
                  </c:pt>
                  <c:pt idx="9">
                    <c:v>8.3681180022993509</c:v>
                  </c:pt>
                  <c:pt idx="10">
                    <c:v>6.9693298209501595</c:v>
                  </c:pt>
                  <c:pt idx="11">
                    <c:v>9.3064616320571609</c:v>
                  </c:pt>
                  <c:pt idx="12">
                    <c:v>7.7982412627623443</c:v>
                  </c:pt>
                  <c:pt idx="13">
                    <c:v>13.479452725536586</c:v>
                  </c:pt>
                  <c:pt idx="14">
                    <c:v>9.5749447500999771</c:v>
                  </c:pt>
                  <c:pt idx="15">
                    <c:v>12.56233014656406</c:v>
                  </c:pt>
                  <c:pt idx="16">
                    <c:v>13.452853493344724</c:v>
                  </c:pt>
                  <c:pt idx="17">
                    <c:v>9.6114520835061086</c:v>
                  </c:pt>
                  <c:pt idx="18">
                    <c:v>17.315251910808566</c:v>
                  </c:pt>
                  <c:pt idx="19">
                    <c:v>16.496265813529323</c:v>
                  </c:pt>
                  <c:pt idx="20">
                    <c:v>12.467757766223365</c:v>
                  </c:pt>
                  <c:pt idx="21">
                    <c:v>15.118074491546688</c:v>
                  </c:pt>
                  <c:pt idx="22">
                    <c:v>15.285210904663948</c:v>
                  </c:pt>
                  <c:pt idx="23">
                    <c:v>21.789511126070085</c:v>
                  </c:pt>
                </c:numCache>
              </c:numRef>
            </c:plus>
            <c:minus>
              <c:numRef>
                <c:f>regrese!$H$7:$H$30</c:f>
                <c:numCache>
                  <c:formatCode>General</c:formatCode>
                  <c:ptCount val="24"/>
                  <c:pt idx="0">
                    <c:v>0.56346153310015934</c:v>
                  </c:pt>
                  <c:pt idx="1">
                    <c:v>1.6641169325447818</c:v>
                  </c:pt>
                  <c:pt idx="2">
                    <c:v>1.726862981072123</c:v>
                  </c:pt>
                  <c:pt idx="3">
                    <c:v>2.8637563966080419</c:v>
                  </c:pt>
                  <c:pt idx="4">
                    <c:v>4.375893962423878</c:v>
                  </c:pt>
                  <c:pt idx="5">
                    <c:v>5.4816279877227077</c:v>
                  </c:pt>
                  <c:pt idx="6">
                    <c:v>6.6419259985745311</c:v>
                  </c:pt>
                  <c:pt idx="7">
                    <c:v>4.0785091660121262</c:v>
                  </c:pt>
                  <c:pt idx="8">
                    <c:v>5.0870087816326652</c:v>
                  </c:pt>
                  <c:pt idx="9">
                    <c:v>8.3681180022993509</c:v>
                  </c:pt>
                  <c:pt idx="10">
                    <c:v>6.9693298209501595</c:v>
                  </c:pt>
                  <c:pt idx="11">
                    <c:v>9.3064616320571609</c:v>
                  </c:pt>
                  <c:pt idx="12">
                    <c:v>7.7982412627623443</c:v>
                  </c:pt>
                  <c:pt idx="13">
                    <c:v>13.479452725536586</c:v>
                  </c:pt>
                  <c:pt idx="14">
                    <c:v>9.5749447500999771</c:v>
                  </c:pt>
                  <c:pt idx="15">
                    <c:v>12.56233014656406</c:v>
                  </c:pt>
                  <c:pt idx="16">
                    <c:v>13.452853493344724</c:v>
                  </c:pt>
                  <c:pt idx="17">
                    <c:v>9.6114520835061086</c:v>
                  </c:pt>
                  <c:pt idx="18">
                    <c:v>17.315251910808566</c:v>
                  </c:pt>
                  <c:pt idx="19">
                    <c:v>16.496265813529323</c:v>
                  </c:pt>
                  <c:pt idx="20">
                    <c:v>12.467757766223365</c:v>
                  </c:pt>
                  <c:pt idx="21">
                    <c:v>15.118074491546688</c:v>
                  </c:pt>
                  <c:pt idx="22">
                    <c:v>15.285210904663948</c:v>
                  </c:pt>
                  <c:pt idx="23">
                    <c:v>21.789511126070085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0070C0"/>
                </a:solidFill>
                <a:round/>
              </a:ln>
              <a:effectLst/>
            </c:spPr>
          </c:errBars>
          <c:xVal>
            <c:numRef>
              <c:f>regrese!$E$7:$E$30</c:f>
              <c:numCache>
                <c:formatCode>General</c:formatCode>
                <c:ptCount val="24"/>
                <c:pt idx="0">
                  <c:v>1.1704048139571164</c:v>
                </c:pt>
                <c:pt idx="1">
                  <c:v>2.1971380702910315</c:v>
                </c:pt>
                <c:pt idx="2">
                  <c:v>3.0629593867298888</c:v>
                </c:pt>
                <c:pt idx="3">
                  <c:v>4.1739932585855799</c:v>
                </c:pt>
                <c:pt idx="4">
                  <c:v>5.1661591562604308</c:v>
                </c:pt>
                <c:pt idx="5">
                  <c:v>6.1523248073995322</c:v>
                </c:pt>
                <c:pt idx="6">
                  <c:v>7.0646115897485444</c:v>
                </c:pt>
                <c:pt idx="7">
                  <c:v>8.1946901667556649</c:v>
                </c:pt>
                <c:pt idx="8">
                  <c:v>9.020318060481781</c:v>
                </c:pt>
                <c:pt idx="9">
                  <c:v>10.035376147668616</c:v>
                </c:pt>
                <c:pt idx="10">
                  <c:v>11.102322432338307</c:v>
                </c:pt>
                <c:pt idx="11">
                  <c:v>12.114044949649788</c:v>
                </c:pt>
                <c:pt idx="12">
                  <c:v>13.081653241225021</c:v>
                </c:pt>
                <c:pt idx="13">
                  <c:v>14.174331023835395</c:v>
                </c:pt>
                <c:pt idx="14">
                  <c:v>15.11480301687055</c:v>
                </c:pt>
                <c:pt idx="15">
                  <c:v>16.01400729043587</c:v>
                </c:pt>
                <c:pt idx="16">
                  <c:v>17.178142221048024</c:v>
                </c:pt>
                <c:pt idx="17">
                  <c:v>18.067587562844938</c:v>
                </c:pt>
                <c:pt idx="18">
                  <c:v>19.006773863472731</c:v>
                </c:pt>
                <c:pt idx="19">
                  <c:v>20.184016164272723</c:v>
                </c:pt>
                <c:pt idx="20">
                  <c:v>21.169163229887964</c:v>
                </c:pt>
                <c:pt idx="21">
                  <c:v>22.053272773732239</c:v>
                </c:pt>
                <c:pt idx="22">
                  <c:v>23.079525030245666</c:v>
                </c:pt>
                <c:pt idx="23">
                  <c:v>24.145377444500927</c:v>
                </c:pt>
              </c:numCache>
            </c:numRef>
          </c:xVal>
          <c:yVal>
            <c:numRef>
              <c:f>regrese!$G$7:$G$30</c:f>
              <c:numCache>
                <c:formatCode>General</c:formatCode>
                <c:ptCount val="24"/>
                <c:pt idx="0">
                  <c:v>25.401572777165182</c:v>
                </c:pt>
                <c:pt idx="1">
                  <c:v>28.397254458771009</c:v>
                </c:pt>
                <c:pt idx="2">
                  <c:v>32.855680111800993</c:v>
                </c:pt>
                <c:pt idx="3">
                  <c:v>41.890063746937656</c:v>
                </c:pt>
                <c:pt idx="4">
                  <c:v>44.995219113520143</c:v>
                </c:pt>
                <c:pt idx="5">
                  <c:v>51.906955504244976</c:v>
                </c:pt>
                <c:pt idx="6">
                  <c:v>60.125012551399976</c:v>
                </c:pt>
                <c:pt idx="7">
                  <c:v>57.029761091121763</c:v>
                </c:pt>
                <c:pt idx="8">
                  <c:v>61.401826601807436</c:v>
                </c:pt>
                <c:pt idx="9">
                  <c:v>65.027990017947189</c:v>
                </c:pt>
                <c:pt idx="10">
                  <c:v>68.418270433814257</c:v>
                </c:pt>
                <c:pt idx="11">
                  <c:v>76.983596180913196</c:v>
                </c:pt>
                <c:pt idx="12">
                  <c:v>93.242331947252225</c:v>
                </c:pt>
                <c:pt idx="13">
                  <c:v>96.824343384951618</c:v>
                </c:pt>
                <c:pt idx="14">
                  <c:v>89.707129319379419</c:v>
                </c:pt>
                <c:pt idx="15">
                  <c:v>101.23764926691821</c:v>
                </c:pt>
                <c:pt idx="16">
                  <c:v>102.58377354115497</c:v>
                </c:pt>
                <c:pt idx="17">
                  <c:v>107.58666070921252</c:v>
                </c:pt>
                <c:pt idx="18">
                  <c:v>117.28886461897311</c:v>
                </c:pt>
                <c:pt idx="19">
                  <c:v>115.18162937948227</c:v>
                </c:pt>
                <c:pt idx="20">
                  <c:v>130.19408867272318</c:v>
                </c:pt>
                <c:pt idx="21">
                  <c:v>124.94461485090586</c:v>
                </c:pt>
                <c:pt idx="22">
                  <c:v>127.56082906388896</c:v>
                </c:pt>
                <c:pt idx="23">
                  <c:v>131.52783711170363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F0D-4263-BDD6-5092BB93E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1308128"/>
        <c:axId val="711314112"/>
      </c:scatterChart>
      <c:valAx>
        <c:axId val="711308128"/>
        <c:scaling>
          <c:orientation val="minMax"/>
          <c:max val="2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x</a:t>
                </a:r>
                <a:endParaRPr lang="cs-CZ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314112"/>
        <c:crosses val="autoZero"/>
        <c:crossBetween val="midCat"/>
        <c:majorUnit val="5"/>
      </c:valAx>
      <c:valAx>
        <c:axId val="71131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y</a:t>
                </a:r>
                <a:endParaRPr lang="cs-CZ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3081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0.24342</cdr:x>
      <cdr:y>0.14553</cdr:y>
    </cdr:from>
    <cdr:to>
      <cdr:x>0.53972</cdr:x>
      <cdr:y>0.24553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1183021" y="523908"/>
          <a:ext cx="1440000" cy="360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lIns="144000" rtlCol="0"/>
        <a:lstStyle xmlns:a="http://schemas.openxmlformats.org/drawingml/2006/main"/>
        <a:p xmlns:a="http://schemas.openxmlformats.org/drawingml/2006/main">
          <a:pPr algn="l"/>
          <a:r>
            <a:rPr lang="cs-CZ" sz="1600" dirty="0">
              <a:solidFill>
                <a:srgbClr val="FF0000"/>
              </a:solidFill>
            </a:rPr>
            <a:t>m</a:t>
          </a:r>
          <a:r>
            <a:rPr lang="cs-CZ" sz="1600" baseline="0" dirty="0">
              <a:solidFill>
                <a:srgbClr val="FF0000"/>
              </a:solidFill>
            </a:rPr>
            <a:t> </a:t>
          </a:r>
          <a:r>
            <a:rPr lang="en-US" sz="1600" baseline="0" dirty="0">
              <a:solidFill>
                <a:srgbClr val="FF0000"/>
              </a:solidFill>
            </a:rPr>
            <a:t>= 9.8 </a:t>
          </a:r>
          <a:r>
            <a:rPr lang="cs-CZ" sz="1600" baseline="0" dirty="0">
              <a:solidFill>
                <a:srgbClr val="FF0000"/>
              </a:solidFill>
            </a:rPr>
            <a:t>± 0.1</a:t>
          </a:r>
        </a:p>
        <a:p xmlns:a="http://schemas.openxmlformats.org/drawingml/2006/main">
          <a:pPr algn="ctr"/>
          <a:endParaRPr lang="cs-CZ" sz="1600" dirty="0">
            <a:solidFill>
              <a:srgbClr val="FF00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0.254</cdr:x>
      <cdr:y>0.14553</cdr:y>
    </cdr:from>
    <cdr:to>
      <cdr:x>0.5503</cdr:x>
      <cdr:y>0.32553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1234439" y="523908"/>
          <a:ext cx="1440000" cy="648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lIns="144000" rtlCol="0"/>
        <a:lstStyle xmlns:a="http://schemas.openxmlformats.org/drawingml/2006/main"/>
        <a:p xmlns:a="http://schemas.openxmlformats.org/drawingml/2006/main">
          <a:pPr algn="l"/>
          <a:r>
            <a:rPr lang="en-US" sz="1600" dirty="0">
              <a:solidFill>
                <a:srgbClr val="FF0000"/>
              </a:solidFill>
            </a:rPr>
            <a:t>a</a:t>
          </a:r>
          <a:r>
            <a:rPr lang="cs-CZ" sz="1600" baseline="0" dirty="0">
              <a:solidFill>
                <a:srgbClr val="FF0000"/>
              </a:solidFill>
            </a:rPr>
            <a:t> = </a:t>
          </a:r>
          <a:r>
            <a:rPr lang="en-US" sz="1600" baseline="0" dirty="0">
              <a:solidFill>
                <a:srgbClr val="FF0000"/>
              </a:solidFill>
            </a:rPr>
            <a:t>4.8</a:t>
          </a:r>
          <a:r>
            <a:rPr lang="cs-CZ" sz="1600" baseline="0" dirty="0">
              <a:solidFill>
                <a:srgbClr val="FF0000"/>
              </a:solidFill>
            </a:rPr>
            <a:t> ± 0.</a:t>
          </a:r>
          <a:r>
            <a:rPr lang="en-US" sz="1600" baseline="0" dirty="0">
              <a:solidFill>
                <a:srgbClr val="FF0000"/>
              </a:solidFill>
            </a:rPr>
            <a:t>1</a:t>
          </a:r>
          <a:endParaRPr lang="cs-CZ" sz="1600" baseline="0" dirty="0">
            <a:solidFill>
              <a:srgbClr val="FF0000"/>
            </a:solidFill>
          </a:endParaRPr>
        </a:p>
        <a:p xmlns:a="http://schemas.openxmlformats.org/drawingml/2006/main">
          <a:pPr algn="l"/>
          <a:r>
            <a:rPr lang="cs-CZ" sz="1600" baseline="0" dirty="0">
              <a:solidFill>
                <a:srgbClr val="FF0000"/>
              </a:solidFill>
            </a:rPr>
            <a:t>b = </a:t>
          </a:r>
          <a:r>
            <a:rPr lang="en-US" sz="1600" baseline="0" dirty="0">
              <a:solidFill>
                <a:srgbClr val="FF0000"/>
              </a:solidFill>
            </a:rPr>
            <a:t>21</a:t>
          </a:r>
          <a:r>
            <a:rPr lang="cs-CZ" sz="1600" baseline="0" dirty="0">
              <a:solidFill>
                <a:srgbClr val="FF0000"/>
              </a:solidFill>
            </a:rPr>
            <a:t> ± </a:t>
          </a:r>
          <a:r>
            <a:rPr lang="en-US" sz="1600" baseline="0" dirty="0">
              <a:solidFill>
                <a:srgbClr val="FF0000"/>
              </a:solidFill>
            </a:rPr>
            <a:t>2</a:t>
          </a:r>
          <a:endParaRPr lang="cs-CZ" sz="1600" baseline="0" dirty="0">
            <a:solidFill>
              <a:srgbClr val="FF0000"/>
            </a:solidFill>
          </a:endParaRPr>
        </a:p>
        <a:p xmlns:a="http://schemas.openxmlformats.org/drawingml/2006/main">
          <a:pPr algn="ctr"/>
          <a:endParaRPr lang="cs-CZ" sz="1600" dirty="0">
            <a:solidFill>
              <a:srgbClr val="FF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Vygenerováno 1 až 200 náhodných proměnných z N(0,1) a spočítány odchylky </a:t>
            </a:r>
            <a:r>
              <a:rPr lang="cs-CZ" dirty="0" err="1"/>
              <a:t>s</a:t>
            </a:r>
            <a:r>
              <a:rPr lang="cs-CZ" baseline="-25000" dirty="0" err="1"/>
              <a:t>x</a:t>
            </a:r>
            <a:r>
              <a:rPr lang="cs-CZ" dirty="0"/>
              <a:t> a </a:t>
            </a:r>
            <a:r>
              <a:rPr lang="el-GR" dirty="0"/>
              <a:t>σ</a:t>
            </a:r>
            <a:r>
              <a:rPr lang="cs-CZ" baseline="-25000" dirty="0"/>
              <a:t>x</a:t>
            </a:r>
            <a:r>
              <a:rPr lang="cs-CZ" dirty="0"/>
              <a:t>. Sleduji:</a:t>
            </a:r>
          </a:p>
          <a:p>
            <a:pPr marL="228600" indent="-228600">
              <a:buAutoNum type="arabicPeriod"/>
            </a:pPr>
            <a:r>
              <a:rPr lang="cs-CZ" dirty="0"/>
              <a:t>Konvergenci pro velká n – obě veličiny konvergují ke správné hodnotě chyby 1.</a:t>
            </a:r>
          </a:p>
          <a:p>
            <a:pPr marL="228600" indent="-228600">
              <a:buAutoNum type="arabicPeriod"/>
            </a:pPr>
            <a:r>
              <a:rPr lang="cs-CZ" dirty="0"/>
              <a:t>Předpojatost (hlavně) pro malá n – </a:t>
            </a:r>
            <a:r>
              <a:rPr lang="cs-CZ" dirty="0" err="1"/>
              <a:t>s</a:t>
            </a:r>
            <a:r>
              <a:rPr lang="cs-CZ" baseline="-25000" dirty="0" err="1"/>
              <a:t>x</a:t>
            </a:r>
            <a:r>
              <a:rPr lang="cs-CZ" dirty="0"/>
              <a:t> na rozdíl od </a:t>
            </a:r>
            <a:r>
              <a:rPr lang="el-GR" dirty="0"/>
              <a:t>σ</a:t>
            </a:r>
            <a:r>
              <a:rPr lang="cs-CZ" baseline="-25000" dirty="0"/>
              <a:t>x</a:t>
            </a:r>
            <a:r>
              <a:rPr lang="cs-CZ" baseline="0" dirty="0"/>
              <a:t> podhodnocuje správnou hodnotu chyby 1.</a:t>
            </a:r>
          </a:p>
          <a:p>
            <a:pPr marL="228600" indent="-228600">
              <a:buAutoNum type="arabicPeriod"/>
            </a:pPr>
            <a:r>
              <a:rPr lang="cs-CZ" dirty="0"/>
              <a:t>Efektivitu pro všechna n – obě veličiny mají rozptyl (oproti očekávané hodnotě 1) klesající s n jako 1/</a:t>
            </a:r>
            <a:r>
              <a:rPr lang="cs-CZ" dirty="0" err="1"/>
              <a:t>sqrt</a:t>
            </a:r>
            <a:r>
              <a:rPr lang="cs-CZ" dirty="0"/>
              <a:t>(n) resp. 1/</a:t>
            </a:r>
            <a:r>
              <a:rPr lang="cs-CZ" dirty="0" err="1"/>
              <a:t>sqrt</a:t>
            </a:r>
            <a:r>
              <a:rPr lang="cs-CZ" dirty="0"/>
              <a:t>(n-1) (přenos chyb).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C9763-09CA-4508-BD53-83503CD33983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6525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C9763-09CA-4508-BD53-83503CD33983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0923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C9763-09CA-4508-BD53-83503CD33983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762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 je vlastně vážený průměr y/x (výpočet) s vahami (</a:t>
            </a:r>
            <a:r>
              <a:rPr lang="cs-CZ" dirty="0" err="1"/>
              <a:t>x</a:t>
            </a:r>
            <a:r>
              <a:rPr lang="cs-CZ" baseline="-25000" dirty="0" err="1"/>
              <a:t>i</a:t>
            </a:r>
            <a:r>
              <a:rPr lang="cs-CZ" dirty="0"/>
              <a:t>/</a:t>
            </a:r>
            <a:r>
              <a:rPr lang="el-GR" dirty="0"/>
              <a:t>σ</a:t>
            </a:r>
            <a:r>
              <a:rPr lang="cs-CZ" baseline="-25000" dirty="0"/>
              <a:t>i</a:t>
            </a:r>
            <a:r>
              <a:rPr lang="cs-CZ" baseline="0" dirty="0"/>
              <a:t>)</a:t>
            </a:r>
            <a:r>
              <a:rPr lang="cs-CZ" baseline="30000" dirty="0"/>
              <a:t>2</a:t>
            </a:r>
            <a:r>
              <a:rPr lang="cs-CZ" baseline="0" dirty="0"/>
              <a:t>, tedy vahami jako převrácená hodnota </a:t>
            </a:r>
            <a:r>
              <a:rPr lang="cs-CZ" baseline="0"/>
              <a:t>kvadrátu relativní chyby. </a:t>
            </a:r>
            <a:endParaRPr lang="cs-CZ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C9763-09CA-4508-BD53-83503CD33983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146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C9763-09CA-4508-BD53-83503CD33983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250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chart" Target="../charts/chart2.xml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42.png"/><Relationship Id="rId5" Type="http://schemas.openxmlformats.org/officeDocument/2006/relationships/image" Target="../media/image230.png"/><Relationship Id="rId10" Type="http://schemas.openxmlformats.org/officeDocument/2006/relationships/image" Target="../media/image37.png"/><Relationship Id="rId4" Type="http://schemas.openxmlformats.org/officeDocument/2006/relationships/image" Target="../media/image43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2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chart" Target="../charts/chart1.xml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ázek 15">
            <a:extLst>
              <a:ext uri="{FF2B5EF4-FFF2-40B4-BE49-F238E27FC236}">
                <a16:creationId xmlns:a16="http://schemas.microsoft.com/office/drawing/2014/main" id="{08289B9F-14D7-E20D-81D9-38CD49E87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3780000"/>
            <a:ext cx="4320000" cy="2880000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C1ECD91D-3B72-DD90-C173-80BF102DA5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3780000"/>
            <a:ext cx="4320000" cy="2880000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Odhady parametrů (</a:t>
            </a:r>
            <a:r>
              <a:rPr lang="cs-CZ" sz="2800" dirty="0" err="1">
                <a:latin typeface="Arial" panose="020B0604020202020204" pitchFamily="34" charset="0"/>
                <a:cs typeface="Arial" panose="020B0604020202020204" pitchFamily="34" charset="0"/>
              </a:rPr>
              <a:t>estimátory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ovéPole 44"/>
              <p:cNvSpPr txBox="1"/>
              <p:nvPr/>
            </p:nvSpPr>
            <p:spPr bwMode="auto">
              <a:xfrm>
                <a:off x="719998" y="1440000"/>
                <a:ext cx="9360000" cy="2107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sada naměřených hodnot	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jsou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nezávislé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parametry rozdělení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odhad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parametru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cs-CZ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estimátor</a:t>
                </a: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cs-CZ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Cíl: Najít nejlepší odhady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parametrů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5" name="TextovéPol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2107372"/>
              </a:xfrm>
              <a:prstGeom prst="rect">
                <a:avLst/>
              </a:prstGeom>
              <a:blipFill>
                <a:blip r:embed="rId5"/>
                <a:stretch>
                  <a:fillRect l="-391" t="-1445" b="-23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Přímá spojnice 7"/>
          <p:cNvCxnSpPr/>
          <p:nvPr/>
        </p:nvCxnSpPr>
        <p:spPr>
          <a:xfrm>
            <a:off x="719998" y="3600000"/>
            <a:ext cx="9360000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963385E3-083D-661F-B90A-C006A0442BC5}"/>
                  </a:ext>
                </a:extLst>
              </p:cNvPr>
              <p:cNvSpPr txBox="1"/>
              <p:nvPr/>
            </p:nvSpPr>
            <p:spPr>
              <a:xfrm>
                <a:off x="7380000" y="5400000"/>
                <a:ext cx="2057679" cy="838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sz="1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1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dirty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dirty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dirty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cs-CZ" sz="1400" b="0" i="1" dirty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cs-CZ" sz="1400" b="0" i="1" dirty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cs-CZ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963385E3-083D-661F-B90A-C006A0442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000" y="5400000"/>
                <a:ext cx="2057679" cy="8381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E7F2094F-D753-348D-7740-3E8E51D280C6}"/>
                  </a:ext>
                </a:extLst>
              </p:cNvPr>
              <p:cNvSpPr txBox="1"/>
              <p:nvPr/>
            </p:nvSpPr>
            <p:spPr>
              <a:xfrm>
                <a:off x="2880000" y="5400000"/>
                <a:ext cx="1650002" cy="838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14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1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4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dirty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dirty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dirty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cs-CZ" sz="1400" b="0" i="1" dirty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cs-CZ" sz="1400" b="0" i="1" dirty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cs-CZ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E7F2094F-D753-348D-7740-3E8E51D28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5400000"/>
                <a:ext cx="1650002" cy="838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66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Metoda nejmenších čtverců – lineární fit</a:t>
            </a:r>
            <a:endParaRPr lang="en-US" sz="2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Graf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210419"/>
              </p:ext>
            </p:extLst>
          </p:nvPr>
        </p:nvGraphicFramePr>
        <p:xfrm>
          <a:off x="5760000" y="2880000"/>
          <a:ext cx="48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18EBDA1E-3598-B14B-44D2-CFEC923DA632}"/>
                  </a:ext>
                </a:extLst>
              </p:cNvPr>
              <p:cNvSpPr txBox="1"/>
              <p:nvPr/>
            </p:nvSpPr>
            <p:spPr bwMode="auto">
              <a:xfrm>
                <a:off x="8280000" y="324000"/>
                <a:ext cx="2052741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cs-CZ" sz="28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18EBDA1E-3598-B14B-44D2-CFEC923DA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0000" y="324000"/>
                <a:ext cx="205274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2CA900CB-1E88-35CD-C6AE-75326BF22D46}"/>
                  </a:ext>
                </a:extLst>
              </p:cNvPr>
              <p:cNvSpPr txBox="1"/>
              <p:nvPr/>
            </p:nvSpPr>
            <p:spPr bwMode="auto">
              <a:xfrm>
                <a:off x="700967" y="1465577"/>
                <a:ext cx="5040000" cy="1754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modelová funkce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„chí kvadrát“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lineární regrese</a:t>
                </a: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2CA900CB-1E88-35CD-C6AE-75326BF22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967" y="1465577"/>
                <a:ext cx="5040000" cy="1754326"/>
              </a:xfrm>
              <a:prstGeom prst="rect">
                <a:avLst/>
              </a:prstGeom>
              <a:blipFill>
                <a:blip r:embed="rId5"/>
                <a:stretch>
                  <a:fillRect l="-846" t="-1736" b="-45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B60D4CF6-563F-D4C5-3A47-34F6DFE9B9A4}"/>
                  </a:ext>
                </a:extLst>
              </p:cNvPr>
              <p:cNvSpPr txBox="1"/>
              <p:nvPr/>
            </p:nvSpPr>
            <p:spPr bwMode="auto">
              <a:xfrm>
                <a:off x="3420000" y="1800000"/>
                <a:ext cx="3839769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B60D4CF6-563F-D4C5-3A47-34F6DFE9B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0000" y="1800000"/>
                <a:ext cx="3839769" cy="75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0AA3E823-E52D-F052-5FEC-50B6E8978C12}"/>
                  </a:ext>
                </a:extLst>
              </p:cNvPr>
              <p:cNvSpPr txBox="1"/>
              <p:nvPr/>
            </p:nvSpPr>
            <p:spPr bwMode="auto">
              <a:xfrm>
                <a:off x="3240000" y="3060000"/>
                <a:ext cx="2139817" cy="583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0AA3E823-E52D-F052-5FEC-50B6E8978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0" y="3060000"/>
                <a:ext cx="2139817" cy="5833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E5C3EC05-D12E-AC96-A497-5C53E4E784CE}"/>
                  </a:ext>
                </a:extLst>
              </p:cNvPr>
              <p:cNvSpPr txBox="1"/>
              <p:nvPr/>
            </p:nvSpPr>
            <p:spPr bwMode="auto">
              <a:xfrm>
                <a:off x="3240000" y="4680000"/>
                <a:ext cx="2187137" cy="5935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E5C3EC05-D12E-AC96-A497-5C53E4E78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0" y="4680000"/>
                <a:ext cx="2187137" cy="5935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délník 14">
            <a:extLst>
              <a:ext uri="{FF2B5EF4-FFF2-40B4-BE49-F238E27FC236}">
                <a16:creationId xmlns:a16="http://schemas.microsoft.com/office/drawing/2014/main" id="{89AE7989-DCC2-3D8B-538B-DB90AD94D7E8}"/>
              </a:ext>
            </a:extLst>
          </p:cNvPr>
          <p:cNvSpPr/>
          <p:nvPr/>
        </p:nvSpPr>
        <p:spPr bwMode="auto">
          <a:xfrm>
            <a:off x="3168000" y="2880000"/>
            <a:ext cx="2340000" cy="324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E0EAAD9F-955E-D388-9814-9A720253FF9A}"/>
                  </a:ext>
                </a:extLst>
              </p:cNvPr>
              <p:cNvSpPr txBox="1"/>
              <p:nvPr/>
            </p:nvSpPr>
            <p:spPr bwMode="auto">
              <a:xfrm>
                <a:off x="3240000" y="3780000"/>
                <a:ext cx="1991123" cy="5738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E0EAAD9F-955E-D388-9814-9A720253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0" y="3780000"/>
                <a:ext cx="1991123" cy="573811"/>
              </a:xfrm>
              <a:prstGeom prst="rect">
                <a:avLst/>
              </a:prstGeom>
              <a:blipFill>
                <a:blip r:embed="rId9"/>
                <a:stretch>
                  <a:fillRect b="-10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3F84A85D-6CE0-E203-D163-CD19909C5D84}"/>
                  </a:ext>
                </a:extLst>
              </p:cNvPr>
              <p:cNvSpPr txBox="1"/>
              <p:nvPr/>
            </p:nvSpPr>
            <p:spPr bwMode="auto">
              <a:xfrm>
                <a:off x="3240000" y="5400000"/>
                <a:ext cx="1991123" cy="5935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</m:acc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3F84A85D-6CE0-E203-D163-CD19909C5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0" y="5400000"/>
                <a:ext cx="1991123" cy="5935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33C46CF5-4418-C10B-6506-06481DC0B51D}"/>
                  </a:ext>
                </a:extLst>
              </p:cNvPr>
              <p:cNvSpPr txBox="1"/>
              <p:nvPr/>
            </p:nvSpPr>
            <p:spPr bwMode="auto">
              <a:xfrm>
                <a:off x="3240000" y="6300000"/>
                <a:ext cx="2714846" cy="5935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cs-CZ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v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33C46CF5-4418-C10B-6506-06481DC0B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0" y="6300000"/>
                <a:ext cx="2714846" cy="5935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délník 8">
            <a:extLst>
              <a:ext uri="{FF2B5EF4-FFF2-40B4-BE49-F238E27FC236}">
                <a16:creationId xmlns:a16="http://schemas.microsoft.com/office/drawing/2014/main" id="{A43DBB8A-975B-C6AB-C763-59E3A27CCEA9}"/>
              </a:ext>
            </a:extLst>
          </p:cNvPr>
          <p:cNvSpPr/>
          <p:nvPr/>
        </p:nvSpPr>
        <p:spPr bwMode="auto">
          <a:xfrm>
            <a:off x="3168000" y="6228000"/>
            <a:ext cx="2880000" cy="72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1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Vlastnosti odhadů (</a:t>
            </a:r>
            <a:r>
              <a:rPr lang="cs-CZ" sz="2800" dirty="0" err="1">
                <a:latin typeface="Arial" panose="020B0604020202020204" pitchFamily="34" charset="0"/>
                <a:cs typeface="Arial" panose="020B0604020202020204" pitchFamily="34" charset="0"/>
              </a:rPr>
              <a:t>estimátorů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ovéPole 44"/>
              <p:cNvSpPr txBox="1"/>
              <p:nvPr/>
            </p:nvSpPr>
            <p:spPr bwMode="auto">
              <a:xfrm>
                <a:off x="719998" y="3672000"/>
                <a:ext cx="9360000" cy="3362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konzistence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pro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konverguje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2. předpojatost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≡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 nevychýlený (nepředpojatý) odhad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3. efektivita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cs-CZ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cs-CZ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cs-CZ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statistická a systematická chyba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odhadu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ovéPol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3672000"/>
                <a:ext cx="9360000" cy="3362011"/>
              </a:xfrm>
              <a:prstGeom prst="rect">
                <a:avLst/>
              </a:prstGeom>
              <a:blipFill>
                <a:blip r:embed="rId2"/>
                <a:stretch>
                  <a:fillRect l="-521" t="-90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Přímá spojnice 7"/>
          <p:cNvCxnSpPr/>
          <p:nvPr/>
        </p:nvCxnSpPr>
        <p:spPr>
          <a:xfrm>
            <a:off x="719998" y="3600000"/>
            <a:ext cx="9360000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Skupina 4">
            <a:extLst>
              <a:ext uri="{FF2B5EF4-FFF2-40B4-BE49-F238E27FC236}">
                <a16:creationId xmlns:a16="http://schemas.microsoft.com/office/drawing/2014/main" id="{61DF6D26-6D55-1289-079B-514643596ED2}"/>
              </a:ext>
            </a:extLst>
          </p:cNvPr>
          <p:cNvGrpSpPr/>
          <p:nvPr/>
        </p:nvGrpSpPr>
        <p:grpSpPr>
          <a:xfrm>
            <a:off x="2952000" y="6336000"/>
            <a:ext cx="1980000" cy="216000"/>
            <a:chOff x="2952000" y="6408000"/>
            <a:chExt cx="1980000" cy="216000"/>
          </a:xfrm>
        </p:grpSpPr>
        <p:cxnSp>
          <p:nvCxnSpPr>
            <p:cNvPr id="20" name="Přímá spojnice se šipkou 19"/>
            <p:cNvCxnSpPr/>
            <p:nvPr/>
          </p:nvCxnSpPr>
          <p:spPr>
            <a:xfrm>
              <a:off x="2952000" y="6408000"/>
              <a:ext cx="0" cy="2160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/>
            <p:cNvCxnSpPr/>
            <p:nvPr/>
          </p:nvCxnSpPr>
          <p:spPr>
            <a:xfrm>
              <a:off x="2952000" y="6408000"/>
              <a:ext cx="1980000" cy="0"/>
            </a:xfrm>
            <a:prstGeom prst="line">
              <a:avLst/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se šipkou 35"/>
            <p:cNvCxnSpPr/>
            <p:nvPr/>
          </p:nvCxnSpPr>
          <p:spPr>
            <a:xfrm>
              <a:off x="4932000" y="6408000"/>
              <a:ext cx="0" cy="2160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6907C49E-4C81-ADDB-D47B-957873B54D5F}"/>
              </a:ext>
            </a:extLst>
          </p:cNvPr>
          <p:cNvGrpSpPr/>
          <p:nvPr/>
        </p:nvGrpSpPr>
        <p:grpSpPr>
          <a:xfrm>
            <a:off x="3708000" y="6876000"/>
            <a:ext cx="2700000" cy="216000"/>
            <a:chOff x="3636000" y="6948000"/>
            <a:chExt cx="2700000" cy="216000"/>
          </a:xfrm>
        </p:grpSpPr>
        <p:cxnSp>
          <p:nvCxnSpPr>
            <p:cNvPr id="33" name="Přímá spojnice se šipkou 32"/>
            <p:cNvCxnSpPr/>
            <p:nvPr/>
          </p:nvCxnSpPr>
          <p:spPr>
            <a:xfrm flipV="1">
              <a:off x="3636000" y="6948000"/>
              <a:ext cx="0" cy="2160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/>
            <p:cNvCxnSpPr/>
            <p:nvPr/>
          </p:nvCxnSpPr>
          <p:spPr>
            <a:xfrm>
              <a:off x="3636000" y="7164000"/>
              <a:ext cx="2700000" cy="0"/>
            </a:xfrm>
            <a:prstGeom prst="line">
              <a:avLst/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se šipkou 37"/>
            <p:cNvCxnSpPr/>
            <p:nvPr/>
          </p:nvCxnSpPr>
          <p:spPr>
            <a:xfrm>
              <a:off x="6331164" y="6948000"/>
              <a:ext cx="0" cy="2160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A6919B23-279E-3DE7-F660-0D35A9A63C8C}"/>
                  </a:ext>
                </a:extLst>
              </p:cNvPr>
              <p:cNvSpPr txBox="1"/>
              <p:nvPr/>
            </p:nvSpPr>
            <p:spPr bwMode="auto">
              <a:xfrm>
                <a:off x="719998" y="1440000"/>
                <a:ext cx="9360000" cy="2107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sada naměřených hodnot	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jsou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nezávislé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parametry rozdělení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odhad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parametru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cs-CZ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estimátor</a:t>
                </a: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cs-CZ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Cíl: Najít nejlepší odhady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parametrů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A6919B23-279E-3DE7-F660-0D35A9A63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2107372"/>
              </a:xfrm>
              <a:prstGeom prst="rect">
                <a:avLst/>
              </a:prstGeom>
              <a:blipFill>
                <a:blip r:embed="rId3"/>
                <a:stretch>
                  <a:fillRect l="-391" t="-1445" b="-23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38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Metoda maximální věrohodnosti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/>
              <p:cNvSpPr txBox="1"/>
              <p:nvPr/>
            </p:nvSpPr>
            <p:spPr bwMode="auto">
              <a:xfrm>
                <a:off x="719998" y="3672000"/>
                <a:ext cx="9360000" cy="2654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pravděpodobnost	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d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pravděpodobnost, že naměříme hodnoty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věrohodnostní funkce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hledáme hodnoty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pro které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𝜽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nabývá maximum</a:t>
                </a:r>
              </a:p>
            </p:txBody>
          </p:sp>
        </mc:Choice>
        <mc:Fallback xmlns="">
          <p:sp>
            <p:nvSpPr>
              <p:cNvPr id="16" name="TextovéPol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3672000"/>
                <a:ext cx="9360000" cy="2654125"/>
              </a:xfrm>
              <a:prstGeom prst="rect">
                <a:avLst/>
              </a:prstGeom>
              <a:blipFill>
                <a:blip r:embed="rId2"/>
                <a:stretch>
                  <a:fillRect l="-391" t="-459" b="-20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Přímá spojnice 18"/>
          <p:cNvCxnSpPr/>
          <p:nvPr/>
        </p:nvCxnSpPr>
        <p:spPr>
          <a:xfrm>
            <a:off x="719998" y="3600000"/>
            <a:ext cx="9360000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203" y="2203865"/>
            <a:ext cx="2588625" cy="946833"/>
          </a:xfrm>
          <a:prstGeom prst="rect">
            <a:avLst/>
          </a:prstGeom>
        </p:spPr>
      </p:pic>
      <p:sp>
        <p:nvSpPr>
          <p:cNvPr id="44" name="Obdélník 43"/>
          <p:cNvSpPr/>
          <p:nvPr/>
        </p:nvSpPr>
        <p:spPr bwMode="auto">
          <a:xfrm>
            <a:off x="1584000" y="4824000"/>
            <a:ext cx="5040000" cy="936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427D213C-A0A3-A26C-279D-435E12428A61}"/>
                  </a:ext>
                </a:extLst>
              </p:cNvPr>
              <p:cNvSpPr txBox="1"/>
              <p:nvPr/>
            </p:nvSpPr>
            <p:spPr bwMode="auto">
              <a:xfrm>
                <a:off x="719998" y="1440000"/>
                <a:ext cx="9360000" cy="2107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sada naměřených hodnot	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jsou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nezávislé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parametry rozdělení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odhad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parametru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cs-CZ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estimátor</a:t>
                </a: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cs-CZ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Cíl: Najít nejlepší odhady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parametrů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427D213C-A0A3-A26C-279D-435E12428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2107372"/>
              </a:xfrm>
              <a:prstGeom prst="rect">
                <a:avLst/>
              </a:prstGeom>
              <a:blipFill>
                <a:blip r:embed="rId4"/>
                <a:stretch>
                  <a:fillRect l="-391" t="-1445" b="-23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CCD24FA7-6E85-2543-80D5-D9444ACEAAE5}"/>
                  </a:ext>
                </a:extLst>
              </p:cNvPr>
              <p:cNvSpPr txBox="1"/>
              <p:nvPr/>
            </p:nvSpPr>
            <p:spPr bwMode="auto">
              <a:xfrm>
                <a:off x="7200000" y="4068000"/>
                <a:ext cx="1902124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CCD24FA7-6E85-2543-80D5-D9444ACE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0" y="4068000"/>
                <a:ext cx="1902124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369E50A3-EC1B-4170-2EAD-A6B56A779EFD}"/>
                  </a:ext>
                </a:extLst>
              </p:cNvPr>
              <p:cNvSpPr txBox="1"/>
              <p:nvPr/>
            </p:nvSpPr>
            <p:spPr bwMode="auto">
              <a:xfrm>
                <a:off x="4320000" y="4896000"/>
                <a:ext cx="2173993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369E50A3-EC1B-4170-2EAD-A6B56A779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4896000"/>
                <a:ext cx="2173993" cy="75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F97E9178-A449-C6C3-4717-546099A748B4}"/>
                  </a:ext>
                </a:extLst>
              </p:cNvPr>
              <p:cNvSpPr txBox="1"/>
              <p:nvPr/>
            </p:nvSpPr>
            <p:spPr bwMode="auto">
              <a:xfrm>
                <a:off x="7200000" y="5832000"/>
                <a:ext cx="2701509" cy="573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=1,2,…,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F97E9178-A449-C6C3-4717-546099A74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0" y="5832000"/>
                <a:ext cx="2701509" cy="5734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7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Odhad parametrů normálního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/>
              <p:cNvSpPr txBox="1"/>
              <p:nvPr/>
            </p:nvSpPr>
            <p:spPr bwMode="auto">
              <a:xfrm>
                <a:off x="719998" y="1440000"/>
                <a:ext cx="5760000" cy="4801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sada naměřených hodnot	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hustoty pravděpodobnosti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věrohodnostní funkce</a:t>
                </a:r>
                <a:endParaRPr lang="cs-CZ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odhad očekávané hodnoty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odhad rozptylu</a:t>
                </a:r>
              </a:p>
            </p:txBody>
          </p:sp>
        </mc:Choice>
        <mc:Fallback xmlns="">
          <p:sp>
            <p:nvSpPr>
              <p:cNvPr id="16" name="TextovéPol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5760000" cy="4801314"/>
              </a:xfrm>
              <a:prstGeom prst="rect">
                <a:avLst/>
              </a:prstGeom>
              <a:blipFill>
                <a:blip r:embed="rId2"/>
                <a:stretch>
                  <a:fillRect l="-635" t="-635" b="-101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bdélník 26"/>
          <p:cNvSpPr/>
          <p:nvPr/>
        </p:nvSpPr>
        <p:spPr bwMode="auto">
          <a:xfrm>
            <a:off x="6228000" y="4500000"/>
            <a:ext cx="1368000" cy="90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délník 27"/>
          <p:cNvSpPr/>
          <p:nvPr/>
        </p:nvSpPr>
        <p:spPr bwMode="auto">
          <a:xfrm>
            <a:off x="6228000" y="5580000"/>
            <a:ext cx="2160000" cy="90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ovéPole 9"/>
          <p:cNvSpPr txBox="1"/>
          <p:nvPr/>
        </p:nvSpPr>
        <p:spPr bwMode="auto">
          <a:xfrm>
            <a:off x="5760000" y="6768000"/>
            <a:ext cx="504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Musíme znát skutečnou očekávanou hodnotu!</a:t>
            </a:r>
          </a:p>
        </p:txBody>
      </p:sp>
      <p:cxnSp>
        <p:nvCxnSpPr>
          <p:cNvPr id="12" name="Přímá spojnice 11"/>
          <p:cNvCxnSpPr/>
          <p:nvPr/>
        </p:nvCxnSpPr>
        <p:spPr>
          <a:xfrm>
            <a:off x="8136000" y="6228739"/>
            <a:ext cx="325281" cy="503261"/>
          </a:xfrm>
          <a:prstGeom prst="line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E750CCDB-D524-1698-D7BE-5267CC994E6C}"/>
                  </a:ext>
                </a:extLst>
              </p:cNvPr>
              <p:cNvSpPr txBox="1"/>
              <p:nvPr/>
            </p:nvSpPr>
            <p:spPr bwMode="auto">
              <a:xfrm>
                <a:off x="4320000" y="2088000"/>
                <a:ext cx="3805785" cy="624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E750CCDB-D524-1698-D7BE-5267CC994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2088000"/>
                <a:ext cx="3805785" cy="6249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3898F32F-575E-335B-07C0-2E12ACEA510E}"/>
                  </a:ext>
                </a:extLst>
              </p:cNvPr>
              <p:cNvSpPr txBox="1"/>
              <p:nvPr/>
            </p:nvSpPr>
            <p:spPr bwMode="auto">
              <a:xfrm>
                <a:off x="4320000" y="2844000"/>
                <a:ext cx="4023987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3898F32F-575E-335B-07C0-2E12ACEA5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2844000"/>
                <a:ext cx="402398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D8FF4E30-C0D9-604E-F24F-3179E3960607}"/>
                  </a:ext>
                </a:extLst>
              </p:cNvPr>
              <p:cNvSpPr txBox="1"/>
              <p:nvPr/>
            </p:nvSpPr>
            <p:spPr bwMode="auto">
              <a:xfrm>
                <a:off x="4320000" y="3672000"/>
                <a:ext cx="4175887" cy="672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cs-CZ" sz="16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D8FF4E30-C0D9-604E-F24F-3179E3960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3672000"/>
                <a:ext cx="4175887" cy="672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351C092E-1A98-3B9B-8A94-CBB7FB3842AE}"/>
                  </a:ext>
                </a:extLst>
              </p:cNvPr>
              <p:cNvSpPr txBox="1"/>
              <p:nvPr/>
            </p:nvSpPr>
            <p:spPr bwMode="auto">
              <a:xfrm>
                <a:off x="4320000" y="4572000"/>
                <a:ext cx="3231590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𝐿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𝜕𝜇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   ⇒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351C092E-1A98-3B9B-8A94-CBB7FB38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4572000"/>
                <a:ext cx="3231590" cy="756233"/>
              </a:xfrm>
              <a:prstGeom prst="rect">
                <a:avLst/>
              </a:prstGeom>
              <a:blipFill>
                <a:blip r:embed="rId6"/>
                <a:stretch>
                  <a:fillRect l="-1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F0B5F599-8569-1D6F-98B8-0EE0030093A1}"/>
                  </a:ext>
                </a:extLst>
              </p:cNvPr>
              <p:cNvSpPr txBox="1"/>
              <p:nvPr/>
            </p:nvSpPr>
            <p:spPr bwMode="auto">
              <a:xfrm>
                <a:off x="4320000" y="5652000"/>
                <a:ext cx="4166205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𝐿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   ⇒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F0B5F599-8569-1D6F-98B8-0EE003009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5652000"/>
                <a:ext cx="4166205" cy="756233"/>
              </a:xfrm>
              <a:prstGeom prst="rect">
                <a:avLst/>
              </a:prstGeom>
              <a:blipFill>
                <a:blip r:embed="rId7"/>
                <a:stretch>
                  <a:fillRect l="-14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50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>
            <a:extLst>
              <a:ext uri="{FF2B5EF4-FFF2-40B4-BE49-F238E27FC236}">
                <a16:creationId xmlns:a16="http://schemas.microsoft.com/office/drawing/2014/main" id="{FCFB4955-E7EB-C54A-44F3-1C78902CD304}"/>
              </a:ext>
            </a:extLst>
          </p:cNvPr>
          <p:cNvSpPr txBox="1"/>
          <p:nvPr/>
        </p:nvSpPr>
        <p:spPr bwMode="auto">
          <a:xfrm>
            <a:off x="719881" y="3024000"/>
            <a:ext cx="46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předpojatost?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FF151F2B-E60E-9410-86F5-E4D41403E656}"/>
              </a:ext>
            </a:extLst>
          </p:cNvPr>
          <p:cNvSpPr txBox="1"/>
          <p:nvPr/>
        </p:nvSpPr>
        <p:spPr bwMode="auto">
          <a:xfrm>
            <a:off x="719881" y="2232000"/>
            <a:ext cx="46798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věrohodný odhad rozptylu</a:t>
            </a: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Odhad parametrů normálního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719998" y="1440000"/>
            <a:ext cx="936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věrohodný odhad očekávané hodnoty			(aritmetický průměr)</a:t>
            </a:r>
          </a:p>
        </p:txBody>
      </p:sp>
      <p:sp>
        <p:nvSpPr>
          <p:cNvPr id="28" name="Obdélník 27"/>
          <p:cNvSpPr/>
          <p:nvPr/>
        </p:nvSpPr>
        <p:spPr bwMode="auto">
          <a:xfrm>
            <a:off x="5328000" y="6012000"/>
            <a:ext cx="2448000" cy="936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DC43BBAC-9C91-7684-3F70-AB7BC26758F2}"/>
                  </a:ext>
                </a:extLst>
              </p:cNvPr>
              <p:cNvSpPr txBox="1"/>
              <p:nvPr/>
            </p:nvSpPr>
            <p:spPr bwMode="auto">
              <a:xfrm>
                <a:off x="5400000" y="1260000"/>
                <a:ext cx="1201291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DC43BBAC-9C91-7684-3F70-AB7BC2675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0000" y="1260000"/>
                <a:ext cx="1201291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8F31A11A-6523-ABC6-7C0B-471B764CEF88}"/>
                  </a:ext>
                </a:extLst>
              </p:cNvPr>
              <p:cNvSpPr txBox="1"/>
              <p:nvPr/>
            </p:nvSpPr>
            <p:spPr bwMode="auto">
              <a:xfrm>
                <a:off x="5400000" y="2050884"/>
                <a:ext cx="4200574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cs-CZ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cs-CZ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≡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8F31A11A-6523-ABC6-7C0B-471B764CE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0000" y="2050884"/>
                <a:ext cx="4200574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E6B55281-4E9E-C8FD-D587-C1C338F5986D}"/>
                  </a:ext>
                </a:extLst>
              </p:cNvPr>
              <p:cNvSpPr txBox="1"/>
              <p:nvPr/>
            </p:nvSpPr>
            <p:spPr bwMode="auto">
              <a:xfrm>
                <a:off x="1260000" y="3420000"/>
                <a:ext cx="2265299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E6B55281-4E9E-C8FD-D587-C1C338F59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3420000"/>
                <a:ext cx="2265299" cy="75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ovéPole 16">
            <a:extLst>
              <a:ext uri="{FF2B5EF4-FFF2-40B4-BE49-F238E27FC236}">
                <a16:creationId xmlns:a16="http://schemas.microsoft.com/office/drawing/2014/main" id="{61C40C9F-EE7B-DE79-E033-DA52EE36CECF}"/>
              </a:ext>
            </a:extLst>
          </p:cNvPr>
          <p:cNvSpPr txBox="1"/>
          <p:nvPr/>
        </p:nvSpPr>
        <p:spPr bwMode="auto">
          <a:xfrm>
            <a:off x="5400000" y="3600000"/>
            <a:ext cx="28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nepředpojatý odhad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EDD99937-14AC-5FC3-4970-183741513889}"/>
                  </a:ext>
                </a:extLst>
              </p:cNvPr>
              <p:cNvSpPr txBox="1"/>
              <p:nvPr/>
            </p:nvSpPr>
            <p:spPr bwMode="auto">
              <a:xfrm>
                <a:off x="1259999" y="4320000"/>
                <a:ext cx="3218124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EDD99937-14AC-5FC3-4970-183741513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999" y="4320000"/>
                <a:ext cx="3218124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ovéPole 18">
            <a:extLst>
              <a:ext uri="{FF2B5EF4-FFF2-40B4-BE49-F238E27FC236}">
                <a16:creationId xmlns:a16="http://schemas.microsoft.com/office/drawing/2014/main" id="{ED8A3B57-8833-1DCB-D205-FDF4B46336B8}"/>
              </a:ext>
            </a:extLst>
          </p:cNvPr>
          <p:cNvSpPr txBox="1"/>
          <p:nvPr/>
        </p:nvSpPr>
        <p:spPr bwMode="auto">
          <a:xfrm>
            <a:off x="5400000" y="4500000"/>
            <a:ext cx="28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nepředpojatý odhad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AA834CE7-61BE-D029-CB4C-780935B0640E}"/>
                  </a:ext>
                </a:extLst>
              </p:cNvPr>
              <p:cNvSpPr txBox="1"/>
              <p:nvPr/>
            </p:nvSpPr>
            <p:spPr bwMode="auto">
              <a:xfrm>
                <a:off x="1259999" y="5220000"/>
                <a:ext cx="3765325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AA834CE7-61BE-D029-CB4C-780935B06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999" y="5220000"/>
                <a:ext cx="3765325" cy="756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ovéPole 21">
            <a:extLst>
              <a:ext uri="{FF2B5EF4-FFF2-40B4-BE49-F238E27FC236}">
                <a16:creationId xmlns:a16="http://schemas.microsoft.com/office/drawing/2014/main" id="{8B3F8E5A-1E75-7575-462D-292141638F22}"/>
              </a:ext>
            </a:extLst>
          </p:cNvPr>
          <p:cNvSpPr txBox="1"/>
          <p:nvPr/>
        </p:nvSpPr>
        <p:spPr bwMode="auto">
          <a:xfrm>
            <a:off x="5399763" y="5400000"/>
            <a:ext cx="28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předpojatý odhad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96AF2FF5-70B8-D79C-9CC5-61A7C2276698}"/>
              </a:ext>
            </a:extLst>
          </p:cNvPr>
          <p:cNvSpPr txBox="1"/>
          <p:nvPr/>
        </p:nvSpPr>
        <p:spPr bwMode="auto">
          <a:xfrm>
            <a:off x="719881" y="6300000"/>
            <a:ext cx="46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nepředpojatý odhad rozptylu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ovéPole 23">
                <a:extLst>
                  <a:ext uri="{FF2B5EF4-FFF2-40B4-BE49-F238E27FC236}">
                    <a16:creationId xmlns:a16="http://schemas.microsoft.com/office/drawing/2014/main" id="{C122628A-04B0-96D5-B595-03DAD15D46B5}"/>
                  </a:ext>
                </a:extLst>
              </p:cNvPr>
              <p:cNvSpPr txBox="1"/>
              <p:nvPr/>
            </p:nvSpPr>
            <p:spPr bwMode="auto">
              <a:xfrm>
                <a:off x="5400000" y="6084000"/>
                <a:ext cx="2364686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cs-CZ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cs-CZ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ovéPole 23">
                <a:extLst>
                  <a:ext uri="{FF2B5EF4-FFF2-40B4-BE49-F238E27FC236}">
                    <a16:creationId xmlns:a16="http://schemas.microsoft.com/office/drawing/2014/main" id="{C122628A-04B0-96D5-B595-03DAD15D4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0000" y="6084000"/>
                <a:ext cx="2364686" cy="756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3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628CDC6E-1B70-191C-9AFF-578700A14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1440000"/>
            <a:ext cx="5760000" cy="4505159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Odhad parametrů normálního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324B59A7-985F-5D05-0894-9210AD3B56BA}"/>
                  </a:ext>
                </a:extLst>
              </p:cNvPr>
              <p:cNvSpPr txBox="1"/>
              <p:nvPr/>
            </p:nvSpPr>
            <p:spPr bwMode="auto">
              <a:xfrm>
                <a:off x="7020000" y="2160000"/>
                <a:ext cx="2557880" cy="622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×100%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324B59A7-985F-5D05-0894-9210AD3B5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0000" y="2160000"/>
                <a:ext cx="2557880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FBC2ABD2-DD9F-4570-7F1A-D7B002E8F577}"/>
                  </a:ext>
                </a:extLst>
              </p:cNvPr>
              <p:cNvSpPr txBox="1"/>
              <p:nvPr/>
            </p:nvSpPr>
            <p:spPr>
              <a:xfrm>
                <a:off x="900000" y="3240000"/>
                <a:ext cx="2521524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cs-CZ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cs-CZ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FBC2ABD2-DD9F-4570-7F1A-D7B002E8F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0" y="3240000"/>
                <a:ext cx="2521524" cy="1077603"/>
              </a:xfrm>
              <a:prstGeom prst="rect">
                <a:avLst/>
              </a:prstGeom>
              <a:blipFill>
                <a:blip r:embed="rId5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BA18E054-E3CB-BA65-1B3E-C7AF8E6F94BD}"/>
                  </a:ext>
                </a:extLst>
              </p:cNvPr>
              <p:cNvSpPr txBox="1"/>
              <p:nvPr/>
            </p:nvSpPr>
            <p:spPr>
              <a:xfrm>
                <a:off x="900000" y="1800000"/>
                <a:ext cx="2122889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cs-CZ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cs-CZ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BA18E054-E3CB-BA65-1B3E-C7AF8E6F9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0" y="1800000"/>
                <a:ext cx="2122889" cy="1077603"/>
              </a:xfrm>
              <a:prstGeom prst="rect">
                <a:avLst/>
              </a:prstGeom>
              <a:blipFill>
                <a:blip r:embed="rId6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1D2C8824-890C-7E00-9EDD-01AC0DC8B9AE}"/>
                  </a:ext>
                </a:extLst>
              </p:cNvPr>
              <p:cNvSpPr txBox="1"/>
              <p:nvPr/>
            </p:nvSpPr>
            <p:spPr>
              <a:xfrm>
                <a:off x="900000" y="4680000"/>
                <a:ext cx="2903936" cy="6264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1D2C8824-890C-7E00-9EDD-01AC0DC8B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0" y="4680000"/>
                <a:ext cx="2903936" cy="6264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1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4B7FEF86-2640-17AD-8AE8-C7E3536B40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0" y="3600000"/>
            <a:ext cx="4320000" cy="3356875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Metoda nejmenších čtverců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ovéPole 15"/>
              <p:cNvSpPr txBox="1"/>
              <p:nvPr/>
            </p:nvSpPr>
            <p:spPr bwMode="auto">
              <a:xfrm>
                <a:off x="719998" y="1440000"/>
                <a:ext cx="9900000" cy="2308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sada naměřených hodnot	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	(nezávislé proměnné)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8"/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	(závislé proměnné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8"/>
                <a:endParaRPr lang="cs-CZ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8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modelová funkce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	modelujeme závislost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6"/>
                <a:r>
                  <a:rPr lang="cs-CZ" b="1" dirty="0"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(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parametry modelové závislosti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ovéPol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900000" cy="2308324"/>
              </a:xfrm>
              <a:prstGeom prst="rect">
                <a:avLst/>
              </a:prstGeom>
              <a:blipFill>
                <a:blip r:embed="rId3"/>
                <a:stretch>
                  <a:fillRect l="-369" t="-1319" b="-290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6B5537CC-2FC5-CA59-D6BD-9EE3C0DD3A26}"/>
                  </a:ext>
                </a:extLst>
              </p:cNvPr>
              <p:cNvSpPr txBox="1"/>
              <p:nvPr/>
            </p:nvSpPr>
            <p:spPr bwMode="auto">
              <a:xfrm>
                <a:off x="5400000" y="4320000"/>
                <a:ext cx="790720" cy="34970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±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6B5537CC-2FC5-CA59-D6BD-9EE3C0DD3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0000" y="4320000"/>
                <a:ext cx="790720" cy="349702"/>
              </a:xfrm>
              <a:prstGeom prst="rect">
                <a:avLst/>
              </a:prstGeom>
              <a:blipFill>
                <a:blip r:embed="rId4"/>
                <a:stretch>
                  <a:fillRect l="-1515" b="-1016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C20A23DD-6189-07F2-1873-EA3EAE237FCE}"/>
                  </a:ext>
                </a:extLst>
              </p:cNvPr>
              <p:cNvSpPr txBox="1"/>
              <p:nvPr/>
            </p:nvSpPr>
            <p:spPr bwMode="auto">
              <a:xfrm>
                <a:off x="3600000" y="5760000"/>
                <a:ext cx="793350" cy="349702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cs-CZ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C20A23DD-6189-07F2-1873-EA3EAE237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000" y="5760000"/>
                <a:ext cx="793350" cy="349702"/>
              </a:xfrm>
              <a:prstGeom prst="rect">
                <a:avLst/>
              </a:prstGeom>
              <a:blipFill>
                <a:blip r:embed="rId5"/>
                <a:stretch>
                  <a:fillRect l="-3030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27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nejmenších čtverců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720000" y="4320000"/>
            <a:ext cx="324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věrohodnostní funkce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délník 26"/>
          <p:cNvSpPr/>
          <p:nvPr/>
        </p:nvSpPr>
        <p:spPr bwMode="auto">
          <a:xfrm>
            <a:off x="4968000" y="5832000"/>
            <a:ext cx="3672000" cy="936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CBE450D7-4802-94A7-90EE-B6A223969F14}"/>
                  </a:ext>
                </a:extLst>
              </p:cNvPr>
              <p:cNvSpPr txBox="1"/>
              <p:nvPr/>
            </p:nvSpPr>
            <p:spPr bwMode="auto">
              <a:xfrm>
                <a:off x="719998" y="1440000"/>
                <a:ext cx="9900000" cy="2308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sada naměřených hodnot	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	(nezávislé proměnné)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8"/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	(závislé proměnné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8"/>
                <a:endParaRPr lang="cs-CZ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8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modelová funkce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	modelujeme závislost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6"/>
                <a:r>
                  <a:rPr lang="cs-CZ" b="1" dirty="0"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(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parametry modelové závislosti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CBE450D7-4802-94A7-90EE-B6A223969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900000" cy="2308324"/>
              </a:xfrm>
              <a:prstGeom prst="rect">
                <a:avLst/>
              </a:prstGeom>
              <a:blipFill>
                <a:blip r:embed="rId2"/>
                <a:stretch>
                  <a:fillRect l="-369" t="-1319" b="-290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ovéPole 4">
            <a:extLst>
              <a:ext uri="{FF2B5EF4-FFF2-40B4-BE49-F238E27FC236}">
                <a16:creationId xmlns:a16="http://schemas.microsoft.com/office/drawing/2014/main" id="{AC26CDF4-A3FD-FF6D-5289-70B5FC321F59}"/>
              </a:ext>
            </a:extLst>
          </p:cNvPr>
          <p:cNvSpPr txBox="1"/>
          <p:nvPr/>
        </p:nvSpPr>
        <p:spPr bwMode="auto">
          <a:xfrm>
            <a:off x="720000" y="6120000"/>
            <a:ext cx="43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minimalizujeme tzv. „chí kvadrát“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24D2F8BB-F952-246A-FCAD-975DA6F765FF}"/>
                  </a:ext>
                </a:extLst>
              </p:cNvPr>
              <p:cNvSpPr txBox="1"/>
              <p:nvPr/>
            </p:nvSpPr>
            <p:spPr bwMode="auto">
              <a:xfrm>
                <a:off x="4320000" y="4140000"/>
                <a:ext cx="4900509" cy="970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𝜆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|</m:t>
                                                  </m:r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𝜽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24D2F8BB-F952-246A-FCAD-975DA6F76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4140000"/>
                <a:ext cx="4900509" cy="970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202DFAD3-6DE6-2716-3F9E-DB0F49BB81C3}"/>
                  </a:ext>
                </a:extLst>
              </p:cNvPr>
              <p:cNvSpPr txBox="1"/>
              <p:nvPr/>
            </p:nvSpPr>
            <p:spPr bwMode="auto">
              <a:xfrm>
                <a:off x="4320000" y="5040000"/>
                <a:ext cx="4971874" cy="680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𝝈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𝜋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cs-CZ" sz="16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202DFAD3-6DE6-2716-3F9E-DB0F49BB8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00" y="5040000"/>
                <a:ext cx="4971874" cy="68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7362CC91-B995-146D-C239-86C5A400B4C0}"/>
                  </a:ext>
                </a:extLst>
              </p:cNvPr>
              <p:cNvSpPr txBox="1"/>
              <p:nvPr/>
            </p:nvSpPr>
            <p:spPr bwMode="auto">
              <a:xfrm>
                <a:off x="5040000" y="5904000"/>
                <a:ext cx="3465692" cy="765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7362CC91-B995-146D-C239-86C5A400B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0000" y="5904000"/>
                <a:ext cx="3465692" cy="7658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51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Metoda nejmenších čtverců – lineární fit</a:t>
            </a:r>
            <a:endParaRPr lang="en-US" sz="2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/>
              <p:cNvSpPr txBox="1"/>
              <p:nvPr/>
            </p:nvSpPr>
            <p:spPr bwMode="auto">
              <a:xfrm>
                <a:off x="700967" y="1465577"/>
                <a:ext cx="5760000" cy="5355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modelová funkce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„chí kvadrát“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lineární regrese</a:t>
                </a:r>
                <a:endParaRPr lang="en-US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přenos chyb</a:t>
                </a:r>
                <a:endParaRPr lang="en-US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označení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	(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vážený průměr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967" y="1465577"/>
                <a:ext cx="5760000" cy="5355312"/>
              </a:xfrm>
              <a:prstGeom prst="rect">
                <a:avLst/>
              </a:prstGeom>
              <a:blipFill>
                <a:blip r:embed="rId3"/>
                <a:stretch>
                  <a:fillRect l="-741" t="-569" b="-7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délník 27"/>
          <p:cNvSpPr/>
          <p:nvPr/>
        </p:nvSpPr>
        <p:spPr bwMode="auto">
          <a:xfrm>
            <a:off x="3168000" y="2880000"/>
            <a:ext cx="2340000" cy="288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Graf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810487"/>
              </p:ext>
            </p:extLst>
          </p:nvPr>
        </p:nvGraphicFramePr>
        <p:xfrm>
          <a:off x="5760000" y="2880000"/>
          <a:ext cx="48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EB5AF039-C95E-B282-F250-AD029A6C5AF2}"/>
                  </a:ext>
                </a:extLst>
              </p:cNvPr>
              <p:cNvSpPr txBox="1"/>
              <p:nvPr/>
            </p:nvSpPr>
            <p:spPr bwMode="auto">
              <a:xfrm>
                <a:off x="8280000" y="324000"/>
                <a:ext cx="152202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cs-CZ" sz="28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EB5AF039-C95E-B282-F250-AD029A6C5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0000" y="324000"/>
                <a:ext cx="152202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28795214-0A9E-3D33-0E85-8C2232BFB2BE}"/>
                  </a:ext>
                </a:extLst>
              </p:cNvPr>
              <p:cNvSpPr txBox="1"/>
              <p:nvPr/>
            </p:nvSpPr>
            <p:spPr bwMode="auto">
              <a:xfrm>
                <a:off x="3420000" y="1800000"/>
                <a:ext cx="3382977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28795214-0A9E-3D33-0E85-8C2232BF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0000" y="1800000"/>
                <a:ext cx="3382977" cy="75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80C17A1F-4A60-5891-3493-2DFB0E71492D}"/>
                  </a:ext>
                </a:extLst>
              </p:cNvPr>
              <p:cNvSpPr txBox="1"/>
              <p:nvPr/>
            </p:nvSpPr>
            <p:spPr bwMode="auto">
              <a:xfrm>
                <a:off x="2520000" y="6228000"/>
                <a:ext cx="1252458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80C17A1F-4A60-5891-3493-2DFB0E714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0000" y="6228000"/>
                <a:ext cx="1252458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590B5ADF-D435-6824-50B0-C857D6B9B58C}"/>
                  </a:ext>
                </a:extLst>
              </p:cNvPr>
              <p:cNvSpPr txBox="1"/>
              <p:nvPr/>
            </p:nvSpPr>
            <p:spPr bwMode="auto">
              <a:xfrm>
                <a:off x="3240000" y="3060000"/>
                <a:ext cx="2155205" cy="1131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590B5ADF-D435-6824-50B0-C857D6B9B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0" y="3060000"/>
                <a:ext cx="2155205" cy="11312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C38EDCDA-79FD-E350-CE7F-AE1D723B1F3F}"/>
                  </a:ext>
                </a:extLst>
              </p:cNvPr>
              <p:cNvSpPr txBox="1"/>
              <p:nvPr/>
            </p:nvSpPr>
            <p:spPr bwMode="auto">
              <a:xfrm>
                <a:off x="3240000" y="4680000"/>
                <a:ext cx="2094035" cy="896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C38EDCDA-79FD-E350-CE7F-AE1D723B1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00" y="4680000"/>
                <a:ext cx="2094035" cy="8967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41886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none" lIns="0" tIns="0" rIns="0" bIns="0" rtlCol="0">
        <a:spAutoFit/>
      </a:bodyPr>
      <a:lstStyle>
        <a:defPPr algn="l">
          <a:defRPr i="1" smtClean="0">
            <a:latin typeface="Cambria Math" panose="02040503050406030204" pitchFamily="18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F2114E41F3A445A2F6C1B0A5647FE3" ma:contentTypeVersion="2" ma:contentTypeDescription="Vytvoří nový dokument" ma:contentTypeScope="" ma:versionID="75a481996e2b42868bdd401f0669d1fe">
  <xsd:schema xmlns:xsd="http://www.w3.org/2001/XMLSchema" xmlns:xs="http://www.w3.org/2001/XMLSchema" xmlns:p="http://schemas.microsoft.com/office/2006/metadata/properties" xmlns:ns3="d6c43294-cb0a-454d-a541-7c15ee6cba5e" targetNamespace="http://schemas.microsoft.com/office/2006/metadata/properties" ma:root="true" ma:fieldsID="00fa1ae514fccdf67cdb710347de4781" ns3:_="">
    <xsd:import namespace="d6c43294-cb0a-454d-a541-7c15ee6cb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c43294-cb0a-454d-a541-7c15ee6cba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693FE2-7476-4413-ADA2-F158D2785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c43294-cb0a-454d-a541-7c15ee6cb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BCA434-3A52-4920-AB9E-C9ED2A2A4B19}">
  <ds:schemaRefs>
    <ds:schemaRef ds:uri="http://schemas.microsoft.com/office/2006/metadata/properties"/>
    <ds:schemaRef ds:uri="d6c43294-cb0a-454d-a541-7c15ee6cba5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E59AD4E-127F-4201-853F-EE4C968B85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2349</TotalTime>
  <Words>774</Words>
  <Application>Microsoft Office PowerPoint</Application>
  <PresentationFormat>Vlastní</PresentationFormat>
  <Paragraphs>173</Paragraphs>
  <Slides>10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202</cp:revision>
  <dcterms:created xsi:type="dcterms:W3CDTF">2019-10-02T09:36:21Z</dcterms:created>
  <dcterms:modified xsi:type="dcterms:W3CDTF">2022-12-13T07:16:48Z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0x010100D0F2114E41F3A445A2F6C1B0A5647FE3</vt:lpwstr>
  </property>
</Properties>
</file>