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9" r:id="rId2"/>
    <p:sldId id="304" r:id="rId3"/>
    <p:sldId id="330" r:id="rId4"/>
    <p:sldId id="306" r:id="rId5"/>
    <p:sldId id="315" r:id="rId6"/>
    <p:sldId id="331" r:id="rId7"/>
    <p:sldId id="332" r:id="rId8"/>
    <p:sldId id="317" r:id="rId9"/>
    <p:sldId id="326" r:id="rId10"/>
    <p:sldId id="320" r:id="rId11"/>
    <p:sldId id="327" r:id="rId12"/>
    <p:sldId id="328" r:id="rId13"/>
    <p:sldId id="323" r:id="rId14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006600"/>
    <a:srgbClr val="FF00FF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80" autoAdjust="0"/>
  </p:normalViewPr>
  <p:slideViewPr>
    <p:cSldViewPr snapToGrid="0">
      <p:cViewPr varScale="1">
        <p:scale>
          <a:sx n="110" d="100"/>
          <a:sy n="110" d="100"/>
        </p:scale>
        <p:origin x="10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Výsledky </a:t>
            </a:r>
            <a:r>
              <a:rPr lang="cs-CZ" dirty="0" err="1"/>
              <a:t>fitu</a:t>
            </a:r>
            <a:r>
              <a:rPr lang="cs-CZ" dirty="0"/>
              <a:t>:</a:t>
            </a:r>
          </a:p>
          <a:p>
            <a:r>
              <a:rPr lang="cs-CZ" dirty="0"/>
              <a:t>A = -3337, B = 3.201</a:t>
            </a:r>
          </a:p>
          <a:p>
            <a:r>
              <a:rPr lang="cs-CZ" dirty="0"/>
              <a:t>Q = 0.287561 eV, nu = 38.474259 x 10</a:t>
            </a:r>
            <a:r>
              <a:rPr lang="cs-CZ" baseline="30000" dirty="0"/>
              <a:t>-9</a:t>
            </a:r>
            <a:r>
              <a:rPr lang="cs-CZ" dirty="0"/>
              <a:t> cm</a:t>
            </a:r>
            <a:r>
              <a:rPr lang="cs-CZ" baseline="30000" dirty="0"/>
              <a:t>2</a:t>
            </a:r>
            <a:r>
              <a:rPr lang="cs-CZ" dirty="0"/>
              <a:t>/s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14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81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83.png"/><Relationship Id="rId10" Type="http://schemas.openxmlformats.org/officeDocument/2006/relationships/image" Target="../media/image77.png"/><Relationship Id="rId4" Type="http://schemas.openxmlformats.org/officeDocument/2006/relationships/image" Target="../media/image820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87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5" Type="http://schemas.openxmlformats.org/officeDocument/2006/relationships/image" Target="../media/image73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67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37.png"/><Relationship Id="rId2" Type="http://schemas.openxmlformats.org/officeDocument/2006/relationships/image" Target="../media/image3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15" Type="http://schemas.openxmlformats.org/officeDocument/2006/relationships/image" Target="../media/image35.png"/><Relationship Id="rId10" Type="http://schemas.openxmlformats.org/officeDocument/2006/relationships/image" Target="../media/image40.png"/><Relationship Id="rId19" Type="http://schemas.openxmlformats.org/officeDocument/2006/relationships/image" Target="../media/image3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4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6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3.png"/><Relationship Id="rId15" Type="http://schemas.openxmlformats.org/officeDocument/2006/relationships/image" Target="../media/image50.png"/><Relationship Id="rId10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6.png"/><Relationship Id="rId5" Type="http://schemas.openxmlformats.org/officeDocument/2006/relationships/image" Target="../media/image55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lineární model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900000" cy="5690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(nezávislé proměnné)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(závislé proměnné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		(modelujeme závislost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6"/>
                <a:r>
                  <a:rPr lang="cs-CZ" b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(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modelové závislosti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minimalizujeme tzv. „chí kvadrát“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cs-CZ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obecně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900000" cy="5690532"/>
              </a:xfrm>
              <a:prstGeom prst="rect">
                <a:avLst/>
              </a:prstGeom>
              <a:blipFill>
                <a:blip r:embed="rId2"/>
                <a:stretch>
                  <a:fillRect l="-369" t="-5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délník 20"/>
          <p:cNvSpPr/>
          <p:nvPr/>
        </p:nvSpPr>
        <p:spPr bwMode="auto">
          <a:xfrm>
            <a:off x="4356000" y="5688000"/>
            <a:ext cx="3060000" cy="129717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délník 21"/>
          <p:cNvSpPr/>
          <p:nvPr/>
        </p:nvSpPr>
        <p:spPr bwMode="auto">
          <a:xfrm>
            <a:off x="4284000" y="3240000"/>
            <a:ext cx="3528000" cy="86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4320000" y="3276000"/>
                <a:ext cx="3362844" cy="787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3276000"/>
                <a:ext cx="3362844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/>
              <p:cNvSpPr txBox="1"/>
              <p:nvPr/>
            </p:nvSpPr>
            <p:spPr bwMode="auto">
              <a:xfrm>
                <a:off x="4680000" y="4644000"/>
                <a:ext cx="3736151" cy="782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4644000"/>
                <a:ext cx="3736151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chyby obou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 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blipFill>
                <a:blip r:embed="rId2"/>
                <a:stretch>
                  <a:fillRect l="-376" t="-3106" b="-5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ovéPole 38"/>
              <p:cNvSpPr txBox="1"/>
              <p:nvPr/>
            </p:nvSpPr>
            <p:spPr bwMode="auto">
              <a:xfrm>
                <a:off x="4320000" y="2700000"/>
                <a:ext cx="64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vzdálenost bodu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od modelové funkce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ovéPol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700000"/>
                <a:ext cx="6480000" cy="369332"/>
              </a:xfrm>
              <a:prstGeom prst="rect">
                <a:avLst/>
              </a:prstGeom>
              <a:blipFill>
                <a:blip r:embed="rId3"/>
                <a:stretch>
                  <a:fillRect l="-659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FA439DEF-84D0-0366-B2D4-B77CC9CDB7C6}"/>
                  </a:ext>
                </a:extLst>
              </p:cNvPr>
              <p:cNvSpPr txBox="1"/>
              <p:nvPr/>
            </p:nvSpPr>
            <p:spPr bwMode="auto">
              <a:xfrm>
                <a:off x="4680000" y="3240000"/>
                <a:ext cx="3114250" cy="367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FA439DEF-84D0-0366-B2D4-B77CC9CD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3240000"/>
                <a:ext cx="3114250" cy="367345"/>
              </a:xfrm>
              <a:prstGeom prst="rect">
                <a:avLst/>
              </a:prstGeom>
              <a:blipFill>
                <a:blip r:embed="rId4"/>
                <a:stretch>
                  <a:fillRect b="-213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F5656D1-9FC0-C565-DCFD-BE6B20DF3B3D}"/>
                  </a:ext>
                </a:extLst>
              </p:cNvPr>
              <p:cNvSpPr txBox="1"/>
              <p:nvPr/>
            </p:nvSpPr>
            <p:spPr bwMode="auto">
              <a:xfrm>
                <a:off x="4680000" y="4320000"/>
                <a:ext cx="3690241" cy="613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F5656D1-9FC0-C565-DCFD-BE6B20DF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4320000"/>
                <a:ext cx="3690241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3215DE-A5AA-FAB9-6B20-5404D263F484}"/>
                  </a:ext>
                </a:extLst>
              </p:cNvPr>
              <p:cNvSpPr txBox="1"/>
              <p:nvPr/>
            </p:nvSpPr>
            <p:spPr bwMode="auto">
              <a:xfrm>
                <a:off x="4680000" y="5760000"/>
                <a:ext cx="300787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3215DE-A5AA-FAB9-6B20-5404D263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5760000"/>
                <a:ext cx="3007875" cy="276999"/>
              </a:xfrm>
              <a:prstGeom prst="rect">
                <a:avLst/>
              </a:prstGeom>
              <a:blipFill>
                <a:blip r:embed="rId6"/>
                <a:stretch>
                  <a:fillRect l="-2028" t="-8889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1A34D9A-AAD1-4EDE-AB18-36864EEA0DA0}"/>
                  </a:ext>
                </a:extLst>
              </p:cNvPr>
              <p:cNvSpPr txBox="1"/>
              <p:nvPr/>
            </p:nvSpPr>
            <p:spPr bwMode="auto">
              <a:xfrm>
                <a:off x="4680000" y="6300000"/>
                <a:ext cx="5376087" cy="613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1A34D9A-AAD1-4EDE-AB18-36864EEA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6300000"/>
                <a:ext cx="5376087" cy="613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Skupina 57">
            <a:extLst>
              <a:ext uri="{FF2B5EF4-FFF2-40B4-BE49-F238E27FC236}">
                <a16:creationId xmlns:a16="http://schemas.microsoft.com/office/drawing/2014/main" id="{93958698-D639-A459-A4C1-D0327BBACDCC}"/>
              </a:ext>
            </a:extLst>
          </p:cNvPr>
          <p:cNvGrpSpPr/>
          <p:nvPr/>
        </p:nvGrpSpPr>
        <p:grpSpPr>
          <a:xfrm>
            <a:off x="144000" y="2880000"/>
            <a:ext cx="3824754" cy="3156999"/>
            <a:chOff x="144000" y="2880000"/>
            <a:chExt cx="3824754" cy="3156999"/>
          </a:xfrm>
        </p:grpSpPr>
        <p:grpSp>
          <p:nvGrpSpPr>
            <p:cNvPr id="47" name="Skupina 46"/>
            <p:cNvGrpSpPr/>
            <p:nvPr/>
          </p:nvGrpSpPr>
          <p:grpSpPr>
            <a:xfrm>
              <a:off x="719998" y="2880000"/>
              <a:ext cx="3240000" cy="2916000"/>
              <a:chOff x="719998" y="2880000"/>
              <a:chExt cx="3240000" cy="2916000"/>
            </a:xfrm>
          </p:grpSpPr>
          <p:grpSp>
            <p:nvGrpSpPr>
              <p:cNvPr id="32" name="Skupina 31"/>
              <p:cNvGrpSpPr/>
              <p:nvPr/>
            </p:nvGrpSpPr>
            <p:grpSpPr>
              <a:xfrm>
                <a:off x="719998" y="2880000"/>
                <a:ext cx="3240000" cy="2916000"/>
                <a:chOff x="719998" y="2880000"/>
                <a:chExt cx="3240000" cy="2916000"/>
              </a:xfrm>
            </p:grpSpPr>
            <p:cxnSp>
              <p:nvCxnSpPr>
                <p:cNvPr id="31" name="Přímá spojnice 30"/>
                <p:cNvCxnSpPr/>
                <p:nvPr/>
              </p:nvCxnSpPr>
              <p:spPr>
                <a:xfrm>
                  <a:off x="2664001" y="4608000"/>
                  <a:ext cx="576000" cy="43200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Přímá spojnice se šipkou 8"/>
                <p:cNvCxnSpPr/>
                <p:nvPr/>
              </p:nvCxnSpPr>
              <p:spPr>
                <a:xfrm flipH="1" flipV="1">
                  <a:off x="720000" y="2880000"/>
                  <a:ext cx="0" cy="2880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Přímá spojnice se šipkou 11"/>
                <p:cNvCxnSpPr/>
                <p:nvPr/>
              </p:nvCxnSpPr>
              <p:spPr>
                <a:xfrm flipV="1">
                  <a:off x="719998" y="5760000"/>
                  <a:ext cx="32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Volný tvar 12"/>
                <p:cNvSpPr/>
                <p:nvPr/>
              </p:nvSpPr>
              <p:spPr>
                <a:xfrm>
                  <a:off x="1008403" y="3180329"/>
                  <a:ext cx="2412000" cy="1922804"/>
                </a:xfrm>
                <a:custGeom>
                  <a:avLst/>
                  <a:gdLst>
                    <a:gd name="connsiteX0" fmla="*/ 0 w 2170632"/>
                    <a:gd name="connsiteY0" fmla="*/ 1922804 h 1922804"/>
                    <a:gd name="connsiteX1" fmla="*/ 1512606 w 2170632"/>
                    <a:gd name="connsiteY1" fmla="*/ 1401511 h 1922804"/>
                    <a:gd name="connsiteX2" fmla="*/ 2170632 w 2170632"/>
                    <a:gd name="connsiteY2" fmla="*/ 0 h 1922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70632" h="1922804">
                      <a:moveTo>
                        <a:pt x="0" y="1922804"/>
                      </a:moveTo>
                      <a:cubicBezTo>
                        <a:pt x="575417" y="1822391"/>
                        <a:pt x="1150834" y="1721978"/>
                        <a:pt x="1512606" y="1401511"/>
                      </a:cubicBezTo>
                      <a:cubicBezTo>
                        <a:pt x="1874378" y="1081044"/>
                        <a:pt x="2022505" y="540522"/>
                        <a:pt x="2170632" y="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14" name="Ovál 13"/>
                <p:cNvSpPr>
                  <a:spLocks noChangeAspect="1"/>
                </p:cNvSpPr>
                <p:nvPr/>
              </p:nvSpPr>
              <p:spPr>
                <a:xfrm>
                  <a:off x="3168000" y="496800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cs-CZ"/>
                </a:p>
              </p:txBody>
            </p:sp>
            <p:cxnSp>
              <p:nvCxnSpPr>
                <p:cNvPr id="17" name="Přímá spojnice 16"/>
                <p:cNvCxnSpPr/>
                <p:nvPr/>
              </p:nvCxnSpPr>
              <p:spPr>
                <a:xfrm>
                  <a:off x="3240000" y="4860000"/>
                  <a:ext cx="0" cy="3600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Přímá spojnice 18"/>
                <p:cNvCxnSpPr/>
                <p:nvPr/>
              </p:nvCxnSpPr>
              <p:spPr>
                <a:xfrm>
                  <a:off x="2952000" y="4968000"/>
                  <a:ext cx="0" cy="1440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Přímá spojnice 20"/>
                <p:cNvCxnSpPr/>
                <p:nvPr/>
              </p:nvCxnSpPr>
              <p:spPr>
                <a:xfrm>
                  <a:off x="3168000" y="4860000"/>
                  <a:ext cx="144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Přímá spojnice 22"/>
                <p:cNvCxnSpPr/>
                <p:nvPr/>
              </p:nvCxnSpPr>
              <p:spPr>
                <a:xfrm>
                  <a:off x="3168000" y="5220000"/>
                  <a:ext cx="144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Přímá spojnice 23"/>
                <p:cNvCxnSpPr/>
                <p:nvPr/>
              </p:nvCxnSpPr>
              <p:spPr>
                <a:xfrm>
                  <a:off x="2952000" y="5040000"/>
                  <a:ext cx="576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Přímá spojnice 24"/>
                <p:cNvCxnSpPr/>
                <p:nvPr/>
              </p:nvCxnSpPr>
              <p:spPr>
                <a:xfrm>
                  <a:off x="3528000" y="4968000"/>
                  <a:ext cx="0" cy="1440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Přímá spojnice 25"/>
                <p:cNvCxnSpPr/>
                <p:nvPr/>
              </p:nvCxnSpPr>
              <p:spPr>
                <a:xfrm>
                  <a:off x="720000" y="5040000"/>
                  <a:ext cx="25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Přímá spojnice 26"/>
                <p:cNvCxnSpPr/>
                <p:nvPr/>
              </p:nvCxnSpPr>
              <p:spPr>
                <a:xfrm>
                  <a:off x="720000" y="4608000"/>
                  <a:ext cx="25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Přímá spojnice 27"/>
                <p:cNvCxnSpPr/>
                <p:nvPr/>
              </p:nvCxnSpPr>
              <p:spPr>
                <a:xfrm>
                  <a:off x="2664000" y="3240000"/>
                  <a:ext cx="0" cy="25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Přímá spojnice 29"/>
                <p:cNvCxnSpPr/>
                <p:nvPr/>
              </p:nvCxnSpPr>
              <p:spPr>
                <a:xfrm>
                  <a:off x="3240000" y="3276000"/>
                  <a:ext cx="0" cy="25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Přímá spojnice 44"/>
              <p:cNvCxnSpPr/>
              <p:nvPr/>
            </p:nvCxnSpPr>
            <p:spPr>
              <a:xfrm>
                <a:off x="720000" y="3744000"/>
                <a:ext cx="25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ovéPole 17">
                  <a:extLst>
                    <a:ext uri="{FF2B5EF4-FFF2-40B4-BE49-F238E27FC236}">
                      <a16:creationId xmlns:a16="http://schemas.microsoft.com/office/drawing/2014/main" id="{11312BB7-8B9B-1FDE-065A-34F17503EC9C}"/>
                    </a:ext>
                  </a:extLst>
                </p:cNvPr>
                <p:cNvSpPr txBox="1"/>
                <p:nvPr/>
              </p:nvSpPr>
              <p:spPr bwMode="auto">
                <a:xfrm>
                  <a:off x="3456000" y="3024000"/>
                  <a:ext cx="506677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ovéPole 17">
                  <a:extLst>
                    <a:ext uri="{FF2B5EF4-FFF2-40B4-BE49-F238E27FC236}">
                      <a16:creationId xmlns:a16="http://schemas.microsoft.com/office/drawing/2014/main" id="{11312BB7-8B9B-1FDE-065A-34F17503E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6000" y="3024000"/>
                  <a:ext cx="50667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63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ovéPole 19">
                  <a:extLst>
                    <a:ext uri="{FF2B5EF4-FFF2-40B4-BE49-F238E27FC236}">
                      <a16:creationId xmlns:a16="http://schemas.microsoft.com/office/drawing/2014/main" id="{9C14B72F-703A-C8CF-9911-01A0EFB63367}"/>
                    </a:ext>
                  </a:extLst>
                </p:cNvPr>
                <p:cNvSpPr txBox="1"/>
                <p:nvPr/>
              </p:nvSpPr>
              <p:spPr bwMode="auto">
                <a:xfrm>
                  <a:off x="3276000" y="5076000"/>
                  <a:ext cx="69275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ovéPole 19">
                  <a:extLst>
                    <a:ext uri="{FF2B5EF4-FFF2-40B4-BE49-F238E27FC236}">
                      <a16:creationId xmlns:a16="http://schemas.microsoft.com/office/drawing/2014/main" id="{9C14B72F-703A-C8CF-9911-01A0EFB63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000" y="5076000"/>
                  <a:ext cx="692754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2888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ovéPole 51">
                  <a:extLst>
                    <a:ext uri="{FF2B5EF4-FFF2-40B4-BE49-F238E27FC236}">
                      <a16:creationId xmlns:a16="http://schemas.microsoft.com/office/drawing/2014/main" id="{9977ECA6-2C30-BDD2-43F1-02912343A53F}"/>
                    </a:ext>
                  </a:extLst>
                </p:cNvPr>
                <p:cNvSpPr txBox="1"/>
                <p:nvPr/>
              </p:nvSpPr>
              <p:spPr bwMode="auto">
                <a:xfrm>
                  <a:off x="3114000" y="5759999"/>
                  <a:ext cx="24711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ovéPole 51">
                  <a:extLst>
                    <a:ext uri="{FF2B5EF4-FFF2-40B4-BE49-F238E27FC236}">
                      <a16:creationId xmlns:a16="http://schemas.microsoft.com/office/drawing/2014/main" id="{9977ECA6-2C30-BDD2-43F1-02912343A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4000" y="5759999"/>
                  <a:ext cx="24711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5000" r="-1000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ovéPole 52">
                  <a:extLst>
                    <a:ext uri="{FF2B5EF4-FFF2-40B4-BE49-F238E27FC236}">
                      <a16:creationId xmlns:a16="http://schemas.microsoft.com/office/drawing/2014/main" id="{6024D3A8-6371-3C85-E925-F5EE777B8CE4}"/>
                    </a:ext>
                  </a:extLst>
                </p:cNvPr>
                <p:cNvSpPr txBox="1"/>
                <p:nvPr/>
              </p:nvSpPr>
              <p:spPr bwMode="auto">
                <a:xfrm>
                  <a:off x="2574000" y="5760000"/>
                  <a:ext cx="18171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ovéPole 52">
                  <a:extLst>
                    <a:ext uri="{FF2B5EF4-FFF2-40B4-BE49-F238E27FC236}">
                      <a16:creationId xmlns:a16="http://schemas.microsoft.com/office/drawing/2014/main" id="{6024D3A8-6371-3C85-E925-F5EE777B8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000" y="5760000"/>
                  <a:ext cx="18171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8889" r="-66667" b="-22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ovéPole 53">
                  <a:extLst>
                    <a:ext uri="{FF2B5EF4-FFF2-40B4-BE49-F238E27FC236}">
                      <a16:creationId xmlns:a16="http://schemas.microsoft.com/office/drawing/2014/main" id="{17C83441-703D-B0D6-252E-FBACA36005A0}"/>
                    </a:ext>
                  </a:extLst>
                </p:cNvPr>
                <p:cNvSpPr txBox="1"/>
                <p:nvPr/>
              </p:nvSpPr>
              <p:spPr bwMode="auto">
                <a:xfrm>
                  <a:off x="144000" y="3600000"/>
                  <a:ext cx="57208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ovéPole 53">
                  <a:extLst>
                    <a:ext uri="{FF2B5EF4-FFF2-40B4-BE49-F238E27FC236}">
                      <a16:creationId xmlns:a16="http://schemas.microsoft.com/office/drawing/2014/main" id="{17C83441-703D-B0D6-252E-FBACA3600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00" y="3600000"/>
                  <a:ext cx="57208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978" t="-2222" b="-3777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ovéPole 54">
                  <a:extLst>
                    <a:ext uri="{FF2B5EF4-FFF2-40B4-BE49-F238E27FC236}">
                      <a16:creationId xmlns:a16="http://schemas.microsoft.com/office/drawing/2014/main" id="{877F9388-F11D-27F6-1B38-033860951BC0}"/>
                    </a:ext>
                  </a:extLst>
                </p:cNvPr>
                <p:cNvSpPr txBox="1"/>
                <p:nvPr/>
              </p:nvSpPr>
              <p:spPr bwMode="auto">
                <a:xfrm>
                  <a:off x="216000" y="4464000"/>
                  <a:ext cx="506677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ovéPole 54">
                  <a:extLst>
                    <a:ext uri="{FF2B5EF4-FFF2-40B4-BE49-F238E27FC236}">
                      <a16:creationId xmlns:a16="http://schemas.microsoft.com/office/drawing/2014/main" id="{877F9388-F11D-27F6-1B38-033860951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00" y="4464000"/>
                  <a:ext cx="50667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5476" t="-6522" r="-40476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ovéPole 55">
                  <a:extLst>
                    <a:ext uri="{FF2B5EF4-FFF2-40B4-BE49-F238E27FC236}">
                      <a16:creationId xmlns:a16="http://schemas.microsoft.com/office/drawing/2014/main" id="{EEF67134-AD1D-B833-9EC9-25E0FF3CBD1F}"/>
                    </a:ext>
                  </a:extLst>
                </p:cNvPr>
                <p:cNvSpPr txBox="1"/>
                <p:nvPr/>
              </p:nvSpPr>
              <p:spPr bwMode="auto">
                <a:xfrm>
                  <a:off x="432000" y="4860000"/>
                  <a:ext cx="24878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ovéPole 55">
                  <a:extLst>
                    <a:ext uri="{FF2B5EF4-FFF2-40B4-BE49-F238E27FC236}">
                      <a16:creationId xmlns:a16="http://schemas.microsoft.com/office/drawing/2014/main" id="{EEF67134-AD1D-B833-9EC9-25E0FF3CB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00" y="4860000"/>
                  <a:ext cx="24878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4390" r="-7317" b="-2608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ovéPole 56">
                  <a:extLst>
                    <a:ext uri="{FF2B5EF4-FFF2-40B4-BE49-F238E27FC236}">
                      <a16:creationId xmlns:a16="http://schemas.microsoft.com/office/drawing/2014/main" id="{7061C341-6789-3017-3495-FB8390FD1394}"/>
                    </a:ext>
                  </a:extLst>
                </p:cNvPr>
                <p:cNvSpPr txBox="1"/>
                <p:nvPr/>
              </p:nvSpPr>
              <p:spPr bwMode="auto">
                <a:xfrm>
                  <a:off x="1764000" y="4284000"/>
                  <a:ext cx="886012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ovéPole 56">
                  <a:extLst>
                    <a:ext uri="{FF2B5EF4-FFF2-40B4-BE49-F238E27FC236}">
                      <a16:creationId xmlns:a16="http://schemas.microsoft.com/office/drawing/2014/main" id="{7061C341-6789-3017-3495-FB8390FD1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4000" y="4284000"/>
                  <a:ext cx="886012" cy="276999"/>
                </a:xfrm>
                <a:prstGeom prst="rect">
                  <a:avLst/>
                </a:prstGeom>
                <a:blipFill>
                  <a:blip r:embed="rId15"/>
                  <a:stretch>
                    <a:fillRect t="-8889" r="-14384" b="-3777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2C9A2F0-7432-0B32-B0A5-707DEC9CAC59}"/>
                  </a:ext>
                </a:extLst>
              </p:cNvPr>
              <p:cNvSpPr txBox="1"/>
              <p:nvPr/>
            </p:nvSpPr>
            <p:spPr bwMode="auto">
              <a:xfrm>
                <a:off x="4320000" y="5220000"/>
                <a:ext cx="64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Taylorův rozvoj modelové funkce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okolí bodu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2C9A2F0-7432-0B32-B0A5-707DEC9C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5220000"/>
                <a:ext cx="6480000" cy="369332"/>
              </a:xfrm>
              <a:prstGeom prst="rect">
                <a:avLst/>
              </a:prstGeom>
              <a:blipFill>
                <a:blip r:embed="rId16"/>
                <a:stretch>
                  <a:fillRect l="-659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1F127430-C448-5056-C2B2-6CE71D5A22FE}"/>
                  </a:ext>
                </a:extLst>
              </p:cNvPr>
              <p:cNvSpPr txBox="1"/>
              <p:nvPr/>
            </p:nvSpPr>
            <p:spPr bwMode="auto">
              <a:xfrm>
                <a:off x="4320000" y="3780000"/>
                <a:ext cx="64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„vážená“ vzdálenost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bodu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od modelové funkce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1F127430-C448-5056-C2B2-6CE71D5A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3780000"/>
                <a:ext cx="6480000" cy="369332"/>
              </a:xfrm>
              <a:prstGeom prst="rect">
                <a:avLst/>
              </a:prstGeom>
              <a:blipFill>
                <a:blip r:embed="rId17"/>
                <a:stretch>
                  <a:fillRect l="-659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2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8" grpId="0"/>
      <p:bldP spid="15" grpId="0"/>
      <p:bldP spid="16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chyby obou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ovéPole 38"/>
          <p:cNvSpPr txBox="1"/>
          <p:nvPr/>
        </p:nvSpPr>
        <p:spPr bwMode="auto">
          <a:xfrm>
            <a:off x="4320000" y="2700000"/>
            <a:ext cx="61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minimalizujeme „váženou“ vzdálenost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192C00EA-303D-0717-C667-091D7067C89A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 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192C00EA-303D-0717-C667-091D7067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blipFill>
                <a:blip r:embed="rId2"/>
                <a:stretch>
                  <a:fillRect l="-376" t="-3106" b="-5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CE9FA781-5657-04CE-616F-745CB01EC90D}"/>
                  </a:ext>
                </a:extLst>
              </p:cNvPr>
              <p:cNvSpPr txBox="1"/>
              <p:nvPr/>
            </p:nvSpPr>
            <p:spPr bwMode="auto">
              <a:xfrm>
                <a:off x="4680000" y="3240000"/>
                <a:ext cx="5805564" cy="58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=−2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CE9FA781-5657-04CE-616F-745CB01E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3240000"/>
                <a:ext cx="5805564" cy="584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3EAF20C5-506F-E4D8-F14F-C604885871D2}"/>
                  </a:ext>
                </a:extLst>
              </p:cNvPr>
              <p:cNvSpPr txBox="1"/>
              <p:nvPr/>
            </p:nvSpPr>
            <p:spPr bwMode="auto">
              <a:xfrm>
                <a:off x="4680000" y="3960000"/>
                <a:ext cx="3720249" cy="115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3EAF20C5-506F-E4D8-F14F-C60488587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3960000"/>
                <a:ext cx="3720249" cy="1159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DB7BAC3B-A4BD-FD4B-2E18-EB702097B65C}"/>
                  </a:ext>
                </a:extLst>
              </p:cNvPr>
              <p:cNvSpPr txBox="1"/>
              <p:nvPr/>
            </p:nvSpPr>
            <p:spPr bwMode="auto">
              <a:xfrm>
                <a:off x="4680000" y="5940000"/>
                <a:ext cx="2173415" cy="648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DB7BAC3B-A4BD-FD4B-2E18-EB702097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5940000"/>
                <a:ext cx="2173415" cy="648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6D0115-A809-B3A7-1F6A-40A6BCC5747C}"/>
              </a:ext>
            </a:extLst>
          </p:cNvPr>
          <p:cNvGrpSpPr/>
          <p:nvPr/>
        </p:nvGrpSpPr>
        <p:grpSpPr>
          <a:xfrm>
            <a:off x="144000" y="2880000"/>
            <a:ext cx="3824754" cy="3156999"/>
            <a:chOff x="144000" y="2880000"/>
            <a:chExt cx="3824754" cy="3156999"/>
          </a:xfrm>
        </p:grpSpPr>
        <p:grpSp>
          <p:nvGrpSpPr>
            <p:cNvPr id="40" name="Skupina 39">
              <a:extLst>
                <a:ext uri="{FF2B5EF4-FFF2-40B4-BE49-F238E27FC236}">
                  <a16:creationId xmlns:a16="http://schemas.microsoft.com/office/drawing/2014/main" id="{BBE6F125-ABD3-57EE-3102-B2A0F82EC09F}"/>
                </a:ext>
              </a:extLst>
            </p:cNvPr>
            <p:cNvGrpSpPr/>
            <p:nvPr/>
          </p:nvGrpSpPr>
          <p:grpSpPr>
            <a:xfrm>
              <a:off x="719998" y="2880000"/>
              <a:ext cx="3240000" cy="2916000"/>
              <a:chOff x="719998" y="2880000"/>
              <a:chExt cx="3240000" cy="2916000"/>
            </a:xfrm>
          </p:grpSpPr>
          <p:grpSp>
            <p:nvGrpSpPr>
              <p:cNvPr id="52" name="Skupina 51">
                <a:extLst>
                  <a:ext uri="{FF2B5EF4-FFF2-40B4-BE49-F238E27FC236}">
                    <a16:creationId xmlns:a16="http://schemas.microsoft.com/office/drawing/2014/main" id="{1AB5B66A-6BC8-4953-688A-A6310CAF479D}"/>
                  </a:ext>
                </a:extLst>
              </p:cNvPr>
              <p:cNvGrpSpPr/>
              <p:nvPr/>
            </p:nvGrpSpPr>
            <p:grpSpPr>
              <a:xfrm>
                <a:off x="719998" y="2880000"/>
                <a:ext cx="3240000" cy="2916000"/>
                <a:chOff x="719998" y="2880000"/>
                <a:chExt cx="3240000" cy="2916000"/>
              </a:xfrm>
            </p:grpSpPr>
            <p:cxnSp>
              <p:nvCxnSpPr>
                <p:cNvPr id="54" name="Přímá spojnice 53">
                  <a:extLst>
                    <a:ext uri="{FF2B5EF4-FFF2-40B4-BE49-F238E27FC236}">
                      <a16:creationId xmlns:a16="http://schemas.microsoft.com/office/drawing/2014/main" id="{5EE155A4-F348-56F4-6E9A-84D6033197E8}"/>
                    </a:ext>
                  </a:extLst>
                </p:cNvPr>
                <p:cNvCxnSpPr/>
                <p:nvPr/>
              </p:nvCxnSpPr>
              <p:spPr>
                <a:xfrm>
                  <a:off x="2664001" y="4608000"/>
                  <a:ext cx="576000" cy="43200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se šipkou 54">
                  <a:extLst>
                    <a:ext uri="{FF2B5EF4-FFF2-40B4-BE49-F238E27FC236}">
                      <a16:creationId xmlns:a16="http://schemas.microsoft.com/office/drawing/2014/main" id="{2771394F-E44B-BF08-2052-6B311599651C}"/>
                    </a:ext>
                  </a:extLst>
                </p:cNvPr>
                <p:cNvCxnSpPr/>
                <p:nvPr/>
              </p:nvCxnSpPr>
              <p:spPr>
                <a:xfrm flipH="1" flipV="1">
                  <a:off x="720000" y="2880000"/>
                  <a:ext cx="0" cy="2880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se šipkou 55">
                  <a:extLst>
                    <a:ext uri="{FF2B5EF4-FFF2-40B4-BE49-F238E27FC236}">
                      <a16:creationId xmlns:a16="http://schemas.microsoft.com/office/drawing/2014/main" id="{D879C519-B9B8-0EB3-11EF-02C0FCCC4BB3}"/>
                    </a:ext>
                  </a:extLst>
                </p:cNvPr>
                <p:cNvCxnSpPr/>
                <p:nvPr/>
              </p:nvCxnSpPr>
              <p:spPr>
                <a:xfrm flipV="1">
                  <a:off x="719998" y="5760000"/>
                  <a:ext cx="32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Volný tvar 12">
                  <a:extLst>
                    <a:ext uri="{FF2B5EF4-FFF2-40B4-BE49-F238E27FC236}">
                      <a16:creationId xmlns:a16="http://schemas.microsoft.com/office/drawing/2014/main" id="{7BCA0F8C-559E-CA69-0123-9C02359D58C8}"/>
                    </a:ext>
                  </a:extLst>
                </p:cNvPr>
                <p:cNvSpPr/>
                <p:nvPr/>
              </p:nvSpPr>
              <p:spPr>
                <a:xfrm>
                  <a:off x="1008403" y="3180329"/>
                  <a:ext cx="2412000" cy="1922804"/>
                </a:xfrm>
                <a:custGeom>
                  <a:avLst/>
                  <a:gdLst>
                    <a:gd name="connsiteX0" fmla="*/ 0 w 2170632"/>
                    <a:gd name="connsiteY0" fmla="*/ 1922804 h 1922804"/>
                    <a:gd name="connsiteX1" fmla="*/ 1512606 w 2170632"/>
                    <a:gd name="connsiteY1" fmla="*/ 1401511 h 1922804"/>
                    <a:gd name="connsiteX2" fmla="*/ 2170632 w 2170632"/>
                    <a:gd name="connsiteY2" fmla="*/ 0 h 1922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70632" h="1922804">
                      <a:moveTo>
                        <a:pt x="0" y="1922804"/>
                      </a:moveTo>
                      <a:cubicBezTo>
                        <a:pt x="575417" y="1822391"/>
                        <a:pt x="1150834" y="1721978"/>
                        <a:pt x="1512606" y="1401511"/>
                      </a:cubicBezTo>
                      <a:cubicBezTo>
                        <a:pt x="1874378" y="1081044"/>
                        <a:pt x="2022505" y="540522"/>
                        <a:pt x="2170632" y="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58" name="Ovál 57">
                  <a:extLst>
                    <a:ext uri="{FF2B5EF4-FFF2-40B4-BE49-F238E27FC236}">
                      <a16:creationId xmlns:a16="http://schemas.microsoft.com/office/drawing/2014/main" id="{E6BDE2CA-0F22-FF09-540C-FE4895735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68000" y="496800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cs-CZ"/>
                </a:p>
              </p:txBody>
            </p:sp>
            <p:cxnSp>
              <p:nvCxnSpPr>
                <p:cNvPr id="59" name="Přímá spojnice 58">
                  <a:extLst>
                    <a:ext uri="{FF2B5EF4-FFF2-40B4-BE49-F238E27FC236}">
                      <a16:creationId xmlns:a16="http://schemas.microsoft.com/office/drawing/2014/main" id="{F1A8F558-A064-5741-2241-8F73F608F715}"/>
                    </a:ext>
                  </a:extLst>
                </p:cNvPr>
                <p:cNvCxnSpPr/>
                <p:nvPr/>
              </p:nvCxnSpPr>
              <p:spPr>
                <a:xfrm>
                  <a:off x="3240000" y="4860000"/>
                  <a:ext cx="0" cy="3600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Přímá spojnice 59">
                  <a:extLst>
                    <a:ext uri="{FF2B5EF4-FFF2-40B4-BE49-F238E27FC236}">
                      <a16:creationId xmlns:a16="http://schemas.microsoft.com/office/drawing/2014/main" id="{78E1F857-E9C1-8434-86D4-6DF2D72AB803}"/>
                    </a:ext>
                  </a:extLst>
                </p:cNvPr>
                <p:cNvCxnSpPr/>
                <p:nvPr/>
              </p:nvCxnSpPr>
              <p:spPr>
                <a:xfrm>
                  <a:off x="2952000" y="4968000"/>
                  <a:ext cx="0" cy="1440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Přímá spojnice 60">
                  <a:extLst>
                    <a:ext uri="{FF2B5EF4-FFF2-40B4-BE49-F238E27FC236}">
                      <a16:creationId xmlns:a16="http://schemas.microsoft.com/office/drawing/2014/main" id="{F5FDA43B-A5BA-4BE4-6205-13AB5451F48A}"/>
                    </a:ext>
                  </a:extLst>
                </p:cNvPr>
                <p:cNvCxnSpPr/>
                <p:nvPr/>
              </p:nvCxnSpPr>
              <p:spPr>
                <a:xfrm>
                  <a:off x="3168000" y="4860000"/>
                  <a:ext cx="144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Přímá spojnice 61">
                  <a:extLst>
                    <a:ext uri="{FF2B5EF4-FFF2-40B4-BE49-F238E27FC236}">
                      <a16:creationId xmlns:a16="http://schemas.microsoft.com/office/drawing/2014/main" id="{F53CF430-C7DE-9ADE-2AF9-33C6C9F3C458}"/>
                    </a:ext>
                  </a:extLst>
                </p:cNvPr>
                <p:cNvCxnSpPr/>
                <p:nvPr/>
              </p:nvCxnSpPr>
              <p:spPr>
                <a:xfrm>
                  <a:off x="3168000" y="5220000"/>
                  <a:ext cx="144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Přímá spojnice 62">
                  <a:extLst>
                    <a:ext uri="{FF2B5EF4-FFF2-40B4-BE49-F238E27FC236}">
                      <a16:creationId xmlns:a16="http://schemas.microsoft.com/office/drawing/2014/main" id="{A21C84E3-8A8E-EE0A-EB1F-064E1E32CE08}"/>
                    </a:ext>
                  </a:extLst>
                </p:cNvPr>
                <p:cNvCxnSpPr/>
                <p:nvPr/>
              </p:nvCxnSpPr>
              <p:spPr>
                <a:xfrm>
                  <a:off x="2952000" y="5040000"/>
                  <a:ext cx="576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Přímá spojnice 63">
                  <a:extLst>
                    <a:ext uri="{FF2B5EF4-FFF2-40B4-BE49-F238E27FC236}">
                      <a16:creationId xmlns:a16="http://schemas.microsoft.com/office/drawing/2014/main" id="{AED315C3-1142-373C-73F0-CEEBE13D6DA2}"/>
                    </a:ext>
                  </a:extLst>
                </p:cNvPr>
                <p:cNvCxnSpPr/>
                <p:nvPr/>
              </p:nvCxnSpPr>
              <p:spPr>
                <a:xfrm>
                  <a:off x="3528000" y="4968000"/>
                  <a:ext cx="0" cy="1440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Přímá spojnice 64">
                  <a:extLst>
                    <a:ext uri="{FF2B5EF4-FFF2-40B4-BE49-F238E27FC236}">
                      <a16:creationId xmlns:a16="http://schemas.microsoft.com/office/drawing/2014/main" id="{46CD7F41-567D-CEEC-5E67-5BE17C153AF9}"/>
                    </a:ext>
                  </a:extLst>
                </p:cNvPr>
                <p:cNvCxnSpPr/>
                <p:nvPr/>
              </p:nvCxnSpPr>
              <p:spPr>
                <a:xfrm>
                  <a:off x="720000" y="5040000"/>
                  <a:ext cx="25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Přímá spojnice 65">
                  <a:extLst>
                    <a:ext uri="{FF2B5EF4-FFF2-40B4-BE49-F238E27FC236}">
                      <a16:creationId xmlns:a16="http://schemas.microsoft.com/office/drawing/2014/main" id="{25C3D67C-5601-B197-EB44-7BFB6CC3A6FC}"/>
                    </a:ext>
                  </a:extLst>
                </p:cNvPr>
                <p:cNvCxnSpPr/>
                <p:nvPr/>
              </p:nvCxnSpPr>
              <p:spPr>
                <a:xfrm>
                  <a:off x="720000" y="4608000"/>
                  <a:ext cx="25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Přímá spojnice 66">
                  <a:extLst>
                    <a:ext uri="{FF2B5EF4-FFF2-40B4-BE49-F238E27FC236}">
                      <a16:creationId xmlns:a16="http://schemas.microsoft.com/office/drawing/2014/main" id="{C43314F6-74E9-F0D1-95EB-22B8ECB0F192}"/>
                    </a:ext>
                  </a:extLst>
                </p:cNvPr>
                <p:cNvCxnSpPr/>
                <p:nvPr/>
              </p:nvCxnSpPr>
              <p:spPr>
                <a:xfrm>
                  <a:off x="2664000" y="3240000"/>
                  <a:ext cx="0" cy="25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Přímá spojnice 67">
                  <a:extLst>
                    <a:ext uri="{FF2B5EF4-FFF2-40B4-BE49-F238E27FC236}">
                      <a16:creationId xmlns:a16="http://schemas.microsoft.com/office/drawing/2014/main" id="{3053D6D3-02DA-D0AE-856C-976A8431AB00}"/>
                    </a:ext>
                  </a:extLst>
                </p:cNvPr>
                <p:cNvCxnSpPr/>
                <p:nvPr/>
              </p:nvCxnSpPr>
              <p:spPr>
                <a:xfrm>
                  <a:off x="3240000" y="3276000"/>
                  <a:ext cx="0" cy="25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Přímá spojnice 52">
                <a:extLst>
                  <a:ext uri="{FF2B5EF4-FFF2-40B4-BE49-F238E27FC236}">
                    <a16:creationId xmlns:a16="http://schemas.microsoft.com/office/drawing/2014/main" id="{7C1757FF-5D06-84AF-9CF6-12252CF21D97}"/>
                  </a:ext>
                </a:extLst>
              </p:cNvPr>
              <p:cNvCxnSpPr/>
              <p:nvPr/>
            </p:nvCxnSpPr>
            <p:spPr>
              <a:xfrm>
                <a:off x="720000" y="3744000"/>
                <a:ext cx="25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ovéPole 40">
                  <a:extLst>
                    <a:ext uri="{FF2B5EF4-FFF2-40B4-BE49-F238E27FC236}">
                      <a16:creationId xmlns:a16="http://schemas.microsoft.com/office/drawing/2014/main" id="{27DDF00A-1900-8C82-A28F-6329665FD8E9}"/>
                    </a:ext>
                  </a:extLst>
                </p:cNvPr>
                <p:cNvSpPr txBox="1"/>
                <p:nvPr/>
              </p:nvSpPr>
              <p:spPr bwMode="auto">
                <a:xfrm>
                  <a:off x="3456000" y="3024000"/>
                  <a:ext cx="506677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ovéPole 40">
                  <a:extLst>
                    <a:ext uri="{FF2B5EF4-FFF2-40B4-BE49-F238E27FC236}">
                      <a16:creationId xmlns:a16="http://schemas.microsoft.com/office/drawing/2014/main" id="{27DDF00A-1900-8C82-A28F-6329665FD8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6000" y="3024000"/>
                  <a:ext cx="5066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663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ovéPole 41">
                  <a:extLst>
                    <a:ext uri="{FF2B5EF4-FFF2-40B4-BE49-F238E27FC236}">
                      <a16:creationId xmlns:a16="http://schemas.microsoft.com/office/drawing/2014/main" id="{3048E14D-583F-131A-45F9-1FE87DEA72EF}"/>
                    </a:ext>
                  </a:extLst>
                </p:cNvPr>
                <p:cNvSpPr txBox="1"/>
                <p:nvPr/>
              </p:nvSpPr>
              <p:spPr bwMode="auto">
                <a:xfrm>
                  <a:off x="3276000" y="5076000"/>
                  <a:ext cx="69275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ovéPole 41">
                  <a:extLst>
                    <a:ext uri="{FF2B5EF4-FFF2-40B4-BE49-F238E27FC236}">
                      <a16:creationId xmlns:a16="http://schemas.microsoft.com/office/drawing/2014/main" id="{3048E14D-583F-131A-45F9-1FE87DEA7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000" y="5076000"/>
                  <a:ext cx="69275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2888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ovéPole 42">
                  <a:extLst>
                    <a:ext uri="{FF2B5EF4-FFF2-40B4-BE49-F238E27FC236}">
                      <a16:creationId xmlns:a16="http://schemas.microsoft.com/office/drawing/2014/main" id="{ADBC1408-23EE-CF32-499E-97B2D745C19B}"/>
                    </a:ext>
                  </a:extLst>
                </p:cNvPr>
                <p:cNvSpPr txBox="1"/>
                <p:nvPr/>
              </p:nvSpPr>
              <p:spPr bwMode="auto">
                <a:xfrm>
                  <a:off x="3114000" y="5759999"/>
                  <a:ext cx="24711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ovéPole 42">
                  <a:extLst>
                    <a:ext uri="{FF2B5EF4-FFF2-40B4-BE49-F238E27FC236}">
                      <a16:creationId xmlns:a16="http://schemas.microsoft.com/office/drawing/2014/main" id="{ADBC1408-23EE-CF32-499E-97B2D745C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4000" y="5759999"/>
                  <a:ext cx="24711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000" r="-1000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5E8789F6-D7A9-87FB-42F1-4B2E10591870}"/>
                    </a:ext>
                  </a:extLst>
                </p:cNvPr>
                <p:cNvSpPr txBox="1"/>
                <p:nvPr/>
              </p:nvSpPr>
              <p:spPr bwMode="auto">
                <a:xfrm>
                  <a:off x="2574000" y="5760000"/>
                  <a:ext cx="18171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5E8789F6-D7A9-87FB-42F1-4B2E10591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000" y="5760000"/>
                  <a:ext cx="18171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t="-8889" r="-66667" b="-22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ovéPole 47">
                  <a:extLst>
                    <a:ext uri="{FF2B5EF4-FFF2-40B4-BE49-F238E27FC236}">
                      <a16:creationId xmlns:a16="http://schemas.microsoft.com/office/drawing/2014/main" id="{5D76FBEF-D7BD-E20B-684F-DC2F4DCD332E}"/>
                    </a:ext>
                  </a:extLst>
                </p:cNvPr>
                <p:cNvSpPr txBox="1"/>
                <p:nvPr/>
              </p:nvSpPr>
              <p:spPr bwMode="auto">
                <a:xfrm>
                  <a:off x="144000" y="3600000"/>
                  <a:ext cx="57208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ovéPole 47">
                  <a:extLst>
                    <a:ext uri="{FF2B5EF4-FFF2-40B4-BE49-F238E27FC236}">
                      <a16:creationId xmlns:a16="http://schemas.microsoft.com/office/drawing/2014/main" id="{5D76FBEF-D7BD-E20B-684F-DC2F4DCD3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00" y="3600000"/>
                  <a:ext cx="57208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978" t="-2222" b="-3777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ovéPole 48">
                  <a:extLst>
                    <a:ext uri="{FF2B5EF4-FFF2-40B4-BE49-F238E27FC236}">
                      <a16:creationId xmlns:a16="http://schemas.microsoft.com/office/drawing/2014/main" id="{F493479E-E402-EB19-8750-125260130772}"/>
                    </a:ext>
                  </a:extLst>
                </p:cNvPr>
                <p:cNvSpPr txBox="1"/>
                <p:nvPr/>
              </p:nvSpPr>
              <p:spPr bwMode="auto">
                <a:xfrm>
                  <a:off x="216000" y="4464000"/>
                  <a:ext cx="506677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ovéPole 48">
                  <a:extLst>
                    <a:ext uri="{FF2B5EF4-FFF2-40B4-BE49-F238E27FC236}">
                      <a16:creationId xmlns:a16="http://schemas.microsoft.com/office/drawing/2014/main" id="{F493479E-E402-EB19-8750-125260130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00" y="4464000"/>
                  <a:ext cx="50667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5476" t="-6522" r="-40476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ovéPole 49">
                  <a:extLst>
                    <a:ext uri="{FF2B5EF4-FFF2-40B4-BE49-F238E27FC236}">
                      <a16:creationId xmlns:a16="http://schemas.microsoft.com/office/drawing/2014/main" id="{173F72A4-B2C1-EFA8-9F37-CDFDDA37E923}"/>
                    </a:ext>
                  </a:extLst>
                </p:cNvPr>
                <p:cNvSpPr txBox="1"/>
                <p:nvPr/>
              </p:nvSpPr>
              <p:spPr bwMode="auto">
                <a:xfrm>
                  <a:off x="432000" y="4860000"/>
                  <a:ext cx="24878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ovéPole 49">
                  <a:extLst>
                    <a:ext uri="{FF2B5EF4-FFF2-40B4-BE49-F238E27FC236}">
                      <a16:creationId xmlns:a16="http://schemas.microsoft.com/office/drawing/2014/main" id="{173F72A4-B2C1-EFA8-9F37-CDFDDA37E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00" y="4860000"/>
                  <a:ext cx="24878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4390" r="-7317" b="-2608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ovéPole 50">
                  <a:extLst>
                    <a:ext uri="{FF2B5EF4-FFF2-40B4-BE49-F238E27FC236}">
                      <a16:creationId xmlns:a16="http://schemas.microsoft.com/office/drawing/2014/main" id="{9EB42012-7D69-AE5B-5083-FDC43AD3E612}"/>
                    </a:ext>
                  </a:extLst>
                </p:cNvPr>
                <p:cNvSpPr txBox="1"/>
                <p:nvPr/>
              </p:nvSpPr>
              <p:spPr bwMode="auto">
                <a:xfrm>
                  <a:off x="1764000" y="4284000"/>
                  <a:ext cx="886012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ovéPole 50">
                  <a:extLst>
                    <a:ext uri="{FF2B5EF4-FFF2-40B4-BE49-F238E27FC236}">
                      <a16:creationId xmlns:a16="http://schemas.microsoft.com/office/drawing/2014/main" id="{9EB42012-7D69-AE5B-5083-FDC43AD3E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4000" y="4284000"/>
                  <a:ext cx="886012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8889" r="-14384" b="-3777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D333F0CF-3348-A06E-608D-559917F44CB6}"/>
              </a:ext>
            </a:extLst>
          </p:cNvPr>
          <p:cNvSpPr txBox="1"/>
          <p:nvPr/>
        </p:nvSpPr>
        <p:spPr bwMode="auto">
          <a:xfrm>
            <a:off x="4320000" y="5400000"/>
            <a:ext cx="61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minimální „vážená vzdálenost“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ovéPole 38"/>
          <p:cNvSpPr txBox="1"/>
          <p:nvPr/>
        </p:nvSpPr>
        <p:spPr bwMode="auto">
          <a:xfrm>
            <a:off x="4320000" y="2700000"/>
            <a:ext cx="640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minimalizace „chí kvadrátu“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chyby obou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délník 51"/>
          <p:cNvSpPr/>
          <p:nvPr/>
        </p:nvSpPr>
        <p:spPr bwMode="auto">
          <a:xfrm>
            <a:off x="4608000" y="3167999"/>
            <a:ext cx="3600000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8840F5A7-B6B1-3605-EA3D-F58BAD5EC7FD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 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8840F5A7-B6B1-3605-EA3D-F58BAD5EC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blipFill>
                <a:blip r:embed="rId3"/>
                <a:stretch>
                  <a:fillRect l="-376" t="-3106" b="-5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A56EF2F-91CC-C3A2-04AB-800B2BA2B2F6}"/>
                  </a:ext>
                </a:extLst>
              </p:cNvPr>
              <p:cNvSpPr txBox="1"/>
              <p:nvPr/>
            </p:nvSpPr>
            <p:spPr bwMode="auto">
              <a:xfrm>
                <a:off x="4680000" y="3240000"/>
                <a:ext cx="3415230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A56EF2F-91CC-C3A2-04AB-800B2BA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3240000"/>
                <a:ext cx="341523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Skupina 9">
            <a:extLst>
              <a:ext uri="{FF2B5EF4-FFF2-40B4-BE49-F238E27FC236}">
                <a16:creationId xmlns:a16="http://schemas.microsoft.com/office/drawing/2014/main" id="{A7CAB6D6-7860-9901-EFC5-49AD55B71C7B}"/>
              </a:ext>
            </a:extLst>
          </p:cNvPr>
          <p:cNvGrpSpPr/>
          <p:nvPr/>
        </p:nvGrpSpPr>
        <p:grpSpPr>
          <a:xfrm>
            <a:off x="468000" y="2880000"/>
            <a:ext cx="3494677" cy="3156999"/>
            <a:chOff x="468000" y="2880000"/>
            <a:chExt cx="3494677" cy="3156999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5E02F44E-CF06-3028-31BB-5AD1DAE5E760}"/>
                </a:ext>
              </a:extLst>
            </p:cNvPr>
            <p:cNvGrpSpPr/>
            <p:nvPr/>
          </p:nvGrpSpPr>
          <p:grpSpPr>
            <a:xfrm>
              <a:off x="719998" y="2880000"/>
              <a:ext cx="3240000" cy="2880000"/>
              <a:chOff x="719998" y="2880000"/>
              <a:chExt cx="3240000" cy="2880000"/>
            </a:xfrm>
          </p:grpSpPr>
          <p:grpSp>
            <p:nvGrpSpPr>
              <p:cNvPr id="54" name="Skupina 53">
                <a:extLst>
                  <a:ext uri="{FF2B5EF4-FFF2-40B4-BE49-F238E27FC236}">
                    <a16:creationId xmlns:a16="http://schemas.microsoft.com/office/drawing/2014/main" id="{C44FBE9F-F233-5A92-6ACB-7D55E8FE1C9C}"/>
                  </a:ext>
                </a:extLst>
              </p:cNvPr>
              <p:cNvGrpSpPr/>
              <p:nvPr/>
            </p:nvGrpSpPr>
            <p:grpSpPr>
              <a:xfrm>
                <a:off x="719998" y="2880000"/>
                <a:ext cx="3240000" cy="2880000"/>
                <a:chOff x="719998" y="2880000"/>
                <a:chExt cx="3240000" cy="2880000"/>
              </a:xfrm>
            </p:grpSpPr>
            <p:cxnSp>
              <p:nvCxnSpPr>
                <p:cNvPr id="57" name="Přímá spojnice se šipkou 56">
                  <a:extLst>
                    <a:ext uri="{FF2B5EF4-FFF2-40B4-BE49-F238E27FC236}">
                      <a16:creationId xmlns:a16="http://schemas.microsoft.com/office/drawing/2014/main" id="{BCFF0715-A657-1D69-EDDD-B7A7A77CED31}"/>
                    </a:ext>
                  </a:extLst>
                </p:cNvPr>
                <p:cNvCxnSpPr/>
                <p:nvPr/>
              </p:nvCxnSpPr>
              <p:spPr>
                <a:xfrm flipH="1" flipV="1">
                  <a:off x="720000" y="2880000"/>
                  <a:ext cx="0" cy="2880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se šipkou 57">
                  <a:extLst>
                    <a:ext uri="{FF2B5EF4-FFF2-40B4-BE49-F238E27FC236}">
                      <a16:creationId xmlns:a16="http://schemas.microsoft.com/office/drawing/2014/main" id="{310FE1B0-DB14-404E-8ED2-D41D5D99498E}"/>
                    </a:ext>
                  </a:extLst>
                </p:cNvPr>
                <p:cNvCxnSpPr/>
                <p:nvPr/>
              </p:nvCxnSpPr>
              <p:spPr>
                <a:xfrm flipV="1">
                  <a:off x="719998" y="5760000"/>
                  <a:ext cx="32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Volný tvar 12">
                  <a:extLst>
                    <a:ext uri="{FF2B5EF4-FFF2-40B4-BE49-F238E27FC236}">
                      <a16:creationId xmlns:a16="http://schemas.microsoft.com/office/drawing/2014/main" id="{3AC9BF4B-E6E7-32A5-483B-C107481EAB68}"/>
                    </a:ext>
                  </a:extLst>
                </p:cNvPr>
                <p:cNvSpPr/>
                <p:nvPr/>
              </p:nvSpPr>
              <p:spPr>
                <a:xfrm>
                  <a:off x="1008403" y="3180329"/>
                  <a:ext cx="2412000" cy="1922804"/>
                </a:xfrm>
                <a:custGeom>
                  <a:avLst/>
                  <a:gdLst>
                    <a:gd name="connsiteX0" fmla="*/ 0 w 2170632"/>
                    <a:gd name="connsiteY0" fmla="*/ 1922804 h 1922804"/>
                    <a:gd name="connsiteX1" fmla="*/ 1512606 w 2170632"/>
                    <a:gd name="connsiteY1" fmla="*/ 1401511 h 1922804"/>
                    <a:gd name="connsiteX2" fmla="*/ 2170632 w 2170632"/>
                    <a:gd name="connsiteY2" fmla="*/ 0 h 1922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70632" h="1922804">
                      <a:moveTo>
                        <a:pt x="0" y="1922804"/>
                      </a:moveTo>
                      <a:cubicBezTo>
                        <a:pt x="575417" y="1822391"/>
                        <a:pt x="1150834" y="1721978"/>
                        <a:pt x="1512606" y="1401511"/>
                      </a:cubicBezTo>
                      <a:cubicBezTo>
                        <a:pt x="1874378" y="1081044"/>
                        <a:pt x="2022505" y="540522"/>
                        <a:pt x="2170632" y="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60" name="Ovál 59">
                  <a:extLst>
                    <a:ext uri="{FF2B5EF4-FFF2-40B4-BE49-F238E27FC236}">
                      <a16:creationId xmlns:a16="http://schemas.microsoft.com/office/drawing/2014/main" id="{F3D2E7CD-FD0F-90D2-B664-BABCBFEE1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2000" y="453600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cs-CZ"/>
                </a:p>
              </p:txBody>
            </p:sp>
            <p:cxnSp>
              <p:nvCxnSpPr>
                <p:cNvPr id="67" name="Přímá spojnice 66">
                  <a:extLst>
                    <a:ext uri="{FF2B5EF4-FFF2-40B4-BE49-F238E27FC236}">
                      <a16:creationId xmlns:a16="http://schemas.microsoft.com/office/drawing/2014/main" id="{A320A6FD-29E4-265E-8708-01298DEA1A1B}"/>
                    </a:ext>
                  </a:extLst>
                </p:cNvPr>
                <p:cNvCxnSpPr/>
                <p:nvPr/>
              </p:nvCxnSpPr>
              <p:spPr>
                <a:xfrm>
                  <a:off x="720000" y="5040000"/>
                  <a:ext cx="25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Přímá spojnice 67">
                  <a:extLst>
                    <a:ext uri="{FF2B5EF4-FFF2-40B4-BE49-F238E27FC236}">
                      <a16:creationId xmlns:a16="http://schemas.microsoft.com/office/drawing/2014/main" id="{AAF2F04E-95FF-CE3D-31A6-D430A86397BC}"/>
                    </a:ext>
                  </a:extLst>
                </p:cNvPr>
                <p:cNvCxnSpPr/>
                <p:nvPr/>
              </p:nvCxnSpPr>
              <p:spPr>
                <a:xfrm>
                  <a:off x="720000" y="4608000"/>
                  <a:ext cx="25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Přímá spojnice 68">
                  <a:extLst>
                    <a:ext uri="{FF2B5EF4-FFF2-40B4-BE49-F238E27FC236}">
                      <a16:creationId xmlns:a16="http://schemas.microsoft.com/office/drawing/2014/main" id="{EA651D6D-70CD-3911-96DE-8FD420506B4A}"/>
                    </a:ext>
                  </a:extLst>
                </p:cNvPr>
                <p:cNvCxnSpPr/>
                <p:nvPr/>
              </p:nvCxnSpPr>
              <p:spPr>
                <a:xfrm>
                  <a:off x="2664000" y="3240000"/>
                  <a:ext cx="0" cy="25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Přímá spojnice 54">
                <a:extLst>
                  <a:ext uri="{FF2B5EF4-FFF2-40B4-BE49-F238E27FC236}">
                    <a16:creationId xmlns:a16="http://schemas.microsoft.com/office/drawing/2014/main" id="{227E71CF-3C12-B8EF-EC6E-BACB5B8BE3FC}"/>
                  </a:ext>
                </a:extLst>
              </p:cNvPr>
              <p:cNvCxnSpPr/>
              <p:nvPr/>
            </p:nvCxnSpPr>
            <p:spPr>
              <a:xfrm>
                <a:off x="720000" y="3744000"/>
                <a:ext cx="25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ovéPole 41">
                  <a:extLst>
                    <a:ext uri="{FF2B5EF4-FFF2-40B4-BE49-F238E27FC236}">
                      <a16:creationId xmlns:a16="http://schemas.microsoft.com/office/drawing/2014/main" id="{013185B0-1E09-B065-F66E-FF686706FF32}"/>
                    </a:ext>
                  </a:extLst>
                </p:cNvPr>
                <p:cNvSpPr txBox="1"/>
                <p:nvPr/>
              </p:nvSpPr>
              <p:spPr bwMode="auto">
                <a:xfrm>
                  <a:off x="3456000" y="3024000"/>
                  <a:ext cx="506677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ovéPole 41">
                  <a:extLst>
                    <a:ext uri="{FF2B5EF4-FFF2-40B4-BE49-F238E27FC236}">
                      <a16:creationId xmlns:a16="http://schemas.microsoft.com/office/drawing/2014/main" id="{013185B0-1E09-B065-F66E-FF686706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6000" y="3024000"/>
                  <a:ext cx="50667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63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ovéPole 42">
                  <a:extLst>
                    <a:ext uri="{FF2B5EF4-FFF2-40B4-BE49-F238E27FC236}">
                      <a16:creationId xmlns:a16="http://schemas.microsoft.com/office/drawing/2014/main" id="{18CF6A6E-AD43-A707-79BF-59A51CB63365}"/>
                    </a:ext>
                  </a:extLst>
                </p:cNvPr>
                <p:cNvSpPr txBox="1"/>
                <p:nvPr/>
              </p:nvSpPr>
              <p:spPr bwMode="auto">
                <a:xfrm>
                  <a:off x="1260000" y="3384000"/>
                  <a:ext cx="195399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ovéPole 42">
                  <a:extLst>
                    <a:ext uri="{FF2B5EF4-FFF2-40B4-BE49-F238E27FC236}">
                      <a16:creationId xmlns:a16="http://schemas.microsoft.com/office/drawing/2014/main" id="{18CF6A6E-AD43-A707-79BF-59A51CB63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0000" y="3384000"/>
                  <a:ext cx="1953996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6522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2690CE8C-644A-D6EF-5AC6-AB5065CBCB67}"/>
                    </a:ext>
                  </a:extLst>
                </p:cNvPr>
                <p:cNvSpPr txBox="1"/>
                <p:nvPr/>
              </p:nvSpPr>
              <p:spPr bwMode="auto">
                <a:xfrm>
                  <a:off x="3096000" y="5759999"/>
                  <a:ext cx="720903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2690CE8C-644A-D6EF-5AC6-AB5065CBC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6000" y="5759999"/>
                  <a:ext cx="72090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237" t="-8889" r="-3390" b="-1111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ovéPole 47">
                  <a:extLst>
                    <a:ext uri="{FF2B5EF4-FFF2-40B4-BE49-F238E27FC236}">
                      <a16:creationId xmlns:a16="http://schemas.microsoft.com/office/drawing/2014/main" id="{66064DDE-ACB0-8558-6E47-6D16D9D2EB44}"/>
                    </a:ext>
                  </a:extLst>
                </p:cNvPr>
                <p:cNvSpPr txBox="1"/>
                <p:nvPr/>
              </p:nvSpPr>
              <p:spPr bwMode="auto">
                <a:xfrm>
                  <a:off x="2574000" y="5760000"/>
                  <a:ext cx="18171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ovéPole 47">
                  <a:extLst>
                    <a:ext uri="{FF2B5EF4-FFF2-40B4-BE49-F238E27FC236}">
                      <a16:creationId xmlns:a16="http://schemas.microsoft.com/office/drawing/2014/main" id="{66064DDE-ACB0-8558-6E47-6D16D9D2E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000" y="5760000"/>
                  <a:ext cx="1817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t="-8889" r="-66667" b="-22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ovéPole 48">
                  <a:extLst>
                    <a:ext uri="{FF2B5EF4-FFF2-40B4-BE49-F238E27FC236}">
                      <a16:creationId xmlns:a16="http://schemas.microsoft.com/office/drawing/2014/main" id="{968E32E6-1EDA-2235-5206-E819CAEB8EEE}"/>
                    </a:ext>
                  </a:extLst>
                </p:cNvPr>
                <p:cNvSpPr txBox="1"/>
                <p:nvPr/>
              </p:nvSpPr>
              <p:spPr bwMode="auto">
                <a:xfrm>
                  <a:off x="504000" y="3600000"/>
                  <a:ext cx="185114" cy="2820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ovéPole 48">
                  <a:extLst>
                    <a:ext uri="{FF2B5EF4-FFF2-40B4-BE49-F238E27FC236}">
                      <a16:creationId xmlns:a16="http://schemas.microsoft.com/office/drawing/2014/main" id="{968E32E6-1EDA-2235-5206-E819CAEB8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000" y="3600000"/>
                  <a:ext cx="185114" cy="282065"/>
                </a:xfrm>
                <a:prstGeom prst="rect">
                  <a:avLst/>
                </a:prstGeom>
                <a:blipFill>
                  <a:blip r:embed="rId9"/>
                  <a:stretch>
                    <a:fillRect l="-33333" t="-21739" r="-66667" b="-2826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ovéPole 50">
                  <a:extLst>
                    <a:ext uri="{FF2B5EF4-FFF2-40B4-BE49-F238E27FC236}">
                      <a16:creationId xmlns:a16="http://schemas.microsoft.com/office/drawing/2014/main" id="{93AB3128-80C0-74BF-F7FB-1E7AAA7BEAF8}"/>
                    </a:ext>
                  </a:extLst>
                </p:cNvPr>
                <p:cNvSpPr txBox="1"/>
                <p:nvPr/>
              </p:nvSpPr>
              <p:spPr bwMode="auto">
                <a:xfrm>
                  <a:off x="468000" y="4464000"/>
                  <a:ext cx="18511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ovéPole 50">
                  <a:extLst>
                    <a:ext uri="{FF2B5EF4-FFF2-40B4-BE49-F238E27FC236}">
                      <a16:creationId xmlns:a16="http://schemas.microsoft.com/office/drawing/2014/main" id="{93AB3128-80C0-74BF-F7FB-1E7AAA7B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000" y="4464000"/>
                  <a:ext cx="1851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t="-6522" r="-66667" b="-2608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ovéPole 52">
                  <a:extLst>
                    <a:ext uri="{FF2B5EF4-FFF2-40B4-BE49-F238E27FC236}">
                      <a16:creationId xmlns:a16="http://schemas.microsoft.com/office/drawing/2014/main" id="{185C51A5-0A75-E8F3-FA2C-DF8F7410A526}"/>
                    </a:ext>
                  </a:extLst>
                </p:cNvPr>
                <p:cNvSpPr txBox="1"/>
                <p:nvPr/>
              </p:nvSpPr>
              <p:spPr bwMode="auto">
                <a:xfrm>
                  <a:off x="2088000" y="4284000"/>
                  <a:ext cx="56367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cs-CZ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ovéPole 52">
                  <a:extLst>
                    <a:ext uri="{FF2B5EF4-FFF2-40B4-BE49-F238E27FC236}">
                      <a16:creationId xmlns:a16="http://schemas.microsoft.com/office/drawing/2014/main" id="{185C51A5-0A75-E8F3-FA2C-DF8F7410A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8000" y="4284000"/>
                  <a:ext cx="56367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8889" r="-40217" b="-2888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Ovál 70">
            <a:extLst>
              <a:ext uri="{FF2B5EF4-FFF2-40B4-BE49-F238E27FC236}">
                <a16:creationId xmlns:a16="http://schemas.microsoft.com/office/drawing/2014/main" id="{76876058-7401-E88D-A485-67D22F708B48}"/>
              </a:ext>
            </a:extLst>
          </p:cNvPr>
          <p:cNvSpPr>
            <a:spLocks noChangeAspect="1"/>
          </p:cNvSpPr>
          <p:nvPr/>
        </p:nvSpPr>
        <p:spPr>
          <a:xfrm>
            <a:off x="3168000" y="3672000"/>
            <a:ext cx="144000" cy="144000"/>
          </a:xfrm>
          <a:prstGeom prst="ellipse">
            <a:avLst/>
          </a:prstGeom>
          <a:solidFill>
            <a:srgbClr val="0070C0"/>
          </a:solidFill>
          <a:ln w="254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cxnSp>
        <p:nvCxnSpPr>
          <p:cNvPr id="72" name="Přímá spojnice 71">
            <a:extLst>
              <a:ext uri="{FF2B5EF4-FFF2-40B4-BE49-F238E27FC236}">
                <a16:creationId xmlns:a16="http://schemas.microsoft.com/office/drawing/2014/main" id="{E7E65A90-22F7-F2AF-C9AD-D3078896817E}"/>
              </a:ext>
            </a:extLst>
          </p:cNvPr>
          <p:cNvCxnSpPr/>
          <p:nvPr/>
        </p:nvCxnSpPr>
        <p:spPr>
          <a:xfrm>
            <a:off x="3240000" y="3276000"/>
            <a:ext cx="0" cy="252000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>
            <a:extLst>
              <a:ext uri="{FF2B5EF4-FFF2-40B4-BE49-F238E27FC236}">
                <a16:creationId xmlns:a16="http://schemas.microsoft.com/office/drawing/2014/main" id="{1181DC33-6D27-39DD-42F9-680A543ACC0B}"/>
              </a:ext>
            </a:extLst>
          </p:cNvPr>
          <p:cNvCxnSpPr>
            <a:cxnSpLocks/>
          </p:cNvCxnSpPr>
          <p:nvPr/>
        </p:nvCxnSpPr>
        <p:spPr>
          <a:xfrm flipV="1">
            <a:off x="2088000" y="4176000"/>
            <a:ext cx="1152000" cy="86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D0B4FEF8-F768-DB57-3BF4-BF983ABCFA92}"/>
                  </a:ext>
                </a:extLst>
              </p:cNvPr>
              <p:cNvSpPr txBox="1"/>
              <p:nvPr/>
            </p:nvSpPr>
            <p:spPr bwMode="auto">
              <a:xfrm>
                <a:off x="4320000" y="4320000"/>
                <a:ext cx="6408000" cy="2612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Poznámka: Taylorův rozvoj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celková chyba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D0B4FEF8-F768-DB57-3BF4-BF983ABC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4320000"/>
                <a:ext cx="6408000" cy="2612767"/>
              </a:xfrm>
              <a:prstGeom prst="rect">
                <a:avLst/>
              </a:prstGeom>
              <a:blipFill>
                <a:blip r:embed="rId12"/>
                <a:stretch>
                  <a:fillRect l="-666" t="-1402" b="-2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7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chyby obou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2700000"/>
            <a:ext cx="5621446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 bwMode="auto">
              <a:xfrm>
                <a:off x="5436000" y="2988000"/>
                <a:ext cx="1620000" cy="1338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Správně: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3.9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=− 18±7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00" y="2988000"/>
                <a:ext cx="1620000" cy="1338828"/>
              </a:xfrm>
              <a:prstGeom prst="rect">
                <a:avLst/>
              </a:prstGeom>
              <a:blipFill>
                <a:blip r:embed="rId3"/>
                <a:stretch>
                  <a:fillRect l="-33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/>
              <p:cNvSpPr txBox="1"/>
              <p:nvPr/>
            </p:nvSpPr>
            <p:spPr bwMode="auto">
              <a:xfrm>
                <a:off x="8425604" y="4932000"/>
                <a:ext cx="1620000" cy="1338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Špatně: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=3.3±0.3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20</m:t>
                      </m:r>
                      <m:r>
                        <a:rPr lang="el-GR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5604" y="4932000"/>
                <a:ext cx="1620000" cy="1338828"/>
              </a:xfrm>
              <a:prstGeom prst="rect">
                <a:avLst/>
              </a:prstGeom>
              <a:blipFill>
                <a:blip r:embed="rId4"/>
                <a:stretch>
                  <a:fillRect l="-30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7E6457DB-C6C8-05E4-4ECF-28F11D4661B2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 (náhodné proměnné s chybami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7E6457DB-C6C8-05E4-4ECF-28F11D466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977704"/>
              </a:xfrm>
              <a:prstGeom prst="rect">
                <a:avLst/>
              </a:prstGeom>
              <a:blipFill>
                <a:blip r:embed="rId5"/>
                <a:stretch>
                  <a:fillRect l="-376" t="-3106" b="-5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2520000"/>
                <a:ext cx="432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minimalizace „chí kvadrátu“</a:t>
                </a: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2520000"/>
                <a:ext cx="4320000" cy="1200329"/>
              </a:xfrm>
              <a:prstGeom prst="rect">
                <a:avLst/>
              </a:prstGeom>
              <a:blipFill>
                <a:blip r:embed="rId6"/>
                <a:stretch>
                  <a:fillRect l="-846" t="-2538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C8222056-34D1-69AF-9607-FD45ED11557E}"/>
                  </a:ext>
                </a:extLst>
              </p:cNvPr>
              <p:cNvSpPr txBox="1"/>
              <p:nvPr/>
            </p:nvSpPr>
            <p:spPr bwMode="auto">
              <a:xfrm>
                <a:off x="1080000" y="5040000"/>
                <a:ext cx="340689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C8222056-34D1-69AF-9607-FD45ED11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040000"/>
                <a:ext cx="3406895" cy="276999"/>
              </a:xfrm>
              <a:prstGeom prst="rect">
                <a:avLst/>
              </a:prstGeom>
              <a:blipFill>
                <a:blip r:embed="rId7"/>
                <a:stretch>
                  <a:fillRect l="-1789" r="-179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3518BF7C-5070-E6C6-2502-F84544DA6DB5}"/>
                  </a:ext>
                </a:extLst>
              </p:cNvPr>
              <p:cNvSpPr txBox="1"/>
              <p:nvPr/>
            </p:nvSpPr>
            <p:spPr bwMode="auto">
              <a:xfrm>
                <a:off x="1080000" y="5760000"/>
                <a:ext cx="2224391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3518BF7C-5070-E6C6-2502-F84544DA6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760000"/>
                <a:ext cx="22243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393B7BDE-656F-39D5-2754-267C19706FF6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2521716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393B7BDE-656F-39D5-2754-267C19706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252171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lineární model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360000" cy="4035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minimalizujeme tzv. „chí kvadrát“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odhad parametrů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pro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𝑩𝒚</m:t>
                    </m:r>
                  </m:oMath>
                </a14:m>
                <a:endParaRPr lang="cs-CZ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obecně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𝑩𝒚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odhad kovariance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parametrů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4035720"/>
              </a:xfrm>
              <a:prstGeom prst="rect">
                <a:avLst/>
              </a:prstGeom>
              <a:blipFill>
                <a:blip r:embed="rId2"/>
                <a:stretch>
                  <a:fillRect l="-391" t="-755" b="-9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délník 26"/>
          <p:cNvSpPr/>
          <p:nvPr/>
        </p:nvSpPr>
        <p:spPr bwMode="auto">
          <a:xfrm>
            <a:off x="4320000" y="3600000"/>
            <a:ext cx="5148000" cy="108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délník 29"/>
          <p:cNvSpPr/>
          <p:nvPr/>
        </p:nvSpPr>
        <p:spPr bwMode="auto">
          <a:xfrm>
            <a:off x="5292000" y="5004000"/>
            <a:ext cx="3960000" cy="46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4680000" y="1224000"/>
                <a:ext cx="3736151" cy="782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1224000"/>
                <a:ext cx="3736151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/>
              <p:cNvSpPr txBox="1"/>
              <p:nvPr/>
            </p:nvSpPr>
            <p:spPr bwMode="auto">
              <a:xfrm>
                <a:off x="1080000" y="2160000"/>
                <a:ext cx="9225154" cy="891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⇒ 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⇒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𝜽</m:t>
                      </m:r>
                    </m:oMath>
                  </m:oMathPara>
                </a14:m>
                <a:endParaRPr lang="cs-CZ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ovéPol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2160000"/>
                <a:ext cx="9225154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ovéPole 27"/>
              <p:cNvSpPr txBox="1"/>
              <p:nvPr/>
            </p:nvSpPr>
            <p:spPr bwMode="auto">
              <a:xfrm>
                <a:off x="5400000" y="5760000"/>
                <a:ext cx="2095445" cy="671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ovéPol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5760000"/>
                <a:ext cx="2095445" cy="671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8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180000" y="180000"/>
                <a:ext cx="10440000" cy="7200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360000" anchor="ctr"/>
              <a:lstStyle/>
              <a:p>
                <a:r>
                  <a:rPr lang="cs-CZ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Metoda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nejmenších čtverců – fit polynomu stupně </a:t>
                </a:r>
                <a14:m>
                  <m:oMath xmlns:m="http://schemas.openxmlformats.org/officeDocument/2006/math">
                    <m:r>
                      <a:rPr lang="cs-CZ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" y="180000"/>
                <a:ext cx="10440000" cy="720000"/>
              </a:xfrm>
              <a:prstGeom prst="rect">
                <a:avLst/>
              </a:prstGeom>
              <a:blipFill rotWithShape="0">
                <a:blip r:embed="rId2"/>
                <a:stretch>
                  <a:fillRect b="-93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432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naměřených hodnot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parametrů modelové funkce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obecný polynom stupně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43200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846" t="-2058" b="-5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délník 25"/>
          <p:cNvSpPr/>
          <p:nvPr/>
        </p:nvSpPr>
        <p:spPr bwMode="auto">
          <a:xfrm>
            <a:off x="8964000" y="1440000"/>
            <a:ext cx="791138" cy="39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4500000" y="2358000"/>
                <a:ext cx="3070584" cy="809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000" y="2358000"/>
                <a:ext cx="3070584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 bwMode="auto">
              <a:xfrm>
                <a:off x="4680000" y="1476000"/>
                <a:ext cx="184294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1476000"/>
                <a:ext cx="1842940" cy="276999"/>
              </a:xfrm>
              <a:prstGeom prst="rect">
                <a:avLst/>
              </a:prstGeom>
              <a:blipFill>
                <a:blip r:embed="rId5"/>
                <a:stretch>
                  <a:fillRect l="-3311" b="-173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/>
              <p:cNvSpPr txBox="1"/>
              <p:nvPr/>
            </p:nvSpPr>
            <p:spPr bwMode="auto">
              <a:xfrm>
                <a:off x="6840000" y="1476000"/>
                <a:ext cx="183947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0000" y="1476000"/>
                <a:ext cx="18394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49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/>
              <p:cNvSpPr txBox="1"/>
              <p:nvPr/>
            </p:nvSpPr>
            <p:spPr bwMode="auto">
              <a:xfrm>
                <a:off x="9000000" y="1476000"/>
                <a:ext cx="68647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0" y="1476000"/>
                <a:ext cx="6864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25" r="-3540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/>
              <p:cNvSpPr txBox="1"/>
              <p:nvPr/>
            </p:nvSpPr>
            <p:spPr bwMode="auto">
              <a:xfrm>
                <a:off x="4680000" y="2034000"/>
                <a:ext cx="198605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𝜽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2034000"/>
                <a:ext cx="1986051" cy="276999"/>
              </a:xfrm>
              <a:prstGeom prst="rect">
                <a:avLst/>
              </a:prstGeom>
              <a:blipFill>
                <a:blip r:embed="rId8"/>
                <a:stretch>
                  <a:fillRect l="-4294" b="-1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ovéPole 29"/>
              <p:cNvSpPr txBox="1"/>
              <p:nvPr/>
            </p:nvSpPr>
            <p:spPr bwMode="auto">
              <a:xfrm>
                <a:off x="3240000" y="3276000"/>
                <a:ext cx="2966260" cy="1142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ovéPol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3276000"/>
                <a:ext cx="2966260" cy="11422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ovéPole 31"/>
              <p:cNvSpPr txBox="1"/>
              <p:nvPr/>
            </p:nvSpPr>
            <p:spPr bwMode="auto">
              <a:xfrm>
                <a:off x="720000" y="3600000"/>
                <a:ext cx="3960000" cy="441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matice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ovéPol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600000"/>
                <a:ext cx="3960000" cy="441468"/>
              </a:xfrm>
              <a:prstGeom prst="rect">
                <a:avLst/>
              </a:prstGeom>
              <a:blipFill rotWithShape="0">
                <a:blip r:embed="rId10"/>
                <a:stretch>
                  <a:fillRect l="-923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ovéPole 32"/>
              <p:cNvSpPr txBox="1"/>
              <p:nvPr/>
            </p:nvSpPr>
            <p:spPr bwMode="auto">
              <a:xfrm>
                <a:off x="6300000" y="3708778"/>
                <a:ext cx="125027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ovéPol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000" y="3708778"/>
                <a:ext cx="125027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427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ovéPole 33"/>
              <p:cNvSpPr txBox="1"/>
              <p:nvPr/>
            </p:nvSpPr>
            <p:spPr bwMode="auto">
              <a:xfrm>
                <a:off x="9000000" y="5220000"/>
                <a:ext cx="169039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ovéPol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0" y="5220000"/>
                <a:ext cx="1690399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73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ovéPole 34"/>
              <p:cNvSpPr txBox="1"/>
              <p:nvPr/>
            </p:nvSpPr>
            <p:spPr bwMode="auto">
              <a:xfrm>
                <a:off x="3240000" y="4500000"/>
                <a:ext cx="5998822" cy="17198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  <m:r>
                                          <a:rPr lang="cs-CZ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  <m:r>
                                          <a:rPr lang="cs-CZ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ovéPol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4500000"/>
                <a:ext cx="5998822" cy="171989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ovéPole 35"/>
              <p:cNvSpPr txBox="1"/>
              <p:nvPr/>
            </p:nvSpPr>
            <p:spPr bwMode="auto">
              <a:xfrm>
                <a:off x="3240000" y="6534000"/>
                <a:ext cx="1748427" cy="288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</m:oMath>
                  </m:oMathPara>
                </a14:m>
                <a:endParaRPr lang="cs-CZ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ovéPol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6534000"/>
                <a:ext cx="1748427" cy="288605"/>
              </a:xfrm>
              <a:prstGeom prst="rect">
                <a:avLst/>
              </a:prstGeom>
              <a:blipFill rotWithShape="0">
                <a:blip r:embed="rId14"/>
                <a:stretch>
                  <a:fillRect l="-2787" t="-17021" r="-3136" b="-276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ovéPole 38"/>
              <p:cNvSpPr txBox="1"/>
              <p:nvPr/>
            </p:nvSpPr>
            <p:spPr bwMode="auto">
              <a:xfrm>
                <a:off x="5760000" y="6408000"/>
                <a:ext cx="3324243" cy="520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cs-CZ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ovéPol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6408000"/>
                <a:ext cx="3324243" cy="5204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délník 24"/>
          <p:cNvSpPr/>
          <p:nvPr/>
        </p:nvSpPr>
        <p:spPr bwMode="auto">
          <a:xfrm>
            <a:off x="3168000" y="6336000"/>
            <a:ext cx="6120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ovéPole 39"/>
          <p:cNvSpPr txBox="1"/>
          <p:nvPr/>
        </p:nvSpPr>
        <p:spPr bwMode="auto">
          <a:xfrm>
            <a:off x="719998" y="6480000"/>
            <a:ext cx="39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odhady parametrů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39" grpId="0"/>
      <p:bldP spid="25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C9D0176-7912-CBAB-3453-EF4AD4915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160000"/>
            <a:ext cx="5400000" cy="3771953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fit paraboly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polynom 2. stupně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3"/>
                <a:stretch>
                  <a:fillRect l="-39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TextovéPole 1095"/>
              <p:cNvSpPr txBox="1"/>
              <p:nvPr/>
            </p:nvSpPr>
            <p:spPr bwMode="auto">
              <a:xfrm>
                <a:off x="6120000" y="5832000"/>
                <a:ext cx="2031325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=180±70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=87±9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=−2.0±0.2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096" name="TextovéPole 1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5832000"/>
                <a:ext cx="203132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7255059-F6B7-8BBB-4CD0-E8A315AC0FC1}"/>
                  </a:ext>
                </a:extLst>
              </p:cNvPr>
              <p:cNvSpPr txBox="1"/>
              <p:nvPr/>
            </p:nvSpPr>
            <p:spPr bwMode="auto">
              <a:xfrm>
                <a:off x="4680000" y="1260000"/>
                <a:ext cx="3894656" cy="787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7255059-F6B7-8BBB-4CD0-E8A315AC0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1260000"/>
                <a:ext cx="3894656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0B5FC68-EBAB-B6C7-BADC-972F2911F42B}"/>
                  </a:ext>
                </a:extLst>
              </p:cNvPr>
              <p:cNvSpPr txBox="1"/>
              <p:nvPr/>
            </p:nvSpPr>
            <p:spPr bwMode="auto">
              <a:xfrm>
                <a:off x="1080000" y="1980000"/>
                <a:ext cx="1930977" cy="1140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0B5FC68-EBAB-B6C7-BADC-972F2911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1980000"/>
                <a:ext cx="1930977" cy="1140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EB02BFF-785D-357E-F04A-CD0318ED0C30}"/>
                  </a:ext>
                </a:extLst>
              </p:cNvPr>
              <p:cNvSpPr txBox="1"/>
              <p:nvPr/>
            </p:nvSpPr>
            <p:spPr bwMode="auto">
              <a:xfrm>
                <a:off x="1080000" y="3240000"/>
                <a:ext cx="4109715" cy="1773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3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3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4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EB02BFF-785D-357E-F04A-CD0318ED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240000"/>
                <a:ext cx="4109715" cy="1773114"/>
              </a:xfrm>
              <a:prstGeom prst="rect">
                <a:avLst/>
              </a:prstGeom>
              <a:blipFill>
                <a:blip r:embed="rId7"/>
                <a:stretch>
                  <a:fillRect l="-1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22A83431-7CF7-2667-EC0E-95A275EFD957}"/>
                  </a:ext>
                </a:extLst>
              </p:cNvPr>
              <p:cNvSpPr txBox="1"/>
              <p:nvPr/>
            </p:nvSpPr>
            <p:spPr bwMode="auto">
              <a:xfrm>
                <a:off x="1080000" y="5400000"/>
                <a:ext cx="3112454" cy="288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𝑩𝒚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22A83431-7CF7-2667-EC0E-95A275EF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400000"/>
                <a:ext cx="3112454" cy="288605"/>
              </a:xfrm>
              <a:prstGeom prst="rect">
                <a:avLst/>
              </a:prstGeom>
              <a:blipFill>
                <a:blip r:embed="rId8"/>
                <a:stretch>
                  <a:fillRect l="-1174" t="-17021" r="-2153" b="-34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0195AB1C-2887-DB56-6DFD-425406F21FEB}"/>
                  </a:ext>
                </a:extLst>
              </p:cNvPr>
              <p:cNvSpPr txBox="1"/>
              <p:nvPr/>
            </p:nvSpPr>
            <p:spPr bwMode="auto">
              <a:xfrm>
                <a:off x="1080000" y="5940000"/>
                <a:ext cx="112229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𝑼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0195AB1C-2887-DB56-6DFD-425406F21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940000"/>
                <a:ext cx="1122295" cy="276999"/>
              </a:xfrm>
              <a:prstGeom prst="rect">
                <a:avLst/>
              </a:prstGeom>
              <a:blipFill>
                <a:blip r:embed="rId9"/>
                <a:stretch>
                  <a:fillRect l="-4348" t="-2174" r="-1630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B71D1DD3-7E8B-FDAD-83D0-3F204BCDB8A8}"/>
                  </a:ext>
                </a:extLst>
              </p:cNvPr>
              <p:cNvSpPr txBox="1"/>
              <p:nvPr/>
            </p:nvSpPr>
            <p:spPr bwMode="auto">
              <a:xfrm>
                <a:off x="1079999" y="6480000"/>
                <a:ext cx="1675587" cy="319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B71D1DD3-7E8B-FDAD-83D0-3F204BCD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999" y="6480000"/>
                <a:ext cx="1675587" cy="319062"/>
              </a:xfrm>
              <a:prstGeom prst="rect">
                <a:avLst/>
              </a:prstGeom>
              <a:blipFill>
                <a:blip r:embed="rId10"/>
                <a:stretch>
                  <a:fillRect l="-290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2DB080B6-C2E0-2BAB-28E5-5DDA5C92958F}"/>
                  </a:ext>
                </a:extLst>
              </p:cNvPr>
              <p:cNvSpPr txBox="1"/>
              <p:nvPr/>
            </p:nvSpPr>
            <p:spPr bwMode="auto">
              <a:xfrm>
                <a:off x="8280000" y="5832000"/>
                <a:ext cx="2274405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=−490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=10.1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=−1.72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2DB080B6-C2E0-2BAB-28E5-5DDA5C92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5832000"/>
                <a:ext cx="2274405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22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" grpId="0"/>
      <p:bldP spid="13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linearizace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nelineární vzhledem k parametrům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2"/>
                <a:stretch>
                  <a:fillRect l="-39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élník 4"/>
          <p:cNvSpPr/>
          <p:nvPr/>
        </p:nvSpPr>
        <p:spPr>
          <a:xfrm>
            <a:off x="8280000" y="360000"/>
            <a:ext cx="216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Arrhenius.py</a:t>
            </a:r>
          </a:p>
        </p:txBody>
      </p:sp>
      <p:sp>
        <p:nvSpPr>
          <p:cNvPr id="376" name="TextovéPole 375"/>
          <p:cNvSpPr txBox="1"/>
          <p:nvPr/>
        </p:nvSpPr>
        <p:spPr bwMode="auto">
          <a:xfrm>
            <a:off x="719998" y="19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nelineární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ovéPole 376"/>
          <p:cNvSpPr txBox="1"/>
          <p:nvPr/>
        </p:nvSpPr>
        <p:spPr bwMode="auto">
          <a:xfrm>
            <a:off x="5760000" y="19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lineární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0" name="Přímá spojnice se šipkou 379"/>
          <p:cNvCxnSpPr/>
          <p:nvPr/>
        </p:nvCxnSpPr>
        <p:spPr>
          <a:xfrm flipV="1">
            <a:off x="4320000" y="2808000"/>
            <a:ext cx="108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ovéPole 385"/>
          <p:cNvSpPr txBox="1"/>
          <p:nvPr/>
        </p:nvSpPr>
        <p:spPr bwMode="auto">
          <a:xfrm>
            <a:off x="719998" y="5760000"/>
            <a:ext cx="43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soustava nelineárních rovnic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→ numerické (přibližné řešení)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TextovéPole 386"/>
          <p:cNvSpPr txBox="1"/>
          <p:nvPr/>
        </p:nvSpPr>
        <p:spPr bwMode="auto">
          <a:xfrm>
            <a:off x="5760000" y="5760000"/>
            <a:ext cx="43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soustava lineárních rovnic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→ analytické (přesné řešení)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TextovéPole 389"/>
          <p:cNvSpPr txBox="1"/>
          <p:nvPr/>
        </p:nvSpPr>
        <p:spPr bwMode="auto">
          <a:xfrm>
            <a:off x="6048000" y="3240000"/>
            <a:ext cx="21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transformace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819D535B-06DD-D002-7D24-60491EA94738}"/>
                  </a:ext>
                </a:extLst>
              </p:cNvPr>
              <p:cNvSpPr txBox="1"/>
              <p:nvPr/>
            </p:nvSpPr>
            <p:spPr bwMode="auto">
              <a:xfrm>
                <a:off x="6120000" y="2556000"/>
                <a:ext cx="3311676" cy="520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819D535B-06DD-D002-7D24-60491EA9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556000"/>
                <a:ext cx="3311676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9414D061-07BD-0354-064F-E9F792DD3164}"/>
                  </a:ext>
                </a:extLst>
              </p:cNvPr>
              <p:cNvSpPr txBox="1"/>
              <p:nvPr/>
            </p:nvSpPr>
            <p:spPr bwMode="auto">
              <a:xfrm>
                <a:off x="9540000" y="3168000"/>
                <a:ext cx="826637" cy="519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9414D061-07BD-0354-064F-E9F792DD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000" y="3168000"/>
                <a:ext cx="826637" cy="5197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491EDC63-4DF6-484C-DFCC-6027D0E64D4F}"/>
                  </a:ext>
                </a:extLst>
              </p:cNvPr>
              <p:cNvSpPr txBox="1"/>
              <p:nvPr/>
            </p:nvSpPr>
            <p:spPr bwMode="auto">
              <a:xfrm>
                <a:off x="8100000" y="3276000"/>
                <a:ext cx="9605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491EDC63-4DF6-484C-DFCC-6027D0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000" y="3276000"/>
                <a:ext cx="960584" cy="276999"/>
              </a:xfrm>
              <a:prstGeom prst="rect">
                <a:avLst/>
              </a:prstGeom>
              <a:blipFill>
                <a:blip r:embed="rId12"/>
                <a:stretch>
                  <a:fillRect l="-3185" r="-2548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9C79ABB-F16C-AB76-C4B5-12C4E1F8E833}"/>
                  </a:ext>
                </a:extLst>
              </p:cNvPr>
              <p:cNvSpPr txBox="1"/>
              <p:nvPr/>
            </p:nvSpPr>
            <p:spPr bwMode="auto">
              <a:xfrm>
                <a:off x="1080000" y="2520000"/>
                <a:ext cx="2749214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9C79ABB-F16C-AB76-C4B5-12C4E1F8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2520000"/>
                <a:ext cx="2749214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90AAB2F-6D0D-16DD-250A-FE8C21EF2E9F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3667094" cy="765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𝑄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90AAB2F-6D0D-16DD-250A-FE8C21EF2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3667094" cy="765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F62BD4EA-E21D-2ACE-84D6-7CDAA79A15BF}"/>
                  </a:ext>
                </a:extLst>
              </p:cNvPr>
              <p:cNvSpPr txBox="1"/>
              <p:nvPr/>
            </p:nvSpPr>
            <p:spPr bwMode="auto">
              <a:xfrm>
                <a:off x="6120000" y="3960000"/>
                <a:ext cx="4013086" cy="765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</m:fun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F62BD4EA-E21D-2ACE-84D6-7CDAA79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3960000"/>
                <a:ext cx="4013086" cy="7658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5C63A22C-C3BB-F201-D981-F72906A151B4}"/>
                  </a:ext>
                </a:extLst>
              </p:cNvPr>
              <p:cNvSpPr txBox="1"/>
              <p:nvPr/>
            </p:nvSpPr>
            <p:spPr bwMode="auto">
              <a:xfrm>
                <a:off x="1260000" y="4860000"/>
                <a:ext cx="879343" cy="5970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5C63A22C-C3BB-F201-D981-F72906A1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860000"/>
                <a:ext cx="879343" cy="5970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2DBD3CA9-EB7C-1967-45E0-D18BBDFDB294}"/>
                  </a:ext>
                </a:extLst>
              </p:cNvPr>
              <p:cNvSpPr txBox="1"/>
              <p:nvPr/>
            </p:nvSpPr>
            <p:spPr bwMode="auto">
              <a:xfrm>
                <a:off x="2520000" y="4860000"/>
                <a:ext cx="879343" cy="602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2DBD3CA9-EB7C-1967-45E0-D18BBDFD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000" y="4860000"/>
                <a:ext cx="879343" cy="6028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D77C56AC-C335-BEB3-8F7D-424D2C53171A}"/>
                  </a:ext>
                </a:extLst>
              </p:cNvPr>
              <p:cNvSpPr txBox="1"/>
              <p:nvPr/>
            </p:nvSpPr>
            <p:spPr bwMode="auto">
              <a:xfrm>
                <a:off x="6300000" y="4860000"/>
                <a:ext cx="879343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D77C56AC-C335-BEB3-8F7D-424D2C531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000" y="4860000"/>
                <a:ext cx="879343" cy="55579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A2FC3714-15D9-FD53-CA52-8B09C92E813A}"/>
                  </a:ext>
                </a:extLst>
              </p:cNvPr>
              <p:cNvSpPr txBox="1"/>
              <p:nvPr/>
            </p:nvSpPr>
            <p:spPr bwMode="auto">
              <a:xfrm>
                <a:off x="7560000" y="4860000"/>
                <a:ext cx="879343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A2FC3714-15D9-FD53-CA52-8B09C92E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0" y="4860000"/>
                <a:ext cx="879343" cy="55579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/>
      <p:bldP spid="386" grpId="0"/>
      <p:bldP spid="387" grpId="0"/>
      <p:bldP spid="390" grpId="0"/>
      <p:bldP spid="3" grpId="0"/>
      <p:bldP spid="4" grpId="0"/>
      <p:bldP spid="7" grpId="0"/>
      <p:bldP spid="2" grpId="0"/>
      <p:bldP spid="6" grpId="0"/>
      <p:bldP spid="10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7A8700B2-3B32-6AB8-CC62-9FB9971EA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00" y="3348000"/>
            <a:ext cx="5040000" cy="336000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CB011826-111E-F705-FA1A-48E4CAF8D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348000"/>
            <a:ext cx="5040000" cy="336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linearizace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nelineární vzhledem k parametrům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5"/>
                <a:stretch>
                  <a:fillRect l="-39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élník 4"/>
          <p:cNvSpPr/>
          <p:nvPr/>
        </p:nvSpPr>
        <p:spPr>
          <a:xfrm>
            <a:off x="8280000" y="360000"/>
            <a:ext cx="216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Arrhenius.py</a:t>
            </a:r>
          </a:p>
        </p:txBody>
      </p:sp>
      <p:sp>
        <p:nvSpPr>
          <p:cNvPr id="376" name="TextovéPole 375"/>
          <p:cNvSpPr txBox="1"/>
          <p:nvPr/>
        </p:nvSpPr>
        <p:spPr bwMode="auto">
          <a:xfrm>
            <a:off x="719998" y="19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nelineární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ovéPole 376"/>
          <p:cNvSpPr txBox="1"/>
          <p:nvPr/>
        </p:nvSpPr>
        <p:spPr bwMode="auto">
          <a:xfrm>
            <a:off x="5760000" y="19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lineární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0" name="Přímá spojnice se šipkou 379"/>
          <p:cNvCxnSpPr/>
          <p:nvPr/>
        </p:nvCxnSpPr>
        <p:spPr>
          <a:xfrm flipV="1">
            <a:off x="4320000" y="2808000"/>
            <a:ext cx="108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ovéPole 389"/>
          <p:cNvSpPr txBox="1"/>
          <p:nvPr/>
        </p:nvSpPr>
        <p:spPr bwMode="auto">
          <a:xfrm>
            <a:off x="6048000" y="3240000"/>
            <a:ext cx="21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transformace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819D535B-06DD-D002-7D24-60491EA94738}"/>
                  </a:ext>
                </a:extLst>
              </p:cNvPr>
              <p:cNvSpPr txBox="1"/>
              <p:nvPr/>
            </p:nvSpPr>
            <p:spPr bwMode="auto">
              <a:xfrm>
                <a:off x="6120000" y="2556000"/>
                <a:ext cx="3311676" cy="520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819D535B-06DD-D002-7D24-60491EA9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556000"/>
                <a:ext cx="3311676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9414D061-07BD-0354-064F-E9F792DD3164}"/>
                  </a:ext>
                </a:extLst>
              </p:cNvPr>
              <p:cNvSpPr txBox="1"/>
              <p:nvPr/>
            </p:nvSpPr>
            <p:spPr bwMode="auto">
              <a:xfrm>
                <a:off x="9540000" y="3168000"/>
                <a:ext cx="826637" cy="519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9414D061-07BD-0354-064F-E9F792DD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000" y="3168000"/>
                <a:ext cx="826637" cy="5197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491EDC63-4DF6-484C-DFCC-6027D0E64D4F}"/>
                  </a:ext>
                </a:extLst>
              </p:cNvPr>
              <p:cNvSpPr txBox="1"/>
              <p:nvPr/>
            </p:nvSpPr>
            <p:spPr bwMode="auto">
              <a:xfrm>
                <a:off x="8100000" y="3276000"/>
                <a:ext cx="9605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491EDC63-4DF6-484C-DFCC-6027D0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000" y="3276000"/>
                <a:ext cx="960584" cy="276999"/>
              </a:xfrm>
              <a:prstGeom prst="rect">
                <a:avLst/>
              </a:prstGeom>
              <a:blipFill>
                <a:blip r:embed="rId12"/>
                <a:stretch>
                  <a:fillRect l="-3185" r="-2548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9C79ABB-F16C-AB76-C4B5-12C4E1F8E833}"/>
                  </a:ext>
                </a:extLst>
              </p:cNvPr>
              <p:cNvSpPr txBox="1"/>
              <p:nvPr/>
            </p:nvSpPr>
            <p:spPr bwMode="auto">
              <a:xfrm>
                <a:off x="1080000" y="2520000"/>
                <a:ext cx="2749214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9C79ABB-F16C-AB76-C4B5-12C4E1F8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2520000"/>
                <a:ext cx="2749214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véPole 17">
            <a:extLst>
              <a:ext uri="{FF2B5EF4-FFF2-40B4-BE49-F238E27FC236}">
                <a16:creationId xmlns:a16="http://schemas.microsoft.com/office/drawing/2014/main" id="{B86729D5-982B-CD57-1575-8F363F86B8A6}"/>
              </a:ext>
            </a:extLst>
          </p:cNvPr>
          <p:cNvSpPr txBox="1"/>
          <p:nvPr/>
        </p:nvSpPr>
        <p:spPr bwMode="auto">
          <a:xfrm>
            <a:off x="6119999" y="66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funkce	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np.polyfit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D61F0D9-89A7-9DB0-69E1-B377A1AE3C0C}"/>
                  </a:ext>
                </a:extLst>
              </p:cNvPr>
              <p:cNvSpPr txBox="1"/>
              <p:nvPr/>
            </p:nvSpPr>
            <p:spPr bwMode="auto">
              <a:xfrm>
                <a:off x="8748000" y="3960000"/>
                <a:ext cx="125124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cs-CZ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=−3337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=3.201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D61F0D9-89A7-9DB0-69E1-B377A1AE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8000" y="3960000"/>
                <a:ext cx="1251240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D7B85DCC-9BEE-63A5-0D69-4E00D008C586}"/>
                  </a:ext>
                </a:extLst>
              </p:cNvPr>
              <p:cNvSpPr txBox="1"/>
              <p:nvPr/>
            </p:nvSpPr>
            <p:spPr bwMode="auto">
              <a:xfrm>
                <a:off x="900000" y="3960000"/>
                <a:ext cx="323627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𝐴𝑘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605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cs-CZ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cs-CZ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cs-CZ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=24.6×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cm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D7B85DCC-9BEE-63A5-0D69-4E00D008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3960000"/>
                <a:ext cx="3236271" cy="830997"/>
              </a:xfrm>
              <a:prstGeom prst="rect">
                <a:avLst/>
              </a:prstGeom>
              <a:blipFill>
                <a:blip r:embed="rId15"/>
                <a:stretch>
                  <a:fillRect b="-14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linearizace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nelineární vzhledem k parametrům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2"/>
                <a:stretch>
                  <a:fillRect l="-39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élník 4"/>
          <p:cNvSpPr/>
          <p:nvPr/>
        </p:nvSpPr>
        <p:spPr>
          <a:xfrm>
            <a:off x="8280000" y="360000"/>
            <a:ext cx="216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Arrhenius.py</a:t>
            </a:r>
          </a:p>
        </p:txBody>
      </p:sp>
      <p:sp>
        <p:nvSpPr>
          <p:cNvPr id="376" name="TextovéPole 375"/>
          <p:cNvSpPr txBox="1"/>
          <p:nvPr/>
        </p:nvSpPr>
        <p:spPr bwMode="auto">
          <a:xfrm>
            <a:off x="719998" y="19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nelineární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ovéPole 376"/>
          <p:cNvSpPr txBox="1"/>
          <p:nvPr/>
        </p:nvSpPr>
        <p:spPr bwMode="auto">
          <a:xfrm>
            <a:off x="5760000" y="19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lineární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0" name="Přímá spojnice se šipkou 379"/>
          <p:cNvCxnSpPr/>
          <p:nvPr/>
        </p:nvCxnSpPr>
        <p:spPr>
          <a:xfrm flipV="1">
            <a:off x="4320000" y="2808000"/>
            <a:ext cx="108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819D535B-06DD-D002-7D24-60491EA94738}"/>
                  </a:ext>
                </a:extLst>
              </p:cNvPr>
              <p:cNvSpPr txBox="1"/>
              <p:nvPr/>
            </p:nvSpPr>
            <p:spPr bwMode="auto">
              <a:xfrm>
                <a:off x="6120000" y="2556000"/>
                <a:ext cx="3311676" cy="520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819D535B-06DD-D002-7D24-60491EA9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556000"/>
                <a:ext cx="3311676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9C79ABB-F16C-AB76-C4B5-12C4E1F8E833}"/>
                  </a:ext>
                </a:extLst>
              </p:cNvPr>
              <p:cNvSpPr txBox="1"/>
              <p:nvPr/>
            </p:nvSpPr>
            <p:spPr bwMode="auto">
              <a:xfrm>
                <a:off x="1080000" y="2520000"/>
                <a:ext cx="2749214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9C79ABB-F16C-AB76-C4B5-12C4E1F8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2520000"/>
                <a:ext cx="2749214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7CA2479-8D61-DB09-FC85-FCB6A6845051}"/>
                  </a:ext>
                </a:extLst>
              </p:cNvPr>
              <p:cNvSpPr txBox="1"/>
              <p:nvPr/>
            </p:nvSpPr>
            <p:spPr bwMode="auto">
              <a:xfrm>
                <a:off x="6192000" y="3780000"/>
                <a:ext cx="3525902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−3300±200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3.2±0.3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cm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7CA2479-8D61-DB09-FC85-FCB6A684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000" y="3780000"/>
                <a:ext cx="3525902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ovéPole 5">
            <a:extLst>
              <a:ext uri="{FF2B5EF4-FFF2-40B4-BE49-F238E27FC236}">
                <a16:creationId xmlns:a16="http://schemas.microsoft.com/office/drawing/2014/main" id="{003625E0-7B79-1C23-DEAB-F071CF0669B4}"/>
              </a:ext>
            </a:extLst>
          </p:cNvPr>
          <p:cNvSpPr txBox="1"/>
          <p:nvPr/>
        </p:nvSpPr>
        <p:spPr bwMode="auto">
          <a:xfrm>
            <a:off x="6048000" y="3420000"/>
            <a:ext cx="21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výsledky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50E34F23-7573-3026-FE55-B0793B229131}"/>
              </a:ext>
            </a:extLst>
          </p:cNvPr>
          <p:cNvCxnSpPr>
            <a:cxnSpLocks/>
          </p:cNvCxnSpPr>
          <p:nvPr/>
        </p:nvCxnSpPr>
        <p:spPr>
          <a:xfrm flipH="1" flipV="1">
            <a:off x="4320000" y="3600000"/>
            <a:ext cx="108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4539934-B664-B055-CBC2-8DE055189844}"/>
              </a:ext>
            </a:extLst>
          </p:cNvPr>
          <p:cNvSpPr txBox="1"/>
          <p:nvPr/>
        </p:nvSpPr>
        <p:spPr bwMode="auto">
          <a:xfrm>
            <a:off x="1080000" y="3420000"/>
            <a:ext cx="25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výsledné parametry: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614C181F-E965-0246-0983-CBEEA4D6F29F}"/>
                  </a:ext>
                </a:extLst>
              </p:cNvPr>
              <p:cNvSpPr txBox="1"/>
              <p:nvPr/>
            </p:nvSpPr>
            <p:spPr bwMode="auto">
              <a:xfrm>
                <a:off x="1152000" y="3780000"/>
                <a:ext cx="4533229" cy="1537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𝐴𝑘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=3300 </m:t>
                    </m:r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⋅1.38×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=0.284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eV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276×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=0.017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eV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≐0.02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eV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614C181F-E965-0246-0983-CBEEA4D6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3780000"/>
                <a:ext cx="4533229" cy="1537922"/>
              </a:xfrm>
              <a:prstGeom prst="rect">
                <a:avLst/>
              </a:prstGeom>
              <a:blipFill>
                <a:blip r:embed="rId13"/>
                <a:stretch>
                  <a:fillRect l="-269" b="-11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ovéPole 13">
            <a:extLst>
              <a:ext uri="{FF2B5EF4-FFF2-40B4-BE49-F238E27FC236}">
                <a16:creationId xmlns:a16="http://schemas.microsoft.com/office/drawing/2014/main" id="{1DDB6A6C-0F29-ADE9-F0EB-D903176D9D87}"/>
              </a:ext>
            </a:extLst>
          </p:cNvPr>
          <p:cNvSpPr txBox="1"/>
          <p:nvPr/>
        </p:nvSpPr>
        <p:spPr bwMode="auto">
          <a:xfrm>
            <a:off x="6048000" y="5040000"/>
            <a:ext cx="21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zápis výsledku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36CFBAA3-C8D6-8AAC-D51D-96C33479FD08}"/>
                  </a:ext>
                </a:extLst>
              </p:cNvPr>
              <p:cNvSpPr txBox="1"/>
              <p:nvPr/>
            </p:nvSpPr>
            <p:spPr bwMode="auto">
              <a:xfrm>
                <a:off x="6192000" y="5400000"/>
                <a:ext cx="4102662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0.28±0.02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eV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(aktivační energie)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25±7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cm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(difúzní koeficient pro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36CFBAA3-C8D6-8AAC-D51D-96C33479F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000" y="5400000"/>
                <a:ext cx="4102662" cy="1477328"/>
              </a:xfrm>
              <a:prstGeom prst="rect">
                <a:avLst/>
              </a:prstGeom>
              <a:blipFill>
                <a:blip r:embed="rId14"/>
                <a:stretch>
                  <a:fillRect l="-297" r="-297" b="-57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élník 18">
            <a:extLst>
              <a:ext uri="{FF2B5EF4-FFF2-40B4-BE49-F238E27FC236}">
                <a16:creationId xmlns:a16="http://schemas.microsoft.com/office/drawing/2014/main" id="{20BC7C8B-64FB-848A-3B7A-0000FD4C1A02}"/>
              </a:ext>
            </a:extLst>
          </p:cNvPr>
          <p:cNvSpPr/>
          <p:nvPr/>
        </p:nvSpPr>
        <p:spPr bwMode="auto">
          <a:xfrm>
            <a:off x="6048000" y="5040000"/>
            <a:ext cx="4320000" cy="18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04A7993C-2A60-BD1F-D3AB-5A45FF67B66C}"/>
                  </a:ext>
                </a:extLst>
              </p:cNvPr>
              <p:cNvSpPr txBox="1"/>
              <p:nvPr/>
            </p:nvSpPr>
            <p:spPr bwMode="auto">
              <a:xfrm>
                <a:off x="1152000" y="5400000"/>
                <a:ext cx="4766498" cy="1539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=24.5×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cm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𝐵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=7.4×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cm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≐7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cm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04A7993C-2A60-BD1F-D3AB-5A45FF67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5400000"/>
                <a:ext cx="4766498" cy="15390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59F3A849-E536-8B05-75E1-54EB0D91C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780000"/>
            <a:ext cx="5040000" cy="336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nelineární fit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7" y="1440000"/>
            <a:ext cx="32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difrakce na štěrbině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509447" y="3600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sterbina.py</a:t>
            </a:r>
          </a:p>
        </p:txBody>
      </p:sp>
      <p:cxnSp>
        <p:nvCxnSpPr>
          <p:cNvPr id="28" name="Přímá spojnice se šipkou 27"/>
          <p:cNvCxnSpPr/>
          <p:nvPr/>
        </p:nvCxnSpPr>
        <p:spPr>
          <a:xfrm flipV="1">
            <a:off x="5328000" y="1800000"/>
            <a:ext cx="288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/>
          <p:cNvCxnSpPr/>
          <p:nvPr/>
        </p:nvCxnSpPr>
        <p:spPr>
          <a:xfrm flipH="1" flipV="1">
            <a:off x="7272000" y="1800000"/>
            <a:ext cx="360000" cy="43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 bwMode="auto">
          <a:xfrm>
            <a:off x="7560000" y="2160000"/>
            <a:ext cx="252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poloha hlavního maxima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ovéPole 31"/>
          <p:cNvSpPr txBox="1"/>
          <p:nvPr/>
        </p:nvSpPr>
        <p:spPr bwMode="auto">
          <a:xfrm>
            <a:off x="4500000" y="936000"/>
            <a:ext cx="144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šířka štěrbiny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Přímá spojnice se šipkou 32"/>
          <p:cNvCxnSpPr/>
          <p:nvPr/>
        </p:nvCxnSpPr>
        <p:spPr>
          <a:xfrm>
            <a:off x="5832000" y="1116000"/>
            <a:ext cx="360000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ovéPole 35"/>
              <p:cNvSpPr txBox="1"/>
              <p:nvPr/>
            </p:nvSpPr>
            <p:spPr bwMode="auto">
              <a:xfrm>
                <a:off x="6120000" y="5040000"/>
                <a:ext cx="360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=(2.499</m:t>
                    </m:r>
                    <m: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0.004)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1.999</m:t>
                        </m:r>
                        <m:r>
                          <a:rPr lang="el-G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0.003</m:t>
                        </m:r>
                      </m:e>
                    </m:d>
                    <m:r>
                      <a:rPr lang="cs-CZ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°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ovéPol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5040000"/>
                <a:ext cx="36000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ovéPole 36"/>
          <p:cNvSpPr txBox="1"/>
          <p:nvPr/>
        </p:nvSpPr>
        <p:spPr bwMode="auto">
          <a:xfrm>
            <a:off x="6120000" y="666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Python funkce	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curve_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Skupina 60"/>
          <p:cNvGrpSpPr/>
          <p:nvPr/>
        </p:nvGrpSpPr>
        <p:grpSpPr>
          <a:xfrm>
            <a:off x="1800000" y="2700000"/>
            <a:ext cx="6252472" cy="1152000"/>
            <a:chOff x="1009816" y="2952000"/>
            <a:chExt cx="6252472" cy="1152000"/>
          </a:xfrm>
        </p:grpSpPr>
        <p:cxnSp>
          <p:nvCxnSpPr>
            <p:cNvPr id="39" name="Přímá spojnice se šipkou 38"/>
            <p:cNvCxnSpPr/>
            <p:nvPr/>
          </p:nvCxnSpPr>
          <p:spPr>
            <a:xfrm>
              <a:off x="1440000" y="3240000"/>
              <a:ext cx="10800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se šipkou 39"/>
            <p:cNvCxnSpPr/>
            <p:nvPr/>
          </p:nvCxnSpPr>
          <p:spPr>
            <a:xfrm>
              <a:off x="1440000" y="3384000"/>
              <a:ext cx="10800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se šipkou 40"/>
            <p:cNvCxnSpPr/>
            <p:nvPr/>
          </p:nvCxnSpPr>
          <p:spPr>
            <a:xfrm>
              <a:off x="1440000" y="3528000"/>
              <a:ext cx="10800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římá spojnice se šipkou 41"/>
            <p:cNvCxnSpPr/>
            <p:nvPr/>
          </p:nvCxnSpPr>
          <p:spPr>
            <a:xfrm>
              <a:off x="1440000" y="3672000"/>
              <a:ext cx="10800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se šipkou 42"/>
            <p:cNvCxnSpPr/>
            <p:nvPr/>
          </p:nvCxnSpPr>
          <p:spPr>
            <a:xfrm>
              <a:off x="1440000" y="3816000"/>
              <a:ext cx="10800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bdélník 43"/>
            <p:cNvSpPr/>
            <p:nvPr/>
          </p:nvSpPr>
          <p:spPr>
            <a:xfrm>
              <a:off x="2700000" y="2952000"/>
              <a:ext cx="144000" cy="4320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délník 44"/>
            <p:cNvSpPr/>
            <p:nvPr/>
          </p:nvSpPr>
          <p:spPr>
            <a:xfrm>
              <a:off x="2700000" y="3672000"/>
              <a:ext cx="144000" cy="4320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Přímá spojnice se šipkou 45"/>
            <p:cNvCxnSpPr/>
            <p:nvPr/>
          </p:nvCxnSpPr>
          <p:spPr>
            <a:xfrm>
              <a:off x="2592000" y="3528000"/>
              <a:ext cx="39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bdélník 46"/>
            <p:cNvSpPr/>
            <p:nvPr/>
          </p:nvSpPr>
          <p:spPr>
            <a:xfrm>
              <a:off x="6660000" y="2952000"/>
              <a:ext cx="72000" cy="11520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Přímá spojnice se šipkou 48"/>
            <p:cNvCxnSpPr/>
            <p:nvPr/>
          </p:nvCxnSpPr>
          <p:spPr>
            <a:xfrm flipV="1">
              <a:off x="2772000" y="3167999"/>
              <a:ext cx="3852000" cy="36000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bdélník 50"/>
                <p:cNvSpPr/>
                <p:nvPr/>
              </p:nvSpPr>
              <p:spPr>
                <a:xfrm>
                  <a:off x="4541920" y="3224972"/>
                  <a:ext cx="3872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cs-CZ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51" name="Obdélník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20" y="3224972"/>
                  <a:ext cx="3872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bdélník 51"/>
                <p:cNvSpPr/>
                <p:nvPr/>
              </p:nvSpPr>
              <p:spPr>
                <a:xfrm>
                  <a:off x="2857307" y="310012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cs-CZ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Obdélník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07" y="3100128"/>
                  <a:ext cx="3826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Přímá spojnice se šipkou 52"/>
            <p:cNvCxnSpPr/>
            <p:nvPr/>
          </p:nvCxnSpPr>
          <p:spPr>
            <a:xfrm flipH="1" flipV="1">
              <a:off x="2880000" y="3384000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blouk 54"/>
            <p:cNvSpPr/>
            <p:nvPr/>
          </p:nvSpPr>
          <p:spPr>
            <a:xfrm>
              <a:off x="4500000" y="3168000"/>
              <a:ext cx="360000" cy="720000"/>
            </a:xfrm>
            <a:prstGeom prst="arc">
              <a:avLst>
                <a:gd name="adj1" fmla="val 18503748"/>
                <a:gd name="adj2" fmla="val 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bdélník 55"/>
                <p:cNvSpPr/>
                <p:nvPr/>
              </p:nvSpPr>
              <p:spPr>
                <a:xfrm>
                  <a:off x="1009816" y="3320668"/>
                  <a:ext cx="455509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cs-CZ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Obdélník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816" y="3320668"/>
                  <a:ext cx="45550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délník 57"/>
                <p:cNvSpPr/>
                <p:nvPr/>
              </p:nvSpPr>
              <p:spPr>
                <a:xfrm>
                  <a:off x="6805816" y="3182242"/>
                  <a:ext cx="45647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cs-CZ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Obdélník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816" y="3182242"/>
                  <a:ext cx="456472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Přímá spojnice 59"/>
            <p:cNvCxnSpPr/>
            <p:nvPr/>
          </p:nvCxnSpPr>
          <p:spPr>
            <a:xfrm>
              <a:off x="6552000" y="3384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3064708-0950-0197-8E6B-07EF3AF1A990}"/>
                  </a:ext>
                </a:extLst>
              </p:cNvPr>
              <p:cNvSpPr txBox="1"/>
              <p:nvPr/>
            </p:nvSpPr>
            <p:spPr bwMode="auto">
              <a:xfrm>
                <a:off x="3960000" y="1260000"/>
                <a:ext cx="3903826" cy="677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3064708-0950-0197-8E6B-07EF3AF1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00" y="1260000"/>
                <a:ext cx="3903826" cy="67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0470A0A6-08FF-6E46-4CD0-B8ACFA6BE5FA}"/>
                  </a:ext>
                </a:extLst>
              </p:cNvPr>
              <p:cNvSpPr txBox="1"/>
              <p:nvPr/>
            </p:nvSpPr>
            <p:spPr bwMode="auto">
              <a:xfrm>
                <a:off x="5040000" y="2160000"/>
                <a:ext cx="1356846" cy="459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sinc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0470A0A6-08FF-6E46-4CD0-B8ACFA6B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2160000"/>
                <a:ext cx="1356846" cy="459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4FBA79E4-F2D9-0316-B431-01DA6EAD9352}"/>
                  </a:ext>
                </a:extLst>
              </p:cNvPr>
              <p:cNvSpPr txBox="1"/>
              <p:nvPr/>
            </p:nvSpPr>
            <p:spPr bwMode="auto">
              <a:xfrm>
                <a:off x="5760000" y="3960000"/>
                <a:ext cx="3798732" cy="765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4FBA79E4-F2D9-0316-B431-01DA6EAD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960000"/>
                <a:ext cx="3798732" cy="765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ázek 16">
            <a:extLst>
              <a:ext uri="{FF2B5EF4-FFF2-40B4-BE49-F238E27FC236}">
                <a16:creationId xmlns:a16="http://schemas.microsoft.com/office/drawing/2014/main" id="{1A4A8AFB-6E4A-A3A3-9CE6-EE6441C012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780000"/>
            <a:ext cx="5040000" cy="336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 – nelineární fit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7" y="1440000"/>
            <a:ext cx="32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difrakce na dvojštěrbině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233731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dvojsterbina.py</a:t>
            </a:r>
          </a:p>
        </p:txBody>
      </p:sp>
      <p:sp>
        <p:nvSpPr>
          <p:cNvPr id="32" name="TextovéPole 31"/>
          <p:cNvSpPr txBox="1"/>
          <p:nvPr/>
        </p:nvSpPr>
        <p:spPr bwMode="auto">
          <a:xfrm>
            <a:off x="8964000" y="936000"/>
            <a:ext cx="198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vzdálenost štěrbin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6120000" y="666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Python funkce	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curve_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Skupina 60"/>
          <p:cNvGrpSpPr/>
          <p:nvPr/>
        </p:nvGrpSpPr>
        <p:grpSpPr>
          <a:xfrm>
            <a:off x="1800000" y="2700000"/>
            <a:ext cx="6252472" cy="1188000"/>
            <a:chOff x="1009816" y="2952000"/>
            <a:chExt cx="6252472" cy="1188000"/>
          </a:xfrm>
        </p:grpSpPr>
        <p:grpSp>
          <p:nvGrpSpPr>
            <p:cNvPr id="59" name="Skupina 58"/>
            <p:cNvGrpSpPr/>
            <p:nvPr/>
          </p:nvGrpSpPr>
          <p:grpSpPr>
            <a:xfrm>
              <a:off x="1009816" y="2952000"/>
              <a:ext cx="6252472" cy="1188000"/>
              <a:chOff x="1009816" y="2952000"/>
              <a:chExt cx="6252472" cy="1188000"/>
            </a:xfrm>
          </p:grpSpPr>
          <p:grpSp>
            <p:nvGrpSpPr>
              <p:cNvPr id="36" name="Skupina 35"/>
              <p:cNvGrpSpPr/>
              <p:nvPr/>
            </p:nvGrpSpPr>
            <p:grpSpPr>
              <a:xfrm>
                <a:off x="1009816" y="2952000"/>
                <a:ext cx="6252472" cy="1188000"/>
                <a:chOff x="1009816" y="2952000"/>
                <a:chExt cx="6252472" cy="1188000"/>
              </a:xfrm>
            </p:grpSpPr>
            <p:cxnSp>
              <p:nvCxnSpPr>
                <p:cNvPr id="37" name="Přímá spojnice se šipkou 36"/>
                <p:cNvCxnSpPr/>
                <p:nvPr/>
              </p:nvCxnSpPr>
              <p:spPr>
                <a:xfrm>
                  <a:off x="1440000" y="3240000"/>
                  <a:ext cx="108000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se šipkou 37"/>
                <p:cNvCxnSpPr/>
                <p:nvPr/>
              </p:nvCxnSpPr>
              <p:spPr>
                <a:xfrm>
                  <a:off x="1440000" y="3384000"/>
                  <a:ext cx="108000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se šipkou 38"/>
                <p:cNvCxnSpPr/>
                <p:nvPr/>
              </p:nvCxnSpPr>
              <p:spPr>
                <a:xfrm>
                  <a:off x="1440000" y="3528000"/>
                  <a:ext cx="108000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se šipkou 39"/>
                <p:cNvCxnSpPr/>
                <p:nvPr/>
              </p:nvCxnSpPr>
              <p:spPr>
                <a:xfrm>
                  <a:off x="1440000" y="3672000"/>
                  <a:ext cx="108000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se šipkou 40"/>
                <p:cNvCxnSpPr/>
                <p:nvPr/>
              </p:nvCxnSpPr>
              <p:spPr>
                <a:xfrm>
                  <a:off x="1440000" y="3816000"/>
                  <a:ext cx="108000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bdélník 41"/>
                <p:cNvSpPr/>
                <p:nvPr/>
              </p:nvSpPr>
              <p:spPr>
                <a:xfrm>
                  <a:off x="2700000" y="2952000"/>
                  <a:ext cx="144000" cy="216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cs-CZ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Obdélník 42"/>
                <p:cNvSpPr/>
                <p:nvPr/>
              </p:nvSpPr>
              <p:spPr>
                <a:xfrm>
                  <a:off x="2700000" y="3924000"/>
                  <a:ext cx="144000" cy="216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cs-CZ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4" name="Přímá spojnice se šipkou 43"/>
                <p:cNvCxnSpPr/>
                <p:nvPr/>
              </p:nvCxnSpPr>
              <p:spPr>
                <a:xfrm>
                  <a:off x="2592000" y="3528000"/>
                  <a:ext cx="396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bdélník 44"/>
                <p:cNvSpPr/>
                <p:nvPr/>
              </p:nvSpPr>
              <p:spPr>
                <a:xfrm>
                  <a:off x="6660000" y="2952000"/>
                  <a:ext cx="72000" cy="1152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cs-CZ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" name="Přímá spojnice se šipkou 45"/>
                <p:cNvCxnSpPr/>
                <p:nvPr/>
              </p:nvCxnSpPr>
              <p:spPr>
                <a:xfrm flipV="1">
                  <a:off x="2772000" y="3167999"/>
                  <a:ext cx="3852000" cy="36000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Obdélník 46"/>
                    <p:cNvSpPr/>
                    <p:nvPr/>
                  </p:nvSpPr>
                  <p:spPr>
                    <a:xfrm>
                      <a:off x="4541920" y="3224972"/>
                      <a:ext cx="38722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cs-CZ" dirty="0">
                        <a:latin typeface="Symbol" panose="05050102010706020507" pitchFamily="18" charset="2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Obdélník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1920" y="3224972"/>
                      <a:ext cx="38722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cs-C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Obdélník 47"/>
                    <p:cNvSpPr/>
                    <p:nvPr/>
                  </p:nvSpPr>
                  <p:spPr>
                    <a:xfrm>
                      <a:off x="2891491" y="3014668"/>
                      <a:ext cx="38266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Obdélník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491" y="3014668"/>
                      <a:ext cx="38266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cs-C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Přímá spojnice se šipkou 48"/>
                <p:cNvCxnSpPr/>
                <p:nvPr/>
              </p:nvCxnSpPr>
              <p:spPr>
                <a:xfrm flipH="1" flipV="1">
                  <a:off x="2914184" y="3276000"/>
                  <a:ext cx="0" cy="144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blouk 49"/>
                <p:cNvSpPr/>
                <p:nvPr/>
              </p:nvSpPr>
              <p:spPr>
                <a:xfrm>
                  <a:off x="4500000" y="3168000"/>
                  <a:ext cx="360000" cy="720000"/>
                </a:xfrm>
                <a:prstGeom prst="arc">
                  <a:avLst>
                    <a:gd name="adj1" fmla="val 18503748"/>
                    <a:gd name="adj2" fmla="val 0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cs-CZ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Obdélník 50"/>
                    <p:cNvSpPr/>
                    <p:nvPr/>
                  </p:nvSpPr>
                  <p:spPr>
                    <a:xfrm>
                      <a:off x="1009816" y="3320668"/>
                      <a:ext cx="455509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cs-CZ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Obdélník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9816" y="3320668"/>
                      <a:ext cx="455509" cy="36298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cs-C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bdélník 51"/>
                    <p:cNvSpPr/>
                    <p:nvPr/>
                  </p:nvSpPr>
                  <p:spPr>
                    <a:xfrm>
                      <a:off x="6805816" y="3182242"/>
                      <a:ext cx="456472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cs-CZ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Obdélník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5816" y="3182242"/>
                      <a:ext cx="456472" cy="36298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cs-C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Přímá spojnice 52"/>
                <p:cNvCxnSpPr/>
                <p:nvPr/>
              </p:nvCxnSpPr>
              <p:spPr>
                <a:xfrm>
                  <a:off x="6552000" y="3384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bdélník 53"/>
              <p:cNvSpPr/>
              <p:nvPr/>
            </p:nvSpPr>
            <p:spPr>
              <a:xfrm>
                <a:off x="2700000" y="3276000"/>
                <a:ext cx="144000" cy="2160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Obdélník 54"/>
              <p:cNvSpPr/>
              <p:nvPr/>
            </p:nvSpPr>
            <p:spPr>
              <a:xfrm>
                <a:off x="2699092" y="3600000"/>
                <a:ext cx="144000" cy="2160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Přímá spojnice se šipkou 55"/>
              <p:cNvCxnSpPr/>
              <p:nvPr/>
            </p:nvCxnSpPr>
            <p:spPr>
              <a:xfrm flipH="1">
                <a:off x="2914184" y="30240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Přímá spojnice se šipkou 56"/>
              <p:cNvCxnSpPr/>
              <p:nvPr/>
            </p:nvCxnSpPr>
            <p:spPr>
              <a:xfrm flipH="1" flipV="1">
                <a:off x="3060000" y="3528000"/>
                <a:ext cx="0" cy="3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bdélník 57"/>
                  <p:cNvSpPr/>
                  <p:nvPr/>
                </p:nvSpPr>
                <p:spPr>
                  <a:xfrm>
                    <a:off x="3066638" y="3516885"/>
                    <a:ext cx="3788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cs-CZ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Obdélník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6638" y="3516885"/>
                    <a:ext cx="3788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cs-C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Přímá spojnice se šipkou 59"/>
            <p:cNvCxnSpPr/>
            <p:nvPr/>
          </p:nvCxnSpPr>
          <p:spPr>
            <a:xfrm>
              <a:off x="2592000" y="3870000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CE3EBB43-5432-0974-DB6B-57696B0A5C30}"/>
              </a:ext>
            </a:extLst>
          </p:cNvPr>
          <p:cNvCxnSpPr/>
          <p:nvPr/>
        </p:nvCxnSpPr>
        <p:spPr>
          <a:xfrm flipV="1">
            <a:off x="5508000" y="1800000"/>
            <a:ext cx="288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029F31C-2942-47F0-3AE0-45D34F170E7F}"/>
                  </a:ext>
                </a:extLst>
              </p:cNvPr>
              <p:cNvSpPr txBox="1"/>
              <p:nvPr/>
            </p:nvSpPr>
            <p:spPr bwMode="auto">
              <a:xfrm>
                <a:off x="5220000" y="2160000"/>
                <a:ext cx="1356846" cy="459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sinc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029F31C-2942-47F0-3AE0-45D34F170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00" y="2160000"/>
                <a:ext cx="1356846" cy="459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46166CDE-186C-807C-7AAE-DD39FC9C5805}"/>
              </a:ext>
            </a:extLst>
          </p:cNvPr>
          <p:cNvCxnSpPr/>
          <p:nvPr/>
        </p:nvCxnSpPr>
        <p:spPr>
          <a:xfrm flipH="1" flipV="1">
            <a:off x="7452000" y="1800000"/>
            <a:ext cx="360000" cy="43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0C56979B-C57E-1FC9-8A9F-B725CCC86036}"/>
              </a:ext>
            </a:extLst>
          </p:cNvPr>
          <p:cNvSpPr txBox="1"/>
          <p:nvPr/>
        </p:nvSpPr>
        <p:spPr bwMode="auto">
          <a:xfrm>
            <a:off x="7740000" y="2160000"/>
            <a:ext cx="252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poloha hlavního maxima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86A1F2C-7CD8-8F82-64BD-16D056642959}"/>
              </a:ext>
            </a:extLst>
          </p:cNvPr>
          <p:cNvSpPr txBox="1"/>
          <p:nvPr/>
        </p:nvSpPr>
        <p:spPr bwMode="auto">
          <a:xfrm>
            <a:off x="4680000" y="936000"/>
            <a:ext cx="144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šířka štěrbin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F806CAB-69E4-2ABD-9018-48552BBC968D}"/>
              </a:ext>
            </a:extLst>
          </p:cNvPr>
          <p:cNvCxnSpPr/>
          <p:nvPr/>
        </p:nvCxnSpPr>
        <p:spPr>
          <a:xfrm>
            <a:off x="6012000" y="1116000"/>
            <a:ext cx="360000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4386065-16BA-DCD5-8413-9F6FDE72015F}"/>
                  </a:ext>
                </a:extLst>
              </p:cNvPr>
              <p:cNvSpPr txBox="1"/>
              <p:nvPr/>
            </p:nvSpPr>
            <p:spPr bwMode="auto">
              <a:xfrm>
                <a:off x="5760000" y="3960000"/>
                <a:ext cx="4119205" cy="765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4386065-16BA-DCD5-8413-9F6FDE72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960000"/>
                <a:ext cx="4119205" cy="765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72026660-B06A-A829-59F9-EAB5734EA5B1}"/>
                  </a:ext>
                </a:extLst>
              </p:cNvPr>
              <p:cNvSpPr txBox="1"/>
              <p:nvPr/>
            </p:nvSpPr>
            <p:spPr bwMode="auto">
              <a:xfrm>
                <a:off x="3960000" y="1260000"/>
                <a:ext cx="6522940" cy="677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72026660-B06A-A829-59F9-EAB5734E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00" y="1260000"/>
                <a:ext cx="6522940" cy="6770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Přímá spojnice se šipkou 30"/>
          <p:cNvCxnSpPr>
            <a:cxnSpLocks/>
          </p:cNvCxnSpPr>
          <p:nvPr/>
        </p:nvCxnSpPr>
        <p:spPr>
          <a:xfrm flipH="1">
            <a:off x="8856000" y="1188000"/>
            <a:ext cx="180000" cy="18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BF106F82-13AE-ECA5-C44F-9EA786EBB9C0}"/>
                  </a:ext>
                </a:extLst>
              </p:cNvPr>
              <p:cNvSpPr txBox="1"/>
              <p:nvPr/>
            </p:nvSpPr>
            <p:spPr bwMode="auto">
              <a:xfrm>
                <a:off x="6120000" y="4860000"/>
                <a:ext cx="360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4998</m:t>
                    </m:r>
                    <m: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4)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5.999±0.001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μm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1.999</m:t>
                        </m:r>
                        <m:r>
                          <a:rPr lang="el-G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cs-CZ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°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BF106F82-13AE-ECA5-C44F-9EA786EB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4860000"/>
                <a:ext cx="3600000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6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" grpId="0"/>
      <p:bldP spid="18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3801</TotalTime>
  <Words>1200</Words>
  <Application>Microsoft Office PowerPoint</Application>
  <PresentationFormat>Vlastní</PresentationFormat>
  <Paragraphs>254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282</cp:revision>
  <dcterms:created xsi:type="dcterms:W3CDTF">2019-10-02T09:36:21Z</dcterms:created>
  <dcterms:modified xsi:type="dcterms:W3CDTF">2022-12-20T09:46:08Z</dcterms:modified>
</cp:coreProperties>
</file>