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2" r:id="rId2"/>
    <p:sldId id="313" r:id="rId3"/>
    <p:sldId id="308" r:id="rId4"/>
    <p:sldId id="309" r:id="rId5"/>
    <p:sldId id="310" r:id="rId6"/>
    <p:sldId id="314" r:id="rId7"/>
    <p:sldId id="311" r:id="rId8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33FF"/>
    <a:srgbClr val="0000FF"/>
    <a:srgbClr val="33CCCC"/>
    <a:srgbClr val="33CC33"/>
    <a:srgbClr val="00FF00"/>
    <a:srgbClr val="FF6600"/>
    <a:srgbClr val="FF00FF"/>
    <a:srgbClr val="008000"/>
    <a:srgbClr val="FF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33" autoAdjust="0"/>
  </p:normalViewPr>
  <p:slideViewPr>
    <p:cSldViewPr snapToGrid="0">
      <p:cViewPr varScale="1">
        <p:scale>
          <a:sx n="111" d="100"/>
          <a:sy n="111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Symbol" panose="05050102010706020507" pitchFamily="18" charset="2"/>
              </a:rPr>
              <a:t>c</a:t>
            </a:r>
            <a:r>
              <a:rPr lang="cs-CZ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kvality fitu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urve-Fit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490" b="48490"/>
          <a:stretch/>
        </p:blipFill>
        <p:spPr bwMode="auto">
          <a:xfrm>
            <a:off x="360000" y="-2448000"/>
            <a:ext cx="5040000" cy="79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urve-Fit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0" b="-51510"/>
          <a:stretch/>
        </p:blipFill>
        <p:spPr bwMode="auto">
          <a:xfrm>
            <a:off x="5399999" y="2016000"/>
            <a:ext cx="5040000" cy="79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élník 1"/>
          <p:cNvSpPr/>
          <p:nvPr/>
        </p:nvSpPr>
        <p:spPr>
          <a:xfrm>
            <a:off x="360000" y="1440000"/>
            <a:ext cx="5039999" cy="446945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5399998" y="1440000"/>
            <a:ext cx="5039999" cy="446945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4342659" y="6624000"/>
            <a:ext cx="2114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xkcd.com/2048/</a:t>
            </a:r>
          </a:p>
        </p:txBody>
      </p:sp>
    </p:spTree>
    <p:extLst>
      <p:ext uri="{BB962C8B-B14F-4D97-AF65-F5344CB8AC3E}">
        <p14:creationId xmlns:p14="http://schemas.microsoft.com/office/powerpoint/2010/main" val="330380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Symbol" panose="05050102010706020507" pitchFamily="18" charset="2"/>
              </a:rPr>
              <a:t>c</a:t>
            </a:r>
            <a:r>
              <a:rPr lang="cs-CZ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kvality fitu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10080000" cy="4801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(nezávislé proměnné)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(závislé proměnné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		(modelujeme závislost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6"/>
                <a:r>
                  <a:rPr lang="cs-CZ" b="1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(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parametry modelové závislosti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6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testovací statistika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cs-CZ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rozdělení 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stupních volnosti </a:t>
                </a:r>
                <a:r>
                  <a:rPr lang="cs-CZ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10080000" cy="4801314"/>
              </a:xfrm>
              <a:prstGeom prst="rect">
                <a:avLst/>
              </a:prstGeom>
              <a:blipFill>
                <a:blip r:embed="rId2"/>
                <a:stretch>
                  <a:fillRect l="-363" t="-635" r="-4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A87A1A7-931A-0BFA-FF7D-C95F7EE4A1D9}"/>
                  </a:ext>
                </a:extLst>
              </p:cNvPr>
              <p:cNvSpPr txBox="1"/>
              <p:nvPr/>
            </p:nvSpPr>
            <p:spPr bwMode="auto">
              <a:xfrm>
                <a:off x="4320000" y="4536000"/>
                <a:ext cx="3566297" cy="765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A87A1A7-931A-0BFA-FF7D-C95F7EE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4536000"/>
                <a:ext cx="3566297" cy="765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A4CADD9D-FB21-D98F-1943-08CB7AA08A00}"/>
                  </a:ext>
                </a:extLst>
              </p:cNvPr>
              <p:cNvSpPr txBox="1"/>
              <p:nvPr/>
            </p:nvSpPr>
            <p:spPr bwMode="auto">
              <a:xfrm>
                <a:off x="4320000" y="5616000"/>
                <a:ext cx="1230722" cy="319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A4CADD9D-FB21-D98F-1943-08CB7AA08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5616000"/>
                <a:ext cx="1230722" cy="319511"/>
              </a:xfrm>
              <a:prstGeom prst="rect">
                <a:avLst/>
              </a:prstGeom>
              <a:blipFill>
                <a:blip r:embed="rId4"/>
                <a:stretch>
                  <a:fillRect l="-4455" b="-207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76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>
            <a:extLst>
              <a:ext uri="{FF2B5EF4-FFF2-40B4-BE49-F238E27FC236}">
                <a16:creationId xmlns:a16="http://schemas.microsoft.com/office/drawing/2014/main" id="{515945C3-FDC1-6549-D533-218FC49D8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420000"/>
            <a:ext cx="5400000" cy="360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Symbol" panose="05050102010706020507" pitchFamily="18" charset="2"/>
              </a:rPr>
              <a:t>c</a:t>
            </a:r>
            <a:r>
              <a:rPr lang="cs-CZ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p:sp>
        <p:nvSpPr>
          <p:cNvPr id="21" name="Obdélník 20"/>
          <p:cNvSpPr/>
          <p:nvPr/>
        </p:nvSpPr>
        <p:spPr bwMode="auto">
          <a:xfrm>
            <a:off x="4248000" y="1296000"/>
            <a:ext cx="5760000" cy="90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ovéPole 163"/>
              <p:cNvSpPr txBox="1"/>
              <p:nvPr/>
            </p:nvSpPr>
            <p:spPr bwMode="auto">
              <a:xfrm>
                <a:off x="5760000" y="5400000"/>
                <a:ext cx="468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momenty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rozdělení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4" name="TextovéPol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5400000"/>
                <a:ext cx="4680000" cy="1477328"/>
              </a:xfrm>
              <a:prstGeom prst="rect">
                <a:avLst/>
              </a:prstGeom>
              <a:blipFill>
                <a:blip r:embed="rId3"/>
                <a:stretch>
                  <a:fillRect l="-911" t="-2479" b="-12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5512F27D-65D2-7EB9-C198-B59F7CA96F5E}"/>
                  </a:ext>
                </a:extLst>
              </p:cNvPr>
              <p:cNvSpPr txBox="1"/>
              <p:nvPr/>
            </p:nvSpPr>
            <p:spPr bwMode="auto">
              <a:xfrm>
                <a:off x="6300000" y="2880000"/>
                <a:ext cx="117513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5512F27D-65D2-7EB9-C198-B59F7CA96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000" y="2880000"/>
                <a:ext cx="1175130" cy="276999"/>
              </a:xfrm>
              <a:prstGeom prst="rect">
                <a:avLst/>
              </a:prstGeom>
              <a:blipFill>
                <a:blip r:embed="rId4"/>
                <a:stretch>
                  <a:fillRect l="-2591"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319BEB8-3DF9-D51F-5314-60C962018CB5}"/>
                  </a:ext>
                </a:extLst>
              </p:cNvPr>
              <p:cNvSpPr txBox="1"/>
              <p:nvPr/>
            </p:nvSpPr>
            <p:spPr bwMode="auto">
              <a:xfrm>
                <a:off x="6298421" y="3240000"/>
                <a:ext cx="3330142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resp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cs-CZ" b="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319BEB8-3DF9-D51F-5314-60C96201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8421" y="3240000"/>
                <a:ext cx="333014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861BF5FA-8786-7B7E-9BDE-A12AEC8134CB}"/>
                  </a:ext>
                </a:extLst>
              </p:cNvPr>
              <p:cNvSpPr txBox="1"/>
              <p:nvPr/>
            </p:nvSpPr>
            <p:spPr bwMode="auto">
              <a:xfrm>
                <a:off x="6300000" y="4140000"/>
                <a:ext cx="136652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861BF5FA-8786-7B7E-9BDE-A12AEC8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000" y="4140000"/>
                <a:ext cx="1366528" cy="276999"/>
              </a:xfrm>
              <a:prstGeom prst="rect">
                <a:avLst/>
              </a:prstGeom>
              <a:blipFill>
                <a:blip r:embed="rId6"/>
                <a:stretch>
                  <a:fillRect l="-2222" b="-239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22C645D8-C1B5-84B7-C35D-A42432279440}"/>
                  </a:ext>
                </a:extLst>
              </p:cNvPr>
              <p:cNvSpPr txBox="1"/>
              <p:nvPr/>
            </p:nvSpPr>
            <p:spPr bwMode="auto">
              <a:xfrm>
                <a:off x="6298421" y="4500000"/>
                <a:ext cx="4120680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resp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cs-CZ" b="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22C645D8-C1B5-84B7-C35D-A4243227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8421" y="4500000"/>
                <a:ext cx="4120680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F442FF52-634B-0D54-3935-5EEC7F10F0AF}"/>
                  </a:ext>
                </a:extLst>
              </p:cNvPr>
              <p:cNvSpPr txBox="1"/>
              <p:nvPr/>
            </p:nvSpPr>
            <p:spPr bwMode="auto">
              <a:xfrm>
                <a:off x="5759999" y="2340000"/>
                <a:ext cx="46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rozdělení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F442FF52-634B-0D54-3935-5EEC7F10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9999" y="2340000"/>
                <a:ext cx="4680000" cy="369332"/>
              </a:xfrm>
              <a:prstGeom prst="rect">
                <a:avLst/>
              </a:prstGeom>
              <a:blipFill>
                <a:blip r:embed="rId8"/>
                <a:stretch>
                  <a:fillRect l="-911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TextovéPole 351">
                <a:extLst>
                  <a:ext uri="{FF2B5EF4-FFF2-40B4-BE49-F238E27FC236}">
                    <a16:creationId xmlns:a16="http://schemas.microsoft.com/office/drawing/2014/main" id="{BF76F398-7E18-37B9-9D16-DA1F97380014}"/>
                  </a:ext>
                </a:extLst>
              </p:cNvPr>
              <p:cNvSpPr txBox="1"/>
              <p:nvPr/>
            </p:nvSpPr>
            <p:spPr bwMode="auto">
              <a:xfrm>
                <a:off x="720000" y="2340000"/>
                <a:ext cx="468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stupňů volnosti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gama funkce</a:t>
                </a:r>
              </a:p>
            </p:txBody>
          </p:sp>
        </mc:Choice>
        <mc:Fallback>
          <p:sp>
            <p:nvSpPr>
              <p:cNvPr id="352" name="TextovéPole 351">
                <a:extLst>
                  <a:ext uri="{FF2B5EF4-FFF2-40B4-BE49-F238E27FC236}">
                    <a16:creationId xmlns:a16="http://schemas.microsoft.com/office/drawing/2014/main" id="{BF76F398-7E18-37B9-9D16-DA1F9738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2340000"/>
                <a:ext cx="4680000" cy="923330"/>
              </a:xfrm>
              <a:prstGeom prst="rect">
                <a:avLst/>
              </a:prstGeom>
              <a:blipFill>
                <a:blip r:embed="rId9"/>
                <a:stretch>
                  <a:fillRect t="-3974" b="-9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ovéPole 352">
                <a:extLst>
                  <a:ext uri="{FF2B5EF4-FFF2-40B4-BE49-F238E27FC236}">
                    <a16:creationId xmlns:a16="http://schemas.microsoft.com/office/drawing/2014/main" id="{24FF048F-9DE8-87C6-CE27-8130CD81AFBA}"/>
                  </a:ext>
                </a:extLst>
              </p:cNvPr>
              <p:cNvSpPr txBox="1"/>
              <p:nvPr/>
            </p:nvSpPr>
            <p:spPr bwMode="auto">
              <a:xfrm>
                <a:off x="2700000" y="2772000"/>
                <a:ext cx="2143023" cy="599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3" name="TextovéPole 352">
                <a:extLst>
                  <a:ext uri="{FF2B5EF4-FFF2-40B4-BE49-F238E27FC236}">
                    <a16:creationId xmlns:a16="http://schemas.microsoft.com/office/drawing/2014/main" id="{24FF048F-9DE8-87C6-CE27-8130CD8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000" y="2772000"/>
                <a:ext cx="2143023" cy="599331"/>
              </a:xfrm>
              <a:prstGeom prst="rect">
                <a:avLst/>
              </a:prstGeom>
              <a:blipFill>
                <a:blip r:embed="rId10"/>
                <a:stretch>
                  <a:fillRect b="-10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ovéPole 353">
                <a:extLst>
                  <a:ext uri="{FF2B5EF4-FFF2-40B4-BE49-F238E27FC236}">
                    <a16:creationId xmlns:a16="http://schemas.microsoft.com/office/drawing/2014/main" id="{0AF87316-1DEB-5915-FC12-1F65F4A2E59E}"/>
                  </a:ext>
                </a:extLst>
              </p:cNvPr>
              <p:cNvSpPr txBox="1"/>
              <p:nvPr/>
            </p:nvSpPr>
            <p:spPr bwMode="auto">
              <a:xfrm>
                <a:off x="4320000" y="1368000"/>
                <a:ext cx="2643288" cy="753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4" name="TextovéPole 353">
                <a:extLst>
                  <a:ext uri="{FF2B5EF4-FFF2-40B4-BE49-F238E27FC236}">
                    <a16:creationId xmlns:a16="http://schemas.microsoft.com/office/drawing/2014/main" id="{0AF87316-1DEB-5915-FC12-1F65F4A2E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1368000"/>
                <a:ext cx="2643288" cy="7534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TextovéPole 354">
                <a:extLst>
                  <a:ext uri="{FF2B5EF4-FFF2-40B4-BE49-F238E27FC236}">
                    <a16:creationId xmlns:a16="http://schemas.microsoft.com/office/drawing/2014/main" id="{8FE0B07E-D2AB-90F5-B515-90CB7CB9E0CF}"/>
                  </a:ext>
                </a:extLst>
              </p:cNvPr>
              <p:cNvSpPr txBox="1"/>
              <p:nvPr/>
            </p:nvSpPr>
            <p:spPr bwMode="auto">
              <a:xfrm>
                <a:off x="7560000" y="1512000"/>
                <a:ext cx="104458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5" name="TextovéPole 354">
                <a:extLst>
                  <a:ext uri="{FF2B5EF4-FFF2-40B4-BE49-F238E27FC236}">
                    <a16:creationId xmlns:a16="http://schemas.microsoft.com/office/drawing/2014/main" id="{8FE0B07E-D2AB-90F5-B515-90CB7CB9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000" y="1512000"/>
                <a:ext cx="1044580" cy="276999"/>
              </a:xfrm>
              <a:prstGeom prst="rect">
                <a:avLst/>
              </a:prstGeom>
              <a:blipFill>
                <a:blip r:embed="rId12"/>
                <a:stretch>
                  <a:fillRect l="-5233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TextovéPole 355">
                <a:extLst>
                  <a:ext uri="{FF2B5EF4-FFF2-40B4-BE49-F238E27FC236}">
                    <a16:creationId xmlns:a16="http://schemas.microsoft.com/office/drawing/2014/main" id="{06AF8470-2154-6775-5F6F-CBE21061D863}"/>
                  </a:ext>
                </a:extLst>
              </p:cNvPr>
              <p:cNvSpPr txBox="1"/>
              <p:nvPr/>
            </p:nvSpPr>
            <p:spPr bwMode="auto">
              <a:xfrm>
                <a:off x="8820000" y="1510713"/>
                <a:ext cx="104067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6" name="TextovéPole 355">
                <a:extLst>
                  <a:ext uri="{FF2B5EF4-FFF2-40B4-BE49-F238E27FC236}">
                    <a16:creationId xmlns:a16="http://schemas.microsoft.com/office/drawing/2014/main" id="{06AF8470-2154-6775-5F6F-CBE21061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0000" y="1510713"/>
                <a:ext cx="1040670" cy="276999"/>
              </a:xfrm>
              <a:prstGeom prst="rect">
                <a:avLst/>
              </a:prstGeom>
              <a:blipFill>
                <a:blip r:embed="rId13"/>
                <a:stretch>
                  <a:fillRect l="-2924" b="-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Symbol" panose="05050102010706020507" pitchFamily="18" charset="2"/>
              </a:rPr>
              <a:t>c</a:t>
            </a:r>
            <a:r>
              <a:rPr lang="cs-CZ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kvality fitu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TextovéPole 369"/>
              <p:cNvSpPr txBox="1"/>
              <p:nvPr/>
            </p:nvSpPr>
            <p:spPr bwMode="auto">
              <a:xfrm>
                <a:off x="720000" y="1440000"/>
                <a:ext cx="9360000" cy="5632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rozdělení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stupňů volnosti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 počet stupňů volnosti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nulová hypotéza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naměřené hodnoty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navzájem nezávislé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správně vystihuje závislost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pokud je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pravděpodobnost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potom zamítneme nulovou hypotézu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hladina signifikance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(typicky 0.05 nebo 0.01)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0" name="TextovéPole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1440000"/>
                <a:ext cx="9360000" cy="5632311"/>
              </a:xfrm>
              <a:prstGeom prst="rect">
                <a:avLst/>
              </a:prstGeom>
              <a:blipFill>
                <a:blip r:embed="rId2"/>
                <a:stretch>
                  <a:fillRect l="-391" t="-541" b="-8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bdélník 144"/>
          <p:cNvSpPr/>
          <p:nvPr/>
        </p:nvSpPr>
        <p:spPr bwMode="auto">
          <a:xfrm>
            <a:off x="720000" y="2226594"/>
            <a:ext cx="4441394" cy="28087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B93CF57-F394-C0FE-C814-7446A8E06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000" y="1980000"/>
            <a:ext cx="5040000" cy="3359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FD949C6-5402-2974-E203-9924E00E373C}"/>
                  </a:ext>
                </a:extLst>
              </p:cNvPr>
              <p:cNvSpPr txBox="1"/>
              <p:nvPr/>
            </p:nvSpPr>
            <p:spPr bwMode="auto">
              <a:xfrm>
                <a:off x="8100000" y="2520000"/>
                <a:ext cx="302839" cy="28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FD949C6-5402-2974-E203-9924E00E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000" y="2520000"/>
                <a:ext cx="302839" cy="282450"/>
              </a:xfrm>
              <a:prstGeom prst="rect">
                <a:avLst/>
              </a:prstGeom>
              <a:blipFill>
                <a:blip r:embed="rId4"/>
                <a:stretch>
                  <a:fillRect l="-20408" r="-6122" b="-234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bdélník 149"/>
          <p:cNvSpPr/>
          <p:nvPr/>
        </p:nvSpPr>
        <p:spPr bwMode="auto">
          <a:xfrm>
            <a:off x="7128000" y="1260000"/>
            <a:ext cx="3240000" cy="7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C298AC90-1123-D87A-0B73-E7B349CDA2E4}"/>
                  </a:ext>
                </a:extLst>
              </p:cNvPr>
              <p:cNvSpPr txBox="1"/>
              <p:nvPr/>
            </p:nvSpPr>
            <p:spPr bwMode="auto">
              <a:xfrm>
                <a:off x="9180000" y="2520000"/>
                <a:ext cx="73289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C298AC90-1123-D87A-0B73-E7B349CD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0000" y="2520000"/>
                <a:ext cx="732893" cy="276999"/>
              </a:xfrm>
              <a:prstGeom prst="rect">
                <a:avLst/>
              </a:prstGeom>
              <a:blipFill>
                <a:blip r:embed="rId5"/>
                <a:stretch>
                  <a:fillRect l="-4167" r="-7500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B2A602EC-8AD1-96D6-0C27-1509D8454CD4}"/>
                  </a:ext>
                </a:extLst>
              </p:cNvPr>
              <p:cNvSpPr txBox="1"/>
              <p:nvPr/>
            </p:nvSpPr>
            <p:spPr bwMode="auto">
              <a:xfrm>
                <a:off x="1080000" y="2772000"/>
                <a:ext cx="160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B2A602EC-8AD1-96D6-0C27-1509D8454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2772000"/>
                <a:ext cx="1602746" cy="276999"/>
              </a:xfrm>
              <a:prstGeom prst="rect">
                <a:avLst/>
              </a:prstGeom>
              <a:blipFill>
                <a:blip r:embed="rId6"/>
                <a:stretch>
                  <a:fillRect l="-2662" t="-2222" b="-244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E310379-EDA5-4D94-93F3-084BC1300F7E}"/>
                  </a:ext>
                </a:extLst>
              </p:cNvPr>
              <p:cNvSpPr txBox="1"/>
              <p:nvPr/>
            </p:nvSpPr>
            <p:spPr bwMode="auto">
              <a:xfrm>
                <a:off x="1078534" y="3168000"/>
                <a:ext cx="19665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E310379-EDA5-4D94-93F3-084BC130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534" y="3168000"/>
                <a:ext cx="1966500" cy="276999"/>
              </a:xfrm>
              <a:prstGeom prst="rect">
                <a:avLst/>
              </a:prstGeom>
              <a:blipFill>
                <a:blip r:embed="rId7"/>
                <a:stretch>
                  <a:fillRect l="-619" t="-2222" r="-2167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06764651-B68C-7FEA-4E11-19A90DCA6720}"/>
                  </a:ext>
                </a:extLst>
              </p:cNvPr>
              <p:cNvSpPr txBox="1"/>
              <p:nvPr/>
            </p:nvSpPr>
            <p:spPr bwMode="auto">
              <a:xfrm>
                <a:off x="1080000" y="4176000"/>
                <a:ext cx="19762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06764651-B68C-7FEA-4E11-19A90DCA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4176000"/>
                <a:ext cx="1976247" cy="276999"/>
              </a:xfrm>
              <a:prstGeom prst="rect">
                <a:avLst/>
              </a:prstGeom>
              <a:blipFill>
                <a:blip r:embed="rId8"/>
                <a:stretch>
                  <a:fillRect l="-1852" t="-2222" r="-2160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TextovéPole 351">
                <a:extLst>
                  <a:ext uri="{FF2B5EF4-FFF2-40B4-BE49-F238E27FC236}">
                    <a16:creationId xmlns:a16="http://schemas.microsoft.com/office/drawing/2014/main" id="{76075835-65F2-2B60-220B-8831CAABE0FE}"/>
                  </a:ext>
                </a:extLst>
              </p:cNvPr>
              <p:cNvSpPr txBox="1"/>
              <p:nvPr/>
            </p:nvSpPr>
            <p:spPr bwMode="auto">
              <a:xfrm>
                <a:off x="1080000" y="4644000"/>
                <a:ext cx="293227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2/(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2" name="TextovéPole 351">
                <a:extLst>
                  <a:ext uri="{FF2B5EF4-FFF2-40B4-BE49-F238E27FC236}">
                    <a16:creationId xmlns:a16="http://schemas.microsoft.com/office/drawing/2014/main" id="{76075835-65F2-2B60-220B-8831CAAB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4644000"/>
                <a:ext cx="2932278" cy="276999"/>
              </a:xfrm>
              <a:prstGeom prst="rect">
                <a:avLst/>
              </a:prstGeom>
              <a:blipFill>
                <a:blip r:embed="rId9"/>
                <a:stretch>
                  <a:fillRect l="-1040" t="-2222" r="-2287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ovéPole 352">
                <a:extLst>
                  <a:ext uri="{FF2B5EF4-FFF2-40B4-BE49-F238E27FC236}">
                    <a16:creationId xmlns:a16="http://schemas.microsoft.com/office/drawing/2014/main" id="{40D02530-831D-8FED-0231-9E09516C02AC}"/>
                  </a:ext>
                </a:extLst>
              </p:cNvPr>
              <p:cNvSpPr txBox="1"/>
              <p:nvPr/>
            </p:nvSpPr>
            <p:spPr bwMode="auto">
              <a:xfrm>
                <a:off x="2520000" y="1332000"/>
                <a:ext cx="4197816" cy="753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3" name="TextovéPole 352">
                <a:extLst>
                  <a:ext uri="{FF2B5EF4-FFF2-40B4-BE49-F238E27FC236}">
                    <a16:creationId xmlns:a16="http://schemas.microsoft.com/office/drawing/2014/main" id="{40D02530-831D-8FED-0231-9E09516C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000" y="1332000"/>
                <a:ext cx="4197816" cy="7534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ovéPole 353">
                <a:extLst>
                  <a:ext uri="{FF2B5EF4-FFF2-40B4-BE49-F238E27FC236}">
                    <a16:creationId xmlns:a16="http://schemas.microsoft.com/office/drawing/2014/main" id="{2AEAC3F6-0874-873B-BE22-9E19909AA64A}"/>
                  </a:ext>
                </a:extLst>
              </p:cNvPr>
              <p:cNvSpPr txBox="1"/>
              <p:nvPr/>
            </p:nvSpPr>
            <p:spPr bwMode="auto">
              <a:xfrm>
                <a:off x="7200000" y="1314000"/>
                <a:ext cx="3096232" cy="645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4" name="TextovéPole 353">
                <a:extLst>
                  <a:ext uri="{FF2B5EF4-FFF2-40B4-BE49-F238E27FC236}">
                    <a16:creationId xmlns:a16="http://schemas.microsoft.com/office/drawing/2014/main" id="{2AEAC3F6-0874-873B-BE22-9E19909AA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0" y="1314000"/>
                <a:ext cx="3096232" cy="645241"/>
              </a:xfrm>
              <a:prstGeom prst="rect">
                <a:avLst/>
              </a:prstGeom>
              <a:blipFill>
                <a:blip r:embed="rId11"/>
                <a:stretch>
                  <a:fillRect b="-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10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Symbol" panose="05050102010706020507" pitchFamily="18" charset="2"/>
              </a:rPr>
              <a:t>c</a:t>
            </a:r>
            <a:r>
              <a:rPr lang="cs-CZ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kvality fitu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TextovéPole 369"/>
              <p:cNvSpPr txBox="1"/>
              <p:nvPr/>
            </p:nvSpPr>
            <p:spPr bwMode="auto">
              <a:xfrm>
                <a:off x="720000" y="1464584"/>
                <a:ext cx="9360000" cy="374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tabulka hodnot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počet stupňů volnosti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=1−10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0" name="TextovéPole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1464584"/>
                <a:ext cx="9360000" cy="374783"/>
              </a:xfrm>
              <a:prstGeom prst="rect">
                <a:avLst/>
              </a:prstGeom>
              <a:blipFill>
                <a:blip r:embed="rId2"/>
                <a:stretch>
                  <a:fillRect l="-391" t="-6452" b="-241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ulk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208959"/>
                  </p:ext>
                </p:extLst>
              </p:nvPr>
            </p:nvGraphicFramePr>
            <p:xfrm>
              <a:off x="719996" y="1980000"/>
              <a:ext cx="9360004" cy="4216102"/>
            </p:xfrm>
            <a:graphic>
              <a:graphicData uri="http://schemas.openxmlformats.org/drawingml/2006/table">
                <a:tbl>
                  <a:tblPr/>
                  <a:tblGrid>
                    <a:gridCol w="12722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9742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dirty="0"/>
                            <a:t>Počet stupňů volnosti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>
                              <a:latin typeface="Symbol" panose="05050102010706020507" pitchFamily="18" charset="2"/>
                            </a:rPr>
                            <a:t>n</a:t>
                          </a:r>
                          <a:endParaRPr lang="cs-CZ" sz="1800" dirty="0">
                            <a:latin typeface="Symbol" panose="05050102010706020507" pitchFamily="18" charset="2"/>
                          </a:endParaRP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0.004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0.02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0.06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0.15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0.46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2.71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3.84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6.64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10.83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0.10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0.21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0.45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0.71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1.39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2.41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3.22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4.60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5.99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9.21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13.82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0.58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1.01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1.42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2.37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3.66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6.25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7.82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11.34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16.27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0.71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1.06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1.65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2.20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3.36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4.88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5.99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7.78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9.49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13.28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18.47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1.14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1.61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3.00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6.06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7.29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9.24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11.07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15.09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20.52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1.63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2.20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3.83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7.23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8.56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10.64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12.59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16.81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22.46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2.17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2.83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3.82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4.67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6.35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8.38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9.80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12.02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14.07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18.48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24.32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2.73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3.49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4.59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5.53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9.52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11.03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13.36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15.51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20.09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26.12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3.32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4.17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5.38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6.39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8.34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10.66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12.24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14.68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16.92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21.67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27.88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10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3.94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4.87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6.18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7.27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11.78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13.44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15.99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18.31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23.21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29.59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7857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≥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0.95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F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0.90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0.80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8E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0.70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D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0.50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8D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0.30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FC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0.20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C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0.10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FB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B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A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0.001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A2A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ulk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208959"/>
                  </p:ext>
                </p:extLst>
              </p:nvPr>
            </p:nvGraphicFramePr>
            <p:xfrm>
              <a:off x="719996" y="1980000"/>
              <a:ext cx="9360004" cy="4216102"/>
            </p:xfrm>
            <a:graphic>
              <a:graphicData uri="http://schemas.openxmlformats.org/drawingml/2006/table">
                <a:tbl>
                  <a:tblPr/>
                  <a:tblGrid>
                    <a:gridCol w="12722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73525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9742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dirty="0"/>
                            <a:t>Počet stupňů volnosti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>
                              <a:latin typeface="Symbol" panose="05050102010706020507" pitchFamily="18" charset="2"/>
                            </a:rPr>
                            <a:t>n</a:t>
                          </a:r>
                          <a:endParaRPr lang="cs-CZ" sz="1800" dirty="0">
                            <a:latin typeface="Symbol" panose="05050102010706020507" pitchFamily="18" charset="2"/>
                          </a:endParaRP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 gridSpan="1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25" r="-151" b="-33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0.004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0.02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0.06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0.15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0.46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2.71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3.84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6.64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10.83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0.10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0.21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0.45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0.71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1.39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2.41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3.22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4.60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5.99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9.21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13.82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0.58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1.01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1.42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2.37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3.66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6.25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7.82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11.34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16.27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0.71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1.06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1.65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2.20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3.36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4.88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5.99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7.78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9.49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13.28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18.47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1.14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1.61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3.00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6.06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7.29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9.24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11.07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15.09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20.52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1.63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2.20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3.83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7.23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8.56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10.64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12.59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16.81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22.46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2.17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2.83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3.82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4.67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6.35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8.38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9.80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12.02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14.07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18.48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24.32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2.73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3.49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4.59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5.53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7.34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9.52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11.03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13.36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15.51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20.09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26.12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3.32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4.17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5.38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6.39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8.34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10.66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12.24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14.68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16.92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21.67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27.88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5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400"/>
                            <a:t>10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3.94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4.87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6.18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7.27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9.34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11.78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13.44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15.99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18.31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23.21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/>
                            <a:t>29.59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78571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" t="-437209" r="-635885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0.95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F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0.90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0.80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8E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0.70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D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0.50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8D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0.30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FC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0.20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C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0.10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FB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0.05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B2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A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0.001</a:t>
                          </a:r>
                        </a:p>
                      </a:txBody>
                      <a:tcPr marL="32254" marR="32254" marT="16125" marB="16125" anchor="ctr">
                        <a:lnL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AAAA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A2A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D08666EE-F71F-AA96-ABF7-476EBA755B4D}"/>
                  </a:ext>
                </a:extLst>
              </p:cNvPr>
              <p:cNvSpPr txBox="1"/>
              <p:nvPr/>
            </p:nvSpPr>
            <p:spPr bwMode="auto">
              <a:xfrm>
                <a:off x="360000" y="6480000"/>
                <a:ext cx="10079763" cy="418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 počet stupňů volnosti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&gt;10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rozdělení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konverguje k normálnímu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D08666EE-F71F-AA96-ABF7-476EBA755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6480000"/>
                <a:ext cx="10079763" cy="418128"/>
              </a:xfrm>
              <a:prstGeom prst="rect">
                <a:avLst/>
              </a:prstGeom>
              <a:blipFill>
                <a:blip r:embed="rId4"/>
                <a:stretch>
                  <a:fillRect t="-1449" b="-173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7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1234694-4475-EE9C-A08C-F82DF087D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Symbol" panose="05050102010706020507" pitchFamily="18" charset="2"/>
              </a:rPr>
              <a:t>c</a:t>
            </a:r>
            <a:r>
              <a:rPr lang="cs-CZ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kvality fitu – polynom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8398A53-E430-4153-1E97-4691F178F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3B19A81-4FD7-E5E2-4374-77F0CDF3F2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2F93DF61-0959-B2E9-B1B2-EC216AABD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33427354-5230-9179-7531-D54837BB4D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9F2AE644-F58E-6244-5693-1B3D9301A40F}"/>
                  </a:ext>
                </a:extLst>
              </p:cNvPr>
              <p:cNvSpPr txBox="1"/>
              <p:nvPr/>
            </p:nvSpPr>
            <p:spPr bwMode="auto">
              <a:xfrm>
                <a:off x="360000" y="1080000"/>
                <a:ext cx="1762406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r>
                  <a:rPr lang="en-US" sz="1600" b="1" i="1" dirty="0">
                    <a:solidFill>
                      <a:srgbClr val="FF00FF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=8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FF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=40.916</m:t>
                    </m:r>
                  </m:oMath>
                </a14:m>
                <a:endParaRPr lang="en-US" sz="1600" b="0" i="1" dirty="0">
                  <a:solidFill>
                    <a:srgbClr val="FF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=5.114</m:t>
                    </m:r>
                  </m:oMath>
                </a14:m>
                <a:endParaRPr lang="en-US" sz="1600" i="1" dirty="0">
                  <a:solidFill>
                    <a:srgbClr val="FF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0.001&lt;</m:t>
                    </m:r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cs-CZ" sz="1600" baseline="300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9F2AE644-F58E-6244-5693-1B3D9301A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1080000"/>
                <a:ext cx="1762406" cy="1516569"/>
              </a:xfrm>
              <a:prstGeom prst="rect">
                <a:avLst/>
              </a:prstGeom>
              <a:blipFill>
                <a:blip r:embed="rId7"/>
                <a:stretch>
                  <a:fillRect l="-1384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D598BC6-CD7C-34C4-FAB5-998467D60329}"/>
                  </a:ext>
                </a:extLst>
              </p:cNvPr>
              <p:cNvSpPr txBox="1"/>
              <p:nvPr/>
            </p:nvSpPr>
            <p:spPr bwMode="auto">
              <a:xfrm>
                <a:off x="2700000" y="1080000"/>
                <a:ext cx="1793055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</m:oMath>
                </a14:m>
                <a:r>
                  <a:rPr lang="en-US" sz="16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=7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=31.362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=4.480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0.001&lt;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cs-CZ" sz="1600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D598BC6-CD7C-34C4-FAB5-998467D6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000" y="1080000"/>
                <a:ext cx="1793055" cy="1516569"/>
              </a:xfrm>
              <a:prstGeom prst="rect">
                <a:avLst/>
              </a:prstGeom>
              <a:blipFill>
                <a:blip r:embed="rId8"/>
                <a:stretch>
                  <a:fillRect l="-1361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66EE3AE-C2F6-A873-AD3D-417EF06B88DD}"/>
                  </a:ext>
                </a:extLst>
              </p:cNvPr>
              <p:cNvSpPr txBox="1"/>
              <p:nvPr/>
            </p:nvSpPr>
            <p:spPr bwMode="auto">
              <a:xfrm>
                <a:off x="5040000" y="1080000"/>
                <a:ext cx="1793055" cy="15165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</m:oMath>
                </a14:m>
                <a:r>
                  <a:rPr lang="en-US" sz="1600" b="1" i="1" dirty="0">
                    <a:solidFill>
                      <a:srgbClr val="FF66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=6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FF66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=7.174</m:t>
                    </m:r>
                  </m:oMath>
                </a14:m>
                <a:endParaRPr lang="en-US" sz="1600" i="1" dirty="0">
                  <a:solidFill>
                    <a:srgbClr val="FF66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=1.196</m:t>
                    </m:r>
                  </m:oMath>
                </a14:m>
                <a:endParaRPr lang="en-US" sz="1600" i="1" dirty="0">
                  <a:solidFill>
                    <a:srgbClr val="FF66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0.3&lt;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&lt;0.5</m:t>
                    </m:r>
                  </m:oMath>
                </a14:m>
                <a:endParaRPr lang="cs-CZ" sz="1600" baseline="300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66EE3AE-C2F6-A873-AD3D-417EF06B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1080000"/>
                <a:ext cx="1793055" cy="1516569"/>
              </a:xfrm>
              <a:prstGeom prst="rect">
                <a:avLst/>
              </a:prstGeom>
              <a:blipFill>
                <a:blip r:embed="rId9"/>
                <a:stretch>
                  <a:fillRect l="-1361" b="-3614"/>
                </a:stretch>
              </a:blipFill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9CFB3131-174B-A2E1-EAEE-505895965C62}"/>
                  </a:ext>
                </a:extLst>
              </p:cNvPr>
              <p:cNvSpPr txBox="1"/>
              <p:nvPr/>
            </p:nvSpPr>
            <p:spPr bwMode="auto">
              <a:xfrm>
                <a:off x="7380000" y="1080000"/>
                <a:ext cx="1793055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</m:oMath>
                </a14:m>
                <a:r>
                  <a:rPr lang="en-US" sz="1600" b="1" i="1" dirty="0">
                    <a:solidFill>
                      <a:srgbClr val="33CC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=5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33CC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=6.939</m:t>
                    </m:r>
                  </m:oMath>
                </a14:m>
                <a:endParaRPr lang="en-US" sz="1600" i="1" dirty="0">
                  <a:solidFill>
                    <a:srgbClr val="33CC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=1.388</m:t>
                    </m:r>
                  </m:oMath>
                </a14:m>
                <a:endParaRPr lang="en-US" sz="1600" i="1" dirty="0">
                  <a:solidFill>
                    <a:srgbClr val="33CC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0.2&lt;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&lt;0.3</m:t>
                    </m:r>
                  </m:oMath>
                </a14:m>
                <a:endParaRPr lang="cs-CZ" sz="1600" baseline="30000" dirty="0">
                  <a:solidFill>
                    <a:srgbClr val="33CC3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9CFB3131-174B-A2E1-EAEE-505895965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000" y="1080000"/>
                <a:ext cx="1793055" cy="1516569"/>
              </a:xfrm>
              <a:prstGeom prst="rect">
                <a:avLst/>
              </a:prstGeom>
              <a:blipFill>
                <a:blip r:embed="rId10"/>
                <a:stretch>
                  <a:fillRect l="-1361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Obdélník 189"/>
          <p:cNvSpPr/>
          <p:nvPr/>
        </p:nvSpPr>
        <p:spPr bwMode="auto">
          <a:xfrm>
            <a:off x="5040000" y="1080000"/>
            <a:ext cx="1800000" cy="151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87D044C-59D7-22EC-DE6F-B069583E0D93}"/>
                  </a:ext>
                </a:extLst>
              </p:cNvPr>
              <p:cNvSpPr txBox="1"/>
              <p:nvPr/>
            </p:nvSpPr>
            <p:spPr bwMode="auto">
              <a:xfrm>
                <a:off x="5040000" y="3240000"/>
                <a:ext cx="75899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87D044C-59D7-22EC-DE6F-B069583E0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3240000"/>
                <a:ext cx="758990" cy="276999"/>
              </a:xfrm>
              <a:prstGeom prst="rect">
                <a:avLst/>
              </a:prstGeom>
              <a:blipFill>
                <a:blip r:embed="rId11"/>
                <a:stretch>
                  <a:fillRect l="-3226" r="-6452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6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Symbol" panose="05050102010706020507" pitchFamily="18" charset="2"/>
              </a:rPr>
              <a:t>c</a:t>
            </a:r>
            <a:r>
              <a:rPr lang="cs-CZ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kvality fitu – polynom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ovéPole 217">
                <a:extLst>
                  <a:ext uri="{FF2B5EF4-FFF2-40B4-BE49-F238E27FC236}">
                    <a16:creationId xmlns:a16="http://schemas.microsoft.com/office/drawing/2014/main" id="{6C13A26F-1F4B-9344-4726-A3C24CB6D80E}"/>
                  </a:ext>
                </a:extLst>
              </p:cNvPr>
              <p:cNvSpPr txBox="1"/>
              <p:nvPr/>
            </p:nvSpPr>
            <p:spPr bwMode="auto">
              <a:xfrm>
                <a:off x="5040000" y="1080000"/>
                <a:ext cx="1793055" cy="15165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</m:oMath>
                </a14:m>
                <a:r>
                  <a:rPr lang="en-US" sz="1600" b="1" i="1" dirty="0">
                    <a:solidFill>
                      <a:srgbClr val="FF66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=6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FF66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=7.174</m:t>
                    </m:r>
                  </m:oMath>
                </a14:m>
                <a:endParaRPr lang="en-US" sz="1600" i="1" dirty="0">
                  <a:solidFill>
                    <a:srgbClr val="FF66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=1.196</m:t>
                    </m:r>
                  </m:oMath>
                </a14:m>
                <a:endParaRPr lang="en-US" sz="1600" i="1" dirty="0">
                  <a:solidFill>
                    <a:srgbClr val="FF66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0.3&lt;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&lt;0.5</m:t>
                    </m:r>
                  </m:oMath>
                </a14:m>
                <a:endParaRPr lang="cs-CZ" sz="1600" baseline="300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8" name="TextovéPole 217">
                <a:extLst>
                  <a:ext uri="{FF2B5EF4-FFF2-40B4-BE49-F238E27FC236}">
                    <a16:creationId xmlns:a16="http://schemas.microsoft.com/office/drawing/2014/main" id="{6C13A26F-1F4B-9344-4726-A3C24CB6D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1080000"/>
                <a:ext cx="1793055" cy="1516569"/>
              </a:xfrm>
              <a:prstGeom prst="rect">
                <a:avLst/>
              </a:prstGeom>
              <a:blipFill>
                <a:blip r:embed="rId2"/>
                <a:stretch>
                  <a:fillRect l="-1361" b="-3614"/>
                </a:stretch>
              </a:blipFill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2" name="Obrázek 221">
            <a:extLst>
              <a:ext uri="{FF2B5EF4-FFF2-40B4-BE49-F238E27FC236}">
                <a16:creationId xmlns:a16="http://schemas.microsoft.com/office/drawing/2014/main" id="{8123F8E2-9BCA-5A68-882A-15076E703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p:pic>
        <p:nvPicPr>
          <p:cNvPr id="224" name="Obrázek 223">
            <a:extLst>
              <a:ext uri="{FF2B5EF4-FFF2-40B4-BE49-F238E27FC236}">
                <a16:creationId xmlns:a16="http://schemas.microsoft.com/office/drawing/2014/main" id="{F1A15E38-D2F9-3525-E502-9346250447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p:pic>
        <p:nvPicPr>
          <p:cNvPr id="226" name="Obrázek 225">
            <a:extLst>
              <a:ext uri="{FF2B5EF4-FFF2-40B4-BE49-F238E27FC236}">
                <a16:creationId xmlns:a16="http://schemas.microsoft.com/office/drawing/2014/main" id="{BC22EE49-5B84-6BC8-3AF4-A51F04828E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p:pic>
        <p:nvPicPr>
          <p:cNvPr id="228" name="Obrázek 227">
            <a:extLst>
              <a:ext uri="{FF2B5EF4-FFF2-40B4-BE49-F238E27FC236}">
                <a16:creationId xmlns:a16="http://schemas.microsoft.com/office/drawing/2014/main" id="{EC01B0B2-D9FE-AB5C-F36F-977ECD0719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20000"/>
            <a:ext cx="6480000" cy="4526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C865B614-E723-574C-01EB-C4A662FEDA4F}"/>
                  </a:ext>
                </a:extLst>
              </p:cNvPr>
              <p:cNvSpPr txBox="1"/>
              <p:nvPr/>
            </p:nvSpPr>
            <p:spPr bwMode="auto">
              <a:xfrm>
                <a:off x="8640000" y="2880000"/>
                <a:ext cx="1762406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sz="1600" b="1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=3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=5.230</m:t>
                    </m:r>
                  </m:oMath>
                </a14:m>
                <a:endParaRPr lang="en-US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=1.743</m:t>
                    </m:r>
                  </m:oMath>
                </a14:m>
                <a:endParaRPr lang="en-US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0.1&lt;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&lt;0.2</m:t>
                    </m:r>
                  </m:oMath>
                </a14:m>
                <a:endParaRPr lang="cs-CZ" sz="1600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C865B614-E723-574C-01EB-C4A662FED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0" y="2880000"/>
                <a:ext cx="1762406" cy="1516569"/>
              </a:xfrm>
              <a:prstGeom prst="rect">
                <a:avLst/>
              </a:prstGeom>
              <a:blipFill>
                <a:blip r:embed="rId7"/>
                <a:stretch>
                  <a:fillRect l="-1384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80E5C591-66BC-4952-A6F9-64BB105FC52A}"/>
                  </a:ext>
                </a:extLst>
              </p:cNvPr>
              <p:cNvSpPr txBox="1"/>
              <p:nvPr/>
            </p:nvSpPr>
            <p:spPr bwMode="auto">
              <a:xfrm>
                <a:off x="6479426" y="2880000"/>
                <a:ext cx="1793055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𝟔</m:t>
                    </m:r>
                  </m:oMath>
                </a14:m>
                <a:r>
                  <a:rPr lang="en-US" sz="1600" b="1" i="1" dirty="0">
                    <a:solidFill>
                      <a:srgbClr val="33CCCC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33CCCC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=5.756</m:t>
                    </m:r>
                  </m:oMath>
                </a14:m>
                <a:endParaRPr lang="en-US" sz="1600" i="1" dirty="0">
                  <a:solidFill>
                    <a:srgbClr val="33CCCC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=1.439</m:t>
                    </m:r>
                  </m:oMath>
                </a14:m>
                <a:endParaRPr lang="en-US" sz="1600" i="1" dirty="0">
                  <a:solidFill>
                    <a:srgbClr val="33CCCC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0.2&lt;</m:t>
                    </m:r>
                    <m:r>
                      <a:rPr lang="en-US" sz="16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&lt;0.3</m:t>
                    </m:r>
                  </m:oMath>
                </a14:m>
                <a:endParaRPr lang="cs-CZ" sz="1600" baseline="30000" dirty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80E5C591-66BC-4952-A6F9-64BB105FC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426" y="2880000"/>
                <a:ext cx="1793055" cy="1516569"/>
              </a:xfrm>
              <a:prstGeom prst="rect">
                <a:avLst/>
              </a:prstGeom>
              <a:blipFill>
                <a:blip r:embed="rId8"/>
                <a:stretch>
                  <a:fillRect l="-1361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1F65294-92B7-A2B8-D975-9A7A0110BB33}"/>
                  </a:ext>
                </a:extLst>
              </p:cNvPr>
              <p:cNvSpPr txBox="1"/>
              <p:nvPr/>
            </p:nvSpPr>
            <p:spPr bwMode="auto">
              <a:xfrm>
                <a:off x="6480000" y="4679999"/>
                <a:ext cx="1762406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sz="1600" b="1" i="1" dirty="0">
                    <a:solidFill>
                      <a:srgbClr val="9933FF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9933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=1.616</m:t>
                    </m:r>
                  </m:oMath>
                </a14:m>
                <a:endParaRPr lang="en-US" sz="1600" i="1" dirty="0">
                  <a:solidFill>
                    <a:srgbClr val="9933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=0.808</m:t>
                    </m:r>
                  </m:oMath>
                </a14:m>
                <a:endParaRPr lang="en-US" sz="1600" i="1" dirty="0">
                  <a:solidFill>
                    <a:srgbClr val="9933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0.3&lt;</m:t>
                    </m:r>
                    <m:r>
                      <a:rPr lang="en-US" sz="16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&lt;0.5</m:t>
                    </m:r>
                  </m:oMath>
                </a14:m>
                <a:endParaRPr lang="cs-CZ" sz="1600" baseline="30000" dirty="0">
                  <a:solidFill>
                    <a:srgbClr val="9933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1F65294-92B7-A2B8-D975-9A7A0110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4679999"/>
                <a:ext cx="1762406" cy="1516569"/>
              </a:xfrm>
              <a:prstGeom prst="rect">
                <a:avLst/>
              </a:prstGeom>
              <a:blipFill>
                <a:blip r:embed="rId9"/>
                <a:stretch>
                  <a:fillRect l="-1384" b="-36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0F5FCB57-9D06-239C-35CB-86E83B3D52CD}"/>
                  </a:ext>
                </a:extLst>
              </p:cNvPr>
              <p:cNvSpPr txBox="1"/>
              <p:nvPr/>
            </p:nvSpPr>
            <p:spPr bwMode="auto">
              <a:xfrm>
                <a:off x="8640000" y="4680000"/>
                <a:ext cx="1793055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𝟗</m:t>
                    </m:r>
                  </m:oMath>
                </a14:m>
                <a:r>
                  <a:rPr lang="en-US" sz="1600" b="1" i="1" dirty="0">
                    <a:solidFill>
                      <a:srgbClr val="80008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80008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=0.545</m:t>
                    </m:r>
                  </m:oMath>
                </a14:m>
                <a:endParaRPr lang="en-US" sz="1600" i="1" dirty="0">
                  <a:solidFill>
                    <a:srgbClr val="80008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=0.545</m:t>
                    </m:r>
                  </m:oMath>
                </a14:m>
                <a:endParaRPr lang="en-US" sz="1600" i="1" dirty="0">
                  <a:solidFill>
                    <a:srgbClr val="80008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0.3&lt;</m:t>
                    </m:r>
                    <m:r>
                      <a:rPr lang="en-US" sz="16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&lt;0.5</m:t>
                    </m:r>
                  </m:oMath>
                </a14:m>
                <a:endParaRPr lang="cs-CZ" sz="1600" baseline="30000" dirty="0">
                  <a:solidFill>
                    <a:srgbClr val="800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0F5FCB57-9D06-239C-35CB-86E83B3D5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0" y="4680000"/>
                <a:ext cx="1793055" cy="1516569"/>
              </a:xfrm>
              <a:prstGeom prst="rect">
                <a:avLst/>
              </a:prstGeom>
              <a:blipFill>
                <a:blip r:embed="rId10"/>
                <a:stretch>
                  <a:fillRect l="-1361" b="-36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ovéPole 215">
                <a:extLst>
                  <a:ext uri="{FF2B5EF4-FFF2-40B4-BE49-F238E27FC236}">
                    <a16:creationId xmlns:a16="http://schemas.microsoft.com/office/drawing/2014/main" id="{947CB298-CF01-4E0F-CE72-57490C51D430}"/>
                  </a:ext>
                </a:extLst>
              </p:cNvPr>
              <p:cNvSpPr txBox="1"/>
              <p:nvPr/>
            </p:nvSpPr>
            <p:spPr bwMode="auto">
              <a:xfrm>
                <a:off x="360000" y="1080000"/>
                <a:ext cx="1762406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r>
                  <a:rPr lang="en-US" sz="1600" b="1" i="1" dirty="0">
                    <a:solidFill>
                      <a:srgbClr val="FF00FF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=8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FF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=40.916</m:t>
                    </m:r>
                  </m:oMath>
                </a14:m>
                <a:endParaRPr lang="en-US" sz="1600" b="0" i="1" dirty="0">
                  <a:solidFill>
                    <a:srgbClr val="FF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=5.114</m:t>
                    </m:r>
                  </m:oMath>
                </a14:m>
                <a:endParaRPr lang="en-US" sz="1600" i="1" dirty="0">
                  <a:solidFill>
                    <a:srgbClr val="FF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0.001&lt;</m:t>
                    </m:r>
                    <m:r>
                      <a:rPr lang="en-US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cs-CZ" sz="1600" baseline="300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6" name="TextovéPole 215">
                <a:extLst>
                  <a:ext uri="{FF2B5EF4-FFF2-40B4-BE49-F238E27FC236}">
                    <a16:creationId xmlns:a16="http://schemas.microsoft.com/office/drawing/2014/main" id="{947CB298-CF01-4E0F-CE72-57490C51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1080000"/>
                <a:ext cx="1762406" cy="1516569"/>
              </a:xfrm>
              <a:prstGeom prst="rect">
                <a:avLst/>
              </a:prstGeom>
              <a:blipFill>
                <a:blip r:embed="rId11"/>
                <a:stretch>
                  <a:fillRect l="-1384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ovéPole 216">
                <a:extLst>
                  <a:ext uri="{FF2B5EF4-FFF2-40B4-BE49-F238E27FC236}">
                    <a16:creationId xmlns:a16="http://schemas.microsoft.com/office/drawing/2014/main" id="{9DB4E1B8-6DA0-6C50-B9DE-30E41D99750D}"/>
                  </a:ext>
                </a:extLst>
              </p:cNvPr>
              <p:cNvSpPr txBox="1"/>
              <p:nvPr/>
            </p:nvSpPr>
            <p:spPr bwMode="auto">
              <a:xfrm>
                <a:off x="2700000" y="1080000"/>
                <a:ext cx="1793055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</m:oMath>
                </a14:m>
                <a:r>
                  <a:rPr lang="en-US" sz="16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=7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=31.362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=4.480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0.001&lt;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cs-CZ" sz="1600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7" name="TextovéPole 216">
                <a:extLst>
                  <a:ext uri="{FF2B5EF4-FFF2-40B4-BE49-F238E27FC236}">
                    <a16:creationId xmlns:a16="http://schemas.microsoft.com/office/drawing/2014/main" id="{9DB4E1B8-6DA0-6C50-B9DE-30E41D997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000" y="1080000"/>
                <a:ext cx="1793055" cy="1516569"/>
              </a:xfrm>
              <a:prstGeom prst="rect">
                <a:avLst/>
              </a:prstGeom>
              <a:blipFill>
                <a:blip r:embed="rId12"/>
                <a:stretch>
                  <a:fillRect l="-1361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ovéPole 218">
                <a:extLst>
                  <a:ext uri="{FF2B5EF4-FFF2-40B4-BE49-F238E27FC236}">
                    <a16:creationId xmlns:a16="http://schemas.microsoft.com/office/drawing/2014/main" id="{587A0616-0F0F-12F4-AAB6-A53002EC197D}"/>
                  </a:ext>
                </a:extLst>
              </p:cNvPr>
              <p:cNvSpPr txBox="1"/>
              <p:nvPr/>
            </p:nvSpPr>
            <p:spPr bwMode="auto">
              <a:xfrm>
                <a:off x="7380000" y="1080000"/>
                <a:ext cx="1793055" cy="1516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</m:oMath>
                </a14:m>
                <a:r>
                  <a:rPr lang="en-US" sz="1600" b="1" i="1" dirty="0">
                    <a:solidFill>
                      <a:srgbClr val="33CC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16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=5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33CC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=6.939</m:t>
                    </m:r>
                  </m:oMath>
                </a14:m>
                <a:endParaRPr lang="en-US" sz="1600" i="1" dirty="0">
                  <a:solidFill>
                    <a:srgbClr val="33CC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=1.388</m:t>
                    </m:r>
                  </m:oMath>
                </a14:m>
                <a:endParaRPr lang="en-US" sz="1600" i="1" dirty="0">
                  <a:solidFill>
                    <a:srgbClr val="33CC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0.2&lt;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&lt;0.3</m:t>
                    </m:r>
                  </m:oMath>
                </a14:m>
                <a:endParaRPr lang="cs-CZ" sz="1600" baseline="30000" dirty="0">
                  <a:solidFill>
                    <a:srgbClr val="33CC3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9" name="TextovéPole 218">
                <a:extLst>
                  <a:ext uri="{FF2B5EF4-FFF2-40B4-BE49-F238E27FC236}">
                    <a16:creationId xmlns:a16="http://schemas.microsoft.com/office/drawing/2014/main" id="{587A0616-0F0F-12F4-AAB6-A53002EC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000" y="1080000"/>
                <a:ext cx="1793055" cy="1516569"/>
              </a:xfrm>
              <a:prstGeom prst="rect">
                <a:avLst/>
              </a:prstGeom>
              <a:blipFill>
                <a:blip r:embed="rId13"/>
                <a:stretch>
                  <a:fillRect l="-1361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Obdélník 219">
            <a:extLst>
              <a:ext uri="{FF2B5EF4-FFF2-40B4-BE49-F238E27FC236}">
                <a16:creationId xmlns:a16="http://schemas.microsoft.com/office/drawing/2014/main" id="{24A75D80-62EA-1191-F6F5-76BC65D4D5BC}"/>
              </a:ext>
            </a:extLst>
          </p:cNvPr>
          <p:cNvSpPr/>
          <p:nvPr/>
        </p:nvSpPr>
        <p:spPr bwMode="auto">
          <a:xfrm>
            <a:off x="5040000" y="1080000"/>
            <a:ext cx="1800000" cy="151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E7FEC46A-E13D-7364-EE47-5D507489E161}"/>
                  </a:ext>
                </a:extLst>
              </p:cNvPr>
              <p:cNvSpPr txBox="1"/>
              <p:nvPr/>
            </p:nvSpPr>
            <p:spPr bwMode="auto">
              <a:xfrm>
                <a:off x="5040000" y="3240000"/>
                <a:ext cx="75899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E7FEC46A-E13D-7364-EE47-5D507489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3240000"/>
                <a:ext cx="758990" cy="276999"/>
              </a:xfrm>
              <a:prstGeom prst="rect">
                <a:avLst/>
              </a:prstGeom>
              <a:blipFill>
                <a:blip r:embed="rId14"/>
                <a:stretch>
                  <a:fillRect l="-3226" r="-6452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6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rtlCol="0" anchor="ctr">
        <a:spAutoFit/>
      </a:bodyPr>
      <a:lstStyle>
        <a:defPPr algn="ctr"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b="0"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3926</TotalTime>
  <Words>662</Words>
  <Application>Microsoft Office PowerPoint</Application>
  <PresentationFormat>Vlastní</PresentationFormat>
  <Paragraphs>257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223</cp:revision>
  <dcterms:created xsi:type="dcterms:W3CDTF">2019-10-02T09:36:21Z</dcterms:created>
  <dcterms:modified xsi:type="dcterms:W3CDTF">2022-12-20T10:10:55Z</dcterms:modified>
</cp:coreProperties>
</file>