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79" r:id="rId3"/>
    <p:sldId id="280" r:id="rId4"/>
    <p:sldId id="283" r:id="rId5"/>
    <p:sldId id="281" r:id="rId6"/>
    <p:sldId id="282" r:id="rId7"/>
    <p:sldId id="284" r:id="rId8"/>
    <p:sldId id="288" r:id="rId9"/>
    <p:sldId id="285" r:id="rId10"/>
    <p:sldId id="286" r:id="rId11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8" autoAdjust="0"/>
  </p:normalViewPr>
  <p:slideViewPr>
    <p:cSldViewPr snapToGrid="0">
      <p:cViewPr varScale="1">
        <p:scale>
          <a:sx n="106" d="100"/>
          <a:sy n="106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Házení kostkou 3krát:</a:t>
            </a:r>
          </a:p>
          <a:p>
            <a:r>
              <a:rPr lang="cs-CZ" dirty="0"/>
              <a:t>Příklad elementárního jevu: posloupnost (</a:t>
            </a:r>
            <a:r>
              <a:rPr lang="en-US" dirty="0"/>
              <a:t>1,5,6</a:t>
            </a:r>
            <a:r>
              <a:rPr lang="cs-CZ" dirty="0"/>
              <a:t>) – 3 konkrétní hody kostkou</a:t>
            </a:r>
          </a:p>
          <a:p>
            <a:r>
              <a:rPr lang="cs-CZ" dirty="0"/>
              <a:t>Příklad jevu: </a:t>
            </a:r>
            <a:r>
              <a:rPr lang="en-US" dirty="0"/>
              <a:t>{</a:t>
            </a:r>
            <a:r>
              <a:rPr lang="cs-CZ" dirty="0"/>
              <a:t>(</a:t>
            </a:r>
            <a:r>
              <a:rPr lang="en-US" dirty="0"/>
              <a:t>1,5,1</a:t>
            </a:r>
            <a:r>
              <a:rPr lang="cs-CZ" dirty="0"/>
              <a:t>)</a:t>
            </a:r>
            <a:r>
              <a:rPr lang="en-US" dirty="0"/>
              <a:t>;(1,5,2);(1,5,3);(1,5,4);(1,5,5);(1,5,6)}</a:t>
            </a:r>
            <a:r>
              <a:rPr lang="cs-CZ" dirty="0"/>
              <a:t> – takové 3 hody kostkou, kdy v prvních dvou hodím 1 a 5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07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29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18.10.2022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Jevy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výsledky opakovaných měření nebo pozorování</a:t>
                </a:r>
              </a:p>
              <a:p>
                <a:endParaRPr lang="cs-CZ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prostor jevů (prostor událostí)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výsledek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elementární jev (elementární událost),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cs-CZ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– jev (událost)</a:t>
                </a:r>
              </a:p>
              <a:p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</a:p>
              <a:p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alt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𝜔</m:t>
                    </m:r>
                    <m:r>
                      <a:rPr lang="cs-CZ" alt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výsledek </a:t>
                </a:r>
                <a14:m>
                  <m:oMath xmlns:m="http://schemas.openxmlformats.org/officeDocument/2006/math">
                    <m:r>
                      <a:rPr lang="cs-CZ" alt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cs-CZ" alt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příznivý jevu </a:t>
                </a:r>
                <a14:m>
                  <m:oMath xmlns:m="http://schemas.openxmlformats.org/officeDocument/2006/math">
                    <m:r>
                      <a:rPr lang="cs-CZ" alt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416320"/>
              </a:xfrm>
              <a:prstGeom prst="rect">
                <a:avLst/>
              </a:prstGeom>
              <a:blipFill>
                <a:blip r:embed="rId2"/>
                <a:stretch>
                  <a:fillRect l="-521" t="-891" b="-1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23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05679AF-7317-D22E-5B4A-305F809DD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619998"/>
            <a:ext cx="5400000" cy="4386718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131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– způsob, jak zjistit hustotu pravděpodobnosti z experimentálních dat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plocha histogramu: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normalizovaný histogram: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plocha normalizovaného histogramu: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hustota pravděpodobnosti: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šířka binu: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131020"/>
              </a:xfrm>
              <a:prstGeom prst="rect">
                <a:avLst/>
              </a:prstGeom>
              <a:blipFill>
                <a:blip r:embed="rId3"/>
                <a:stretch>
                  <a:fillRect l="-376" t="-5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6588000" y="5688000"/>
            <a:ext cx="2880000" cy="79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Přímá spojnice se šipkou 16"/>
          <p:cNvCxnSpPr/>
          <p:nvPr/>
        </p:nvCxnSpPr>
        <p:spPr>
          <a:xfrm>
            <a:off x="4536000" y="5436000"/>
            <a:ext cx="288000" cy="72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>
            <a:cxnSpLocks/>
          </p:cNvCxnSpPr>
          <p:nvPr/>
        </p:nvCxnSpPr>
        <p:spPr>
          <a:xfrm>
            <a:off x="4212000" y="5436000"/>
            <a:ext cx="0" cy="72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3FCE3AD-F261-49CF-508E-0AF46E8737FD}"/>
                  </a:ext>
                </a:extLst>
              </p:cNvPr>
              <p:cNvSpPr txBox="1"/>
              <p:nvPr/>
            </p:nvSpPr>
            <p:spPr bwMode="auto">
              <a:xfrm>
                <a:off x="8460000" y="1800000"/>
                <a:ext cx="815928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3FCE3AD-F261-49CF-508E-0AF46E87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0000" y="1800000"/>
                <a:ext cx="815928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E3565A99-C83C-F9A0-0F76-40C0B4D30D5F}"/>
                  </a:ext>
                </a:extLst>
              </p:cNvPr>
              <p:cNvSpPr txBox="1"/>
              <p:nvPr/>
            </p:nvSpPr>
            <p:spPr bwMode="auto">
              <a:xfrm>
                <a:off x="6660000" y="3240000"/>
                <a:ext cx="916661" cy="521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E3565A99-C83C-F9A0-0F76-40C0B4D30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3240000"/>
                <a:ext cx="916661" cy="521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63F973A-28CC-43C8-9B82-3F89C188A05D}"/>
                  </a:ext>
                </a:extLst>
              </p:cNvPr>
              <p:cNvSpPr txBox="1"/>
              <p:nvPr/>
            </p:nvSpPr>
            <p:spPr bwMode="auto">
              <a:xfrm>
                <a:off x="8280000" y="3106800"/>
                <a:ext cx="107875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63F973A-28CC-43C8-9B82-3F89C18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3106800"/>
                <a:ext cx="1078757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A04A5B8-1D61-BBD2-0D01-715E1D46272B}"/>
                  </a:ext>
                </a:extLst>
              </p:cNvPr>
              <p:cNvSpPr txBox="1"/>
              <p:nvPr/>
            </p:nvSpPr>
            <p:spPr bwMode="auto">
              <a:xfrm>
                <a:off x="6660000" y="4320000"/>
                <a:ext cx="121539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A04A5B8-1D61-BBD2-0D01-715E1D46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4320000"/>
                <a:ext cx="1215397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1083E30-AE5A-B532-B4E6-323221041C7E}"/>
                  </a:ext>
                </a:extLst>
              </p:cNvPr>
              <p:cNvSpPr txBox="1"/>
              <p:nvPr/>
            </p:nvSpPr>
            <p:spPr bwMode="auto">
              <a:xfrm>
                <a:off x="6660000" y="5760000"/>
                <a:ext cx="2688621" cy="645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→∞</m:t>
                                    </m:r>
                                  </m:e>
                                </m:mr>
                              </m:m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→∞</m:t>
                                    </m:r>
                                  </m:e>
                                </m:mr>
                              </m:m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1083E30-AE5A-B532-B4E6-323221041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5760000"/>
                <a:ext cx="2688621" cy="645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Náhodná proměnná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přiřazení reálného čísla výsledku experimentu (zobrazení)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diskrétní náhodná proměnná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všechny možné výsledky lze seřadit do posloupnosti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cs-CZ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konečná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diskrétní náhodná proměnná: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je přirozené číslo</a:t>
                </a: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příklad: házení kostkou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{1,2,3,4,5,6}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nekonečná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diskrétní náhodná proměnná: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je nekonečno</a:t>
                </a: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příklad: počet rozpadů radioaktivního zářiče za jednotku času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{0,1,2,3,…}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spojitá náhodná proměnná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všechny možné výsledky tvoří nespočetnou množinu</a:t>
                </a: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	příklad: měření hmotnosti vzorku – výsledek může být jakékoli kladné reálné číslo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5078313"/>
              </a:xfrm>
              <a:prstGeom prst="rect">
                <a:avLst/>
              </a:prstGeom>
              <a:blipFill>
                <a:blip r:embed="rId3"/>
                <a:stretch>
                  <a:fillRect l="-521" t="-600" r="-456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7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Pravděpodobnost – </a:t>
            </a:r>
            <a:r>
              <a:rPr lang="cs-CZ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Kolmogorovy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axiomy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443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Nechť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je prostor jevů pro daný experiment. Potom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je každé zobrazení množiny všech podmnožin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do množiny reálných čísel, které splňuje následující podmínky: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=∅  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Některé vlastnosti pravděpodobnosti: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443413"/>
              </a:xfrm>
              <a:prstGeom prst="rect">
                <a:avLst/>
              </a:prstGeom>
              <a:blipFill>
                <a:blip r:embed="rId2"/>
                <a:stretch>
                  <a:fillRect l="-502" t="-560" b="-10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5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Nezávislost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203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Jevy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pokud platí: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Výsledek jevu A nijak neovlivní pravděpodobnost jevu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obráceně.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Příklad: 	Opakujeme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experiment. Ve většině případů jsou jednotlivá měření nezávislá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2031325"/>
              </a:xfrm>
              <a:prstGeom prst="rect">
                <a:avLst/>
              </a:prstGeom>
              <a:blipFill>
                <a:blip r:embed="rId2"/>
                <a:stretch>
                  <a:fillRect l="-502" t="-1502" b="-39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í míra – </a:t>
            </a:r>
            <a:r>
              <a:rPr lang="cs-CZ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altLang="cs-CZ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házení korunou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2170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prostor událostí: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cs-CZ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prvků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podmnožin prostoru událostí: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cs-CZ" baseline="5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pravděpodobnost: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2170722"/>
              </a:xfrm>
              <a:prstGeom prst="rect">
                <a:avLst/>
              </a:prstGeom>
              <a:blipFill>
                <a:blip r:embed="rId2"/>
                <a:stretch>
                  <a:fillRect l="-376" t="-14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4A43E68-DCC5-9C1B-D544-A468336BD4D7}"/>
                  </a:ext>
                </a:extLst>
              </p:cNvPr>
              <p:cNvSpPr txBox="1"/>
              <p:nvPr/>
            </p:nvSpPr>
            <p:spPr bwMode="auto">
              <a:xfrm>
                <a:off x="719998" y="4320000"/>
                <a:ext cx="9720000" cy="1631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pravděpodobnost, že nejpozději ve čtvrtém pokusu padne panna (jev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doplněk k 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4A43E68-DCC5-9C1B-D544-A468336BD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4320000"/>
                <a:ext cx="9720000" cy="1631922"/>
              </a:xfrm>
              <a:prstGeom prst="rect">
                <a:avLst/>
              </a:prstGeom>
              <a:blipFill>
                <a:blip r:embed="rId3"/>
                <a:stretch>
                  <a:fillRect l="-376" t="-2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náhodný výběr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každý z výsledků experimentu je stejně pravděpodobný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pravděpodobnost 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výsledků příznivých 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celkový počet možných výsledků experimentu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klasická definice pravděpodobnosti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limita relativních četností 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opakujeme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experiment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počet výsledků, kdy nastal jev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relativní četnost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pravděpodobnost jevu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078313"/>
              </a:xfrm>
              <a:prstGeom prst="rect">
                <a:avLst/>
              </a:prstGeom>
              <a:blipFill>
                <a:blip r:embed="rId2"/>
                <a:stretch>
                  <a:fillRect l="-376" t="-600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élník 10"/>
          <p:cNvSpPr/>
          <p:nvPr/>
        </p:nvSpPr>
        <p:spPr bwMode="auto">
          <a:xfrm>
            <a:off x="5364000" y="1836000"/>
            <a:ext cx="1188000" cy="64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délník 11"/>
          <p:cNvSpPr/>
          <p:nvPr/>
        </p:nvSpPr>
        <p:spPr bwMode="auto">
          <a:xfrm>
            <a:off x="4968000" y="5940000"/>
            <a:ext cx="2808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241279ED-EE3A-49AC-6ADA-3647AC56FC4B}"/>
                  </a:ext>
                </a:extLst>
              </p:cNvPr>
              <p:cNvSpPr txBox="1"/>
              <p:nvPr/>
            </p:nvSpPr>
            <p:spPr bwMode="auto">
              <a:xfrm>
                <a:off x="5400000" y="1908000"/>
                <a:ext cx="1098506" cy="474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241279ED-EE3A-49AC-6ADA-3647AC56F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1908000"/>
                <a:ext cx="1098506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3FF8C0B9-9E39-8731-FB47-D9BCF5C58F1A}"/>
                  </a:ext>
                </a:extLst>
              </p:cNvPr>
              <p:cNvSpPr txBox="1"/>
              <p:nvPr/>
            </p:nvSpPr>
            <p:spPr bwMode="auto">
              <a:xfrm>
                <a:off x="5040000" y="5184000"/>
                <a:ext cx="877484" cy="518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3FF8C0B9-9E39-8731-FB47-D9BCF5C5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5184000"/>
                <a:ext cx="877484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5BC76364-F3B2-AD46-34CB-562442796284}"/>
                  </a:ext>
                </a:extLst>
              </p:cNvPr>
              <p:cNvSpPr txBox="1"/>
              <p:nvPr/>
            </p:nvSpPr>
            <p:spPr bwMode="auto">
              <a:xfrm>
                <a:off x="5040000" y="6012000"/>
                <a:ext cx="2598019" cy="516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5BC76364-F3B2-AD46-34CB-562442796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6012000"/>
                <a:ext cx="2598019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27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pravděpodobnosti, distribuční funkce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355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diskrétní náhodná proměnná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prostor událostí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konečná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nekonečná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že nastane výsledek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cs-CZ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normalizační podmínka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konečná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	nekonečná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355312"/>
              </a:xfrm>
              <a:prstGeom prst="rect">
                <a:avLst/>
              </a:prstGeom>
              <a:blipFill>
                <a:blip r:embed="rId2"/>
                <a:stretch>
                  <a:fillRect l="-376" t="-5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/>
          <p:cNvSpPr/>
          <p:nvPr/>
        </p:nvSpPr>
        <p:spPr bwMode="auto">
          <a:xfrm>
            <a:off x="4608000" y="4247999"/>
            <a:ext cx="1656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93D03058-3CE9-3B2B-BC39-2188070D51EB}"/>
                  </a:ext>
                </a:extLst>
              </p:cNvPr>
              <p:cNvSpPr txBox="1"/>
              <p:nvPr/>
            </p:nvSpPr>
            <p:spPr bwMode="auto">
              <a:xfrm>
                <a:off x="4680000" y="4320000"/>
                <a:ext cx="151265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93D03058-3CE9-3B2B-BC39-2188070D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4320000"/>
                <a:ext cx="1512657" cy="276999"/>
              </a:xfrm>
              <a:prstGeom prst="rect">
                <a:avLst/>
              </a:prstGeom>
              <a:blipFill>
                <a:blip r:embed="rId3"/>
                <a:stretch>
                  <a:fillRect l="-3629" r="-1210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F4CEDC44-D2DA-E236-48AC-3C35F403ADD3}"/>
                  </a:ext>
                </a:extLst>
              </p:cNvPr>
              <p:cNvSpPr txBox="1"/>
              <p:nvPr/>
            </p:nvSpPr>
            <p:spPr bwMode="auto">
              <a:xfrm>
                <a:off x="4752000" y="5076000"/>
                <a:ext cx="1017843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F4CEDC44-D2DA-E236-48AC-3C35F403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000" y="5076000"/>
                <a:ext cx="1017843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0B81628F-0F3A-1B9D-D357-DB53E645845E}"/>
                  </a:ext>
                </a:extLst>
              </p:cNvPr>
              <p:cNvSpPr txBox="1"/>
              <p:nvPr/>
            </p:nvSpPr>
            <p:spPr bwMode="auto">
              <a:xfrm>
                <a:off x="4752000" y="5940000"/>
                <a:ext cx="1017843" cy="755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0B81628F-0F3A-1B9D-D357-DB53E645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000" y="5940000"/>
                <a:ext cx="1017843" cy="755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9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pravděpodobnosti, distribuční funkce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632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spojitá náhodná proměnná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prostor událostí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nespočetná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že výsledek padne do intervalu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pravděpodobnost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že výsledek padne do intervalu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pravděpodobnosti</a:t>
                </a:r>
              </a:p>
              <a:p>
                <a:endParaRPr lang="cs-CZ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distribuční funkce	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normalizační podmínka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632311"/>
              </a:xfrm>
              <a:prstGeom prst="rect">
                <a:avLst/>
              </a:prstGeom>
              <a:blipFill>
                <a:blip r:embed="rId3"/>
                <a:stretch>
                  <a:fillRect l="-376" t="-541" b="-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/>
          <p:cNvSpPr/>
          <p:nvPr/>
        </p:nvSpPr>
        <p:spPr bwMode="auto">
          <a:xfrm>
            <a:off x="3888000" y="3132000"/>
            <a:ext cx="3384000" cy="54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délník 11"/>
          <p:cNvSpPr/>
          <p:nvPr/>
        </p:nvSpPr>
        <p:spPr bwMode="auto">
          <a:xfrm>
            <a:off x="7525603" y="5652000"/>
            <a:ext cx="1944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05992A-E23F-8D72-7FA5-A2E80B28DB06}"/>
                  </a:ext>
                </a:extLst>
              </p:cNvPr>
              <p:cNvSpPr txBox="1"/>
              <p:nvPr/>
            </p:nvSpPr>
            <p:spPr bwMode="auto">
              <a:xfrm>
                <a:off x="3960000" y="3240000"/>
                <a:ext cx="326307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05992A-E23F-8D72-7FA5-A2E80B28D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00" y="3240000"/>
                <a:ext cx="3263073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CFBFE9E-65BA-D742-B186-2D2A80CEA11B}"/>
                  </a:ext>
                </a:extLst>
              </p:cNvPr>
              <p:cNvSpPr txBox="1"/>
              <p:nvPr/>
            </p:nvSpPr>
            <p:spPr bwMode="auto">
              <a:xfrm>
                <a:off x="3960000" y="4320000"/>
                <a:ext cx="4266296" cy="628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CFBFE9E-65BA-D742-B186-2D2A80CE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00" y="4320000"/>
                <a:ext cx="4266296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élník 3">
            <a:extLst>
              <a:ext uri="{FF2B5EF4-FFF2-40B4-BE49-F238E27FC236}">
                <a16:creationId xmlns:a16="http://schemas.microsoft.com/office/drawing/2014/main" id="{9C85E5D1-6276-2BFC-AD7B-45AE4FD8ADA9}"/>
              </a:ext>
            </a:extLst>
          </p:cNvPr>
          <p:cNvSpPr/>
          <p:nvPr/>
        </p:nvSpPr>
        <p:spPr bwMode="auto">
          <a:xfrm>
            <a:off x="3888000" y="4284000"/>
            <a:ext cx="4392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5880197-A0A4-F267-D89D-92FF277F9D67}"/>
                  </a:ext>
                </a:extLst>
              </p:cNvPr>
              <p:cNvSpPr txBox="1"/>
              <p:nvPr/>
            </p:nvSpPr>
            <p:spPr bwMode="auto">
              <a:xfrm>
                <a:off x="7560000" y="5706000"/>
                <a:ext cx="1855251" cy="598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5880197-A0A4-F267-D89D-92FF277F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5706000"/>
                <a:ext cx="1855251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08BA4C01-A2E5-705D-5A1B-90D7C99169BC}"/>
                  </a:ext>
                </a:extLst>
              </p:cNvPr>
              <p:cNvSpPr txBox="1"/>
              <p:nvPr/>
            </p:nvSpPr>
            <p:spPr bwMode="auto">
              <a:xfrm>
                <a:off x="4320000" y="6552212"/>
                <a:ext cx="1573379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08BA4C01-A2E5-705D-5A1B-90D7C991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6552212"/>
                <a:ext cx="1573379" cy="5975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3714B59-347A-7075-0CF7-1D1EDEC6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4500000"/>
            <a:ext cx="3600000" cy="216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26B1F37B-551E-F02D-393B-E0433BCB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4500000"/>
            <a:ext cx="3600000" cy="216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normální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Příklad: měření tloušťky vzorku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1.5 </m:t>
                    </m:r>
                    <m:r>
                      <m:rPr>
                        <m:sty m:val="p"/>
                      </m:rPr>
                      <a:rPr lang="cs-CZ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0.1 </m:t>
                    </m:r>
                    <m:r>
                      <m:rPr>
                        <m:sty m:val="p"/>
                      </m:rPr>
                      <a:rPr lang="cs-CZ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prostor událostí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hustota pravděpodobnosti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distribuční funkce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2585323"/>
              </a:xfrm>
              <a:prstGeom prst="rect">
                <a:avLst/>
              </a:prstGeom>
              <a:blipFill>
                <a:blip r:embed="rId4"/>
                <a:stretch>
                  <a:fillRect l="-376" t="-1179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élník 8"/>
          <p:cNvSpPr/>
          <p:nvPr/>
        </p:nvSpPr>
        <p:spPr>
          <a:xfrm>
            <a:off x="1512000" y="4608000"/>
            <a:ext cx="2630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  <a:endParaRPr lang="cs-CZ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délník 58"/>
          <p:cNvSpPr/>
          <p:nvPr/>
        </p:nvSpPr>
        <p:spPr>
          <a:xfrm>
            <a:off x="6120000" y="4608000"/>
            <a:ext cx="2619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  <a:endParaRPr lang="cs-CZ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3316387E-BD12-77D2-4978-CD48FD09FDC8}"/>
                  </a:ext>
                </a:extLst>
              </p:cNvPr>
              <p:cNvSpPr txBox="1"/>
              <p:nvPr/>
            </p:nvSpPr>
            <p:spPr bwMode="auto">
              <a:xfrm>
                <a:off x="5400000" y="2664000"/>
                <a:ext cx="3228513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3316387E-BD12-77D2-4978-CD48FD09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2664000"/>
                <a:ext cx="3228513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C78AA85-7305-0922-4AB7-F36DE645ED37}"/>
                  </a:ext>
                </a:extLst>
              </p:cNvPr>
              <p:cNvSpPr txBox="1"/>
              <p:nvPr/>
            </p:nvSpPr>
            <p:spPr bwMode="auto">
              <a:xfrm>
                <a:off x="5400000" y="3528000"/>
                <a:ext cx="4108497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C78AA85-7305-0922-4AB7-F36DE645E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3528000"/>
                <a:ext cx="4108497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239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b="0"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842</Words>
  <Application>Microsoft Office PowerPoint</Application>
  <PresentationFormat>Vlastní</PresentationFormat>
  <Paragraphs>182</Paragraphs>
  <Slides>10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54</cp:revision>
  <dcterms:created xsi:type="dcterms:W3CDTF">2019-10-02T09:36:21Z</dcterms:created>
  <dcterms:modified xsi:type="dcterms:W3CDTF">2022-10-18T08:44:38Z</dcterms:modified>
</cp:coreProperties>
</file>