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86" r:id="rId5"/>
    <p:sldId id="266" r:id="rId6"/>
    <p:sldId id="287" r:id="rId7"/>
    <p:sldId id="288" r:id="rId8"/>
    <p:sldId id="285" r:id="rId9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0.jpeg"/><Relationship Id="rId5" Type="http://schemas.openxmlformats.org/officeDocument/2006/relationships/image" Target="../media/image7.jpeg"/><Relationship Id="rId10" Type="http://schemas.openxmlformats.org/officeDocument/2006/relationships/image" Target="../media/image16.png"/><Relationship Id="rId4" Type="http://schemas.openxmlformats.org/officeDocument/2006/relationships/image" Target="../media/image6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05679AF-7317-D22E-5B4A-305F809DD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620000"/>
            <a:ext cx="5400000" cy="4244806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720000" cy="5131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histogram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– způsob, jak zjistit hustotu pravděpodobnosti z experimentálních dat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plocha histogramu: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normalizovaný histogram: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plocha normalizovaného histogramu: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		hustota pravděpodobnosti: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šířka binu: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5131020"/>
              </a:xfrm>
              <a:prstGeom prst="rect">
                <a:avLst/>
              </a:prstGeom>
              <a:blipFill>
                <a:blip r:embed="rId3"/>
                <a:stretch>
                  <a:fillRect l="-376" t="-5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/>
          <p:cNvSpPr/>
          <p:nvPr/>
        </p:nvSpPr>
        <p:spPr bwMode="auto">
          <a:xfrm>
            <a:off x="6588000" y="5688000"/>
            <a:ext cx="2880000" cy="79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Přímá spojnice se šipkou 16"/>
          <p:cNvCxnSpPr/>
          <p:nvPr/>
        </p:nvCxnSpPr>
        <p:spPr>
          <a:xfrm>
            <a:off x="4571999" y="5292000"/>
            <a:ext cx="288000" cy="86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>
            <a:cxnSpLocks/>
          </p:cNvCxnSpPr>
          <p:nvPr/>
        </p:nvCxnSpPr>
        <p:spPr>
          <a:xfrm>
            <a:off x="4248000" y="5292000"/>
            <a:ext cx="0" cy="86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3FCE3AD-F261-49CF-508E-0AF46E8737FD}"/>
                  </a:ext>
                </a:extLst>
              </p:cNvPr>
              <p:cNvSpPr txBox="1"/>
              <p:nvPr/>
            </p:nvSpPr>
            <p:spPr bwMode="auto">
              <a:xfrm>
                <a:off x="8460000" y="1800000"/>
                <a:ext cx="815928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D3FCE3AD-F261-49CF-508E-0AF46E87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0000" y="1800000"/>
                <a:ext cx="815928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E3565A99-C83C-F9A0-0F76-40C0B4D30D5F}"/>
                  </a:ext>
                </a:extLst>
              </p:cNvPr>
              <p:cNvSpPr txBox="1"/>
              <p:nvPr/>
            </p:nvSpPr>
            <p:spPr bwMode="auto">
              <a:xfrm>
                <a:off x="6660000" y="3240000"/>
                <a:ext cx="916661" cy="521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E3565A99-C83C-F9A0-0F76-40C0B4D30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3240000"/>
                <a:ext cx="916661" cy="521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63F973A-28CC-43C8-9B82-3F89C188A05D}"/>
                  </a:ext>
                </a:extLst>
              </p:cNvPr>
              <p:cNvSpPr txBox="1"/>
              <p:nvPr/>
            </p:nvSpPr>
            <p:spPr bwMode="auto">
              <a:xfrm>
                <a:off x="8280000" y="3106800"/>
                <a:ext cx="1078757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63F973A-28CC-43C8-9B82-3F89C188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3106800"/>
                <a:ext cx="1078757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A04A5B8-1D61-BBD2-0D01-715E1D46272B}"/>
                  </a:ext>
                </a:extLst>
              </p:cNvPr>
              <p:cNvSpPr txBox="1"/>
              <p:nvPr/>
            </p:nvSpPr>
            <p:spPr bwMode="auto">
              <a:xfrm>
                <a:off x="6660000" y="4320000"/>
                <a:ext cx="1215397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A04A5B8-1D61-BBD2-0D01-715E1D46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4320000"/>
                <a:ext cx="1215397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1083E30-AE5A-B532-B4E6-323221041C7E}"/>
                  </a:ext>
                </a:extLst>
              </p:cNvPr>
              <p:cNvSpPr txBox="1"/>
              <p:nvPr/>
            </p:nvSpPr>
            <p:spPr bwMode="auto">
              <a:xfrm>
                <a:off x="6660000" y="5760000"/>
                <a:ext cx="2688621" cy="645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→∞</m:t>
                                    </m:r>
                                  </m:e>
                                </m:mr>
                              </m:m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→∞</m:t>
                                    </m:r>
                                  </m:e>
                                </m:mr>
                              </m:m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1083E30-AE5A-B532-B4E6-323221041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5760000"/>
                <a:ext cx="2688621" cy="645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 – šířka binu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719937" y="1260000"/>
            <a:ext cx="773032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r"/>
            <a:r>
              <a:rPr lang="en-US" altLang="cs-CZ" sz="1100" b="0" dirty="0">
                <a:latin typeface="Arial" panose="020B0604020202020204" pitchFamily="34" charset="0"/>
              </a:rPr>
              <a:t>26.23743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/>
            <a:r>
              <a:rPr lang="en-US" altLang="cs-CZ" sz="1100" b="0" dirty="0">
                <a:latin typeface="Arial" panose="020B0604020202020204" pitchFamily="34" charset="0"/>
              </a:rPr>
              <a:t>2.10586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8.60201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3.18462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cs-CZ" altLang="cs-CZ" sz="1100" b="0" dirty="0">
                <a:latin typeface="Arial" panose="020B0604020202020204" pitchFamily="34" charset="0"/>
              </a:rPr>
              <a:t>1</a:t>
            </a:r>
            <a:r>
              <a:rPr lang="en-US" altLang="cs-CZ" sz="1100" b="0" dirty="0">
                <a:latin typeface="Arial" panose="020B0604020202020204" pitchFamily="34" charset="0"/>
              </a:rPr>
              <a:t>5.66299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21.10663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2.28124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16.14332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35.88762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28.72841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0.17358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31.91945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70.80681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9.47664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23.20253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6.16414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15.65710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7.47195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20.18533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1.98676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17.71942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21.70207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21.28737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16.99344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18.19663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19.87326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5.84716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71.01371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18.09185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21.75327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17.09857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15.19833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19.0422</a:t>
            </a:r>
            <a:r>
              <a:rPr lang="cs-CZ" altLang="cs-CZ" sz="1100" b="0" dirty="0">
                <a:latin typeface="Arial" panose="020B0604020202020204" pitchFamily="34" charset="0"/>
              </a:rPr>
              <a:t>6</a:t>
            </a: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22.89348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7919937" y="1260000"/>
            <a:ext cx="773032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16.17759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22.36831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cs-CZ" altLang="cs-CZ" sz="1100" b="0" dirty="0">
                <a:latin typeface="Arial" panose="020B0604020202020204" pitchFamily="34" charset="0"/>
              </a:rPr>
              <a:t>3</a:t>
            </a:r>
            <a:r>
              <a:rPr lang="en-US" altLang="cs-CZ" sz="1100" b="0" dirty="0">
                <a:latin typeface="Arial" panose="020B0604020202020204" pitchFamily="34" charset="0"/>
              </a:rPr>
              <a:t>.29369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17.96900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18.52658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17.63568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17.79473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39.80907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18.25682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20.63264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25.89910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17.57289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18.74632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8.46536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21.63599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31.43157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2.71104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9.89574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18.16503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20.18927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11.27086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2.49163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11.77613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0.25810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4.53349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21.22557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20.04356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18.79175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20.86614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17.80408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18.29748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18.08830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4.65786</a:t>
            </a:r>
            <a:endParaRPr lang="cs-CZ" altLang="cs-CZ" sz="1100" b="0" dirty="0">
              <a:latin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819937" y="1260000"/>
            <a:ext cx="773032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endParaRPr lang="cs-CZ" altLang="cs-CZ" sz="1100" b="0" dirty="0">
              <a:latin typeface="Arial" panose="020B0604020202020204" pitchFamily="34" charset="0"/>
            </a:endParaRPr>
          </a:p>
          <a:p>
            <a:pPr algn="r"/>
            <a:r>
              <a:rPr lang="en-US" altLang="cs-CZ" sz="1100" b="0" dirty="0">
                <a:latin typeface="Arial" panose="020B0604020202020204" pitchFamily="34" charset="0"/>
              </a:rPr>
              <a:t>21.52645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18.75516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41.95208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19.23135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8.88075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32.60371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4.27135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18.43469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23.99716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18.94920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8.22661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17.88642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17.96704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20.07927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7.04639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12.39286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18.06331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17.36080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17.95492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7.71726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20.49528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21.00411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25.37069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21.77872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24.99534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21.43774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10.56477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4.50194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23.01736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20.48741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20.42592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20.22713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>
                <a:latin typeface="Arial" panose="020B0604020202020204" pitchFamily="34" charset="0"/>
              </a:rPr>
              <a:t>21.35032</a:t>
            </a:r>
            <a:endParaRPr lang="cs-CZ" altLang="cs-CZ" sz="1100" b="0" dirty="0">
              <a:latin typeface="Arial" panose="020B0604020202020204" pitchFamily="34" charset="0"/>
            </a:endParaRPr>
          </a:p>
        </p:txBody>
      </p:sp>
      <p:sp>
        <p:nvSpPr>
          <p:cNvPr id="26" name="TextovéPole 25"/>
          <p:cNvSpPr txBox="1"/>
          <p:nvPr/>
        </p:nvSpPr>
        <p:spPr bwMode="auto">
          <a:xfrm>
            <a:off x="719998" y="4140000"/>
            <a:ext cx="32400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šířka binu: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  <a:p>
            <a:endParaRPr lang="en-US" dirty="0"/>
          </a:p>
          <a:p>
            <a:endParaRPr lang="cs-CZ" dirty="0"/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H. 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Sturges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 American Statistical Association, 65–66 (1926). </a:t>
            </a:r>
            <a:endParaRPr lang="cs-C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69CFC66-FE6B-6E5B-8F7D-AFCF18D8A4EE}"/>
                  </a:ext>
                </a:extLst>
              </p:cNvPr>
              <p:cNvSpPr txBox="1"/>
              <p:nvPr/>
            </p:nvSpPr>
            <p:spPr bwMode="auto">
              <a:xfrm>
                <a:off x="8352000" y="1080000"/>
                <a:ext cx="92416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69CFC66-FE6B-6E5B-8F7D-AFCF18D8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2000" y="1080000"/>
                <a:ext cx="924164" cy="276999"/>
              </a:xfrm>
              <a:prstGeom prst="rect">
                <a:avLst/>
              </a:prstGeom>
              <a:blipFill>
                <a:blip r:embed="rId2"/>
                <a:stretch>
                  <a:fillRect l="-4605" r="-5263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CBF33C8-F54E-9B15-8F0E-16A18871582E}"/>
                  </a:ext>
                </a:extLst>
              </p:cNvPr>
              <p:cNvSpPr txBox="1"/>
              <p:nvPr/>
            </p:nvSpPr>
            <p:spPr bwMode="auto">
              <a:xfrm>
                <a:off x="2160000" y="4104000"/>
                <a:ext cx="1710276" cy="474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CBF33C8-F54E-9B15-8F0E-16A18871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000" y="4104000"/>
                <a:ext cx="1710276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E7DC41E-B36E-1015-4208-F14F474A97D8}"/>
                  </a:ext>
                </a:extLst>
              </p:cNvPr>
              <p:cNvSpPr txBox="1"/>
              <p:nvPr/>
            </p:nvSpPr>
            <p:spPr bwMode="auto">
              <a:xfrm>
                <a:off x="1260000" y="6120000"/>
                <a:ext cx="1766959" cy="574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𝑜𝑝𝑡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E7DC41E-B36E-1015-4208-F14F474A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6120000"/>
                <a:ext cx="1766959" cy="574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ek 8">
            <a:extLst>
              <a:ext uri="{FF2B5EF4-FFF2-40B4-BE49-F238E27FC236}">
                <a16:creationId xmlns:a16="http://schemas.microsoft.com/office/drawing/2014/main" id="{62715D8F-AC88-0A86-E404-849A2D0A63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7244" y="4151439"/>
            <a:ext cx="3600000" cy="2756548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333CBE4-13CE-AA17-7658-A1F1025AA9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00" y="1260385"/>
            <a:ext cx="3600000" cy="2756548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F362956-1928-EB9D-D4B9-9DF70B714B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" y="1260385"/>
            <a:ext cx="3600000" cy="27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měření tloušťky vzorku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75" name="TextovéPole 5074"/>
              <p:cNvSpPr txBox="1"/>
              <p:nvPr/>
            </p:nvSpPr>
            <p:spPr bwMode="auto">
              <a:xfrm>
                <a:off x="719998" y="1080000"/>
                <a:ext cx="10008000" cy="1702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hustota pravděpodobnosti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mm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mm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naměřených hodnot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šířka binu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Symbol" panose="05050102010706020507" pitchFamily="18" charset="2"/>
                    <a:cs typeface="Arial" panose="020B0604020202020204" pitchFamily="34" charset="0"/>
                  </a:rPr>
                  <a:t>D</a:t>
                </a:r>
                <a:endParaRPr lang="cs-CZ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75" name="TextovéPole 5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080000"/>
                <a:ext cx="10008000" cy="1702517"/>
              </a:xfrm>
              <a:prstGeom prst="rect">
                <a:avLst/>
              </a:prstGeom>
              <a:blipFill>
                <a:blip r:embed="rId2"/>
                <a:stretch>
                  <a:fillRect l="-3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ek 6">
            <a:extLst>
              <a:ext uri="{FF2B5EF4-FFF2-40B4-BE49-F238E27FC236}">
                <a16:creationId xmlns:a16="http://schemas.microsoft.com/office/drawing/2014/main" id="{5CEEE776-114F-5873-CB4B-1755915CEB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0699" y="2340003"/>
            <a:ext cx="2894696" cy="2339993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E40F5FCC-E787-1AF7-DF98-26F84D973A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5536" y="2340003"/>
            <a:ext cx="2894696" cy="2339993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F3EFA491-7924-52E3-248A-67274635C8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1" y="4680000"/>
            <a:ext cx="2894704" cy="234000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33E13F71-C142-1A23-1752-0FDC9E8291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4366" y="4679313"/>
            <a:ext cx="2951028" cy="2340000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A4F3D50F-07D1-B177-BFAF-3EF65544E8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8000" y="4680332"/>
            <a:ext cx="3002232" cy="2339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FC0252E2-0835-917E-298F-EBB9D62B94EA}"/>
                  </a:ext>
                </a:extLst>
              </p:cNvPr>
              <p:cNvSpPr txBox="1"/>
              <p:nvPr/>
            </p:nvSpPr>
            <p:spPr bwMode="auto">
              <a:xfrm>
                <a:off x="4320000" y="1044000"/>
                <a:ext cx="3228513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FC0252E2-0835-917E-298F-EBB9D62B9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1044000"/>
                <a:ext cx="3228513" cy="627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816F2C61-2A4E-5CAE-02F5-14E6E9CCC3A0}"/>
                  </a:ext>
                </a:extLst>
              </p:cNvPr>
              <p:cNvSpPr txBox="1"/>
              <p:nvPr/>
            </p:nvSpPr>
            <p:spPr bwMode="auto">
              <a:xfrm>
                <a:off x="4320000" y="1798853"/>
                <a:ext cx="1176412" cy="472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816F2C61-2A4E-5CAE-02F5-14E6E9CC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1798853"/>
                <a:ext cx="1176412" cy="4725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2F2F8126-F666-9251-A808-25E79BC17C64}"/>
                  </a:ext>
                </a:extLst>
              </p:cNvPr>
              <p:cNvSpPr txBox="1"/>
              <p:nvPr/>
            </p:nvSpPr>
            <p:spPr bwMode="auto">
              <a:xfrm>
                <a:off x="5760000" y="1908000"/>
                <a:ext cx="141788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→∞,</m:t>
                      </m:r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2F2F8126-F666-9251-A808-25E79BC17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1908000"/>
                <a:ext cx="1417889" cy="276999"/>
              </a:xfrm>
              <a:prstGeom prst="rect">
                <a:avLst/>
              </a:prstGeom>
              <a:blipFill>
                <a:blip r:embed="rId10"/>
                <a:stretch>
                  <a:fillRect l="-3879" r="-3448" b="-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rázek 26">
            <a:extLst>
              <a:ext uri="{FF2B5EF4-FFF2-40B4-BE49-F238E27FC236}">
                <a16:creationId xmlns:a16="http://schemas.microsoft.com/office/drawing/2014/main" id="{CAFE0D85-843B-9629-E008-84F19EEFD23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98" y="2339313"/>
            <a:ext cx="289470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Momenty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extovéPole 238"/>
          <p:cNvSpPr txBox="1"/>
          <p:nvPr/>
        </p:nvSpPr>
        <p:spPr bwMode="auto">
          <a:xfrm>
            <a:off x="719998" y="1439464"/>
            <a:ext cx="972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operátor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střední (očekávané) hodnoty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diskrétní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náhodná proměnná: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spojitá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náhodná proměnná: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operátor 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rozptylu (variance)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standardní odchylka: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druhý centrální moment:</a:t>
            </a:r>
          </a:p>
          <a:p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tý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moment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tý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 centrální moment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délník 240"/>
          <p:cNvSpPr/>
          <p:nvPr/>
        </p:nvSpPr>
        <p:spPr bwMode="auto">
          <a:xfrm>
            <a:off x="5688000" y="1872000"/>
            <a:ext cx="2592000" cy="151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bdélník 241"/>
          <p:cNvSpPr/>
          <p:nvPr/>
        </p:nvSpPr>
        <p:spPr bwMode="auto">
          <a:xfrm>
            <a:off x="5688000" y="4680000"/>
            <a:ext cx="3600000" cy="86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Obdélník 242"/>
          <p:cNvSpPr/>
          <p:nvPr/>
        </p:nvSpPr>
        <p:spPr bwMode="auto">
          <a:xfrm>
            <a:off x="5688000" y="5796000"/>
            <a:ext cx="1872000" cy="97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50D18D3-F657-B995-7C5A-F3F652AD5311}"/>
                  </a:ext>
                </a:extLst>
              </p:cNvPr>
              <p:cNvSpPr txBox="1"/>
              <p:nvPr/>
            </p:nvSpPr>
            <p:spPr bwMode="auto">
              <a:xfrm>
                <a:off x="5760000" y="1476000"/>
                <a:ext cx="93083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50D18D3-F657-B995-7C5A-F3F652AD5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1476000"/>
                <a:ext cx="930832" cy="276999"/>
              </a:xfrm>
              <a:prstGeom prst="rect">
                <a:avLst/>
              </a:prstGeom>
              <a:blipFill>
                <a:blip r:embed="rId2"/>
                <a:stretch>
                  <a:fillRect l="-5882" b="-239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C06CAFC0-E7A5-8128-584C-AF03E12C2FBA}"/>
                  </a:ext>
                </a:extLst>
              </p:cNvPr>
              <p:cNvSpPr txBox="1"/>
              <p:nvPr/>
            </p:nvSpPr>
            <p:spPr bwMode="auto">
              <a:xfrm>
                <a:off x="5760000" y="1872000"/>
                <a:ext cx="1964961" cy="672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C06CAFC0-E7A5-8128-584C-AF03E12C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1872000"/>
                <a:ext cx="1964961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466E89F9-550C-7E74-208E-BF8CF58D6B5E}"/>
                  </a:ext>
                </a:extLst>
              </p:cNvPr>
              <p:cNvSpPr txBox="1"/>
              <p:nvPr/>
            </p:nvSpPr>
            <p:spPr bwMode="auto">
              <a:xfrm>
                <a:off x="5760000" y="3672000"/>
                <a:ext cx="10534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466E89F9-550C-7E74-208E-BF8CF58D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3672000"/>
                <a:ext cx="1053494" cy="276999"/>
              </a:xfrm>
              <a:prstGeom prst="rect">
                <a:avLst/>
              </a:prstGeom>
              <a:blipFill>
                <a:blip r:embed="rId4"/>
                <a:stretch>
                  <a:fillRect l="-2890" t="-2174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9EA2BAAE-F815-8E14-E621-DFEA3671170C}"/>
                  </a:ext>
                </a:extLst>
              </p:cNvPr>
              <p:cNvSpPr txBox="1"/>
              <p:nvPr/>
            </p:nvSpPr>
            <p:spPr bwMode="auto">
              <a:xfrm>
                <a:off x="5760000" y="2700000"/>
                <a:ext cx="2452916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9EA2BAAE-F815-8E14-E621-DFEA36711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2700000"/>
                <a:ext cx="2452916" cy="59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471EF809-4F8C-FF88-4827-29946FB5BBD9}"/>
                  </a:ext>
                </a:extLst>
              </p:cNvPr>
              <p:cNvSpPr txBox="1"/>
              <p:nvPr/>
            </p:nvSpPr>
            <p:spPr bwMode="auto">
              <a:xfrm>
                <a:off x="5868000" y="4176000"/>
                <a:ext cx="1107996" cy="335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471EF809-4F8C-FF88-4827-29946FB5B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000" y="4176000"/>
                <a:ext cx="1107996" cy="335413"/>
              </a:xfrm>
              <a:prstGeom prst="rect">
                <a:avLst/>
              </a:prstGeom>
              <a:blipFill>
                <a:blip r:embed="rId6"/>
                <a:stretch>
                  <a:fillRect l="-2762" b="-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83FDA54-A8C0-DCBE-A419-DF6F24F0F17A}"/>
                  </a:ext>
                </a:extLst>
              </p:cNvPr>
              <p:cNvSpPr txBox="1"/>
              <p:nvPr/>
            </p:nvSpPr>
            <p:spPr bwMode="auto">
              <a:xfrm>
                <a:off x="7351200" y="5148000"/>
                <a:ext cx="186679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83FDA54-A8C0-DCBE-A419-DF6F24F0F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1200" y="5148000"/>
                <a:ext cx="1866793" cy="276999"/>
              </a:xfrm>
              <a:prstGeom prst="rect">
                <a:avLst/>
              </a:prstGeom>
              <a:blipFill>
                <a:blip r:embed="rId7"/>
                <a:stretch>
                  <a:fillRect l="-980" t="-2174" r="-654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06B1734-D5C8-AE1A-23E4-A991A3D349C1}"/>
                  </a:ext>
                </a:extLst>
              </p:cNvPr>
              <p:cNvSpPr txBox="1"/>
              <p:nvPr/>
            </p:nvSpPr>
            <p:spPr bwMode="auto">
              <a:xfrm>
                <a:off x="5760000" y="4788000"/>
                <a:ext cx="304128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06B1734-D5C8-AE1A-23E4-A991A3D3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4788000"/>
                <a:ext cx="3041282" cy="276999"/>
              </a:xfrm>
              <a:prstGeom prst="rect">
                <a:avLst/>
              </a:prstGeom>
              <a:blipFill>
                <a:blip r:embed="rId8"/>
                <a:stretch>
                  <a:fillRect l="-802" t="-2174" b="-239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7791B628-B47A-FB50-A978-55F2DF233A6C}"/>
                  </a:ext>
                </a:extLst>
              </p:cNvPr>
              <p:cNvSpPr txBox="1"/>
              <p:nvPr/>
            </p:nvSpPr>
            <p:spPr bwMode="auto">
              <a:xfrm>
                <a:off x="5760000" y="5868000"/>
                <a:ext cx="117314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7791B628-B47A-FB50-A978-55F2DF23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5868000"/>
                <a:ext cx="1173142" cy="276999"/>
              </a:xfrm>
              <a:prstGeom prst="rect">
                <a:avLst/>
              </a:prstGeom>
              <a:blipFill>
                <a:blip r:embed="rId9"/>
                <a:stretch>
                  <a:fillRect l="-4688" b="-244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4BB0B2B5-BB5B-50F3-696A-D30B1C6E4191}"/>
                  </a:ext>
                </a:extLst>
              </p:cNvPr>
              <p:cNvSpPr txBox="1"/>
              <p:nvPr/>
            </p:nvSpPr>
            <p:spPr bwMode="auto">
              <a:xfrm>
                <a:off x="5760000" y="6408000"/>
                <a:ext cx="176766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4BB0B2B5-BB5B-50F3-696A-D30B1C6E4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6408000"/>
                <a:ext cx="1767663" cy="276999"/>
              </a:xfrm>
              <a:prstGeom prst="rect">
                <a:avLst/>
              </a:prstGeom>
              <a:blipFill>
                <a:blip r:embed="rId10"/>
                <a:stretch>
                  <a:fillRect l="-2759" b="-239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1A42CB80-CA02-088E-071A-169ED8853E0A}"/>
                  </a:ext>
                </a:extLst>
              </p:cNvPr>
              <p:cNvSpPr txBox="1"/>
              <p:nvPr/>
            </p:nvSpPr>
            <p:spPr bwMode="auto">
              <a:xfrm>
                <a:off x="9540000" y="6407999"/>
                <a:ext cx="84215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1A42CB80-CA02-088E-071A-169ED885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000" y="6407999"/>
                <a:ext cx="842154" cy="276999"/>
              </a:xfrm>
              <a:prstGeom prst="rect">
                <a:avLst/>
              </a:prstGeom>
              <a:blipFill>
                <a:blip r:embed="rId11"/>
                <a:stretch>
                  <a:fillRect l="-6522" t="-2174" r="-2174" b="-239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D75FF9E8-A71E-1863-C25A-D39E719E9E89}"/>
                  </a:ext>
                </a:extLst>
              </p:cNvPr>
              <p:cNvSpPr txBox="1"/>
              <p:nvPr/>
            </p:nvSpPr>
            <p:spPr bwMode="auto">
              <a:xfrm>
                <a:off x="8280000" y="6408000"/>
                <a:ext cx="70955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D75FF9E8-A71E-1863-C25A-D39E719E9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6408000"/>
                <a:ext cx="709553" cy="276999"/>
              </a:xfrm>
              <a:prstGeom prst="rect">
                <a:avLst/>
              </a:prstGeom>
              <a:blipFill>
                <a:blip r:embed="rId12"/>
                <a:stretch>
                  <a:fillRect l="-6838" r="-7692" b="-239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03077832-ECA1-E2F7-56E5-A1EFA8A06777}"/>
                  </a:ext>
                </a:extLst>
              </p:cNvPr>
              <p:cNvSpPr txBox="1"/>
              <p:nvPr/>
            </p:nvSpPr>
            <p:spPr bwMode="auto">
              <a:xfrm>
                <a:off x="8280000" y="5868000"/>
                <a:ext cx="71417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03077832-ECA1-E2F7-56E5-A1EFA8A0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5868000"/>
                <a:ext cx="714170" cy="276999"/>
              </a:xfrm>
              <a:prstGeom prst="rect">
                <a:avLst/>
              </a:prstGeom>
              <a:blipFill>
                <a:blip r:embed="rId13"/>
                <a:stretch>
                  <a:fillRect l="-6838" r="-7692" b="-244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24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Momenty vyšších řádů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 bwMode="auto">
          <a:xfrm>
            <a:off x="719998" y="1440000"/>
            <a:ext cx="972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šikmost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dodatečná špičatost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excess</a:t>
            </a:r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 kurtosis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Obdélník 5"/>
          <p:cNvSpPr/>
          <p:nvPr/>
        </p:nvSpPr>
        <p:spPr bwMode="auto">
          <a:xfrm>
            <a:off x="1368000" y="4320000"/>
            <a:ext cx="3888000" cy="7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délník 6"/>
          <p:cNvSpPr/>
          <p:nvPr/>
        </p:nvSpPr>
        <p:spPr bwMode="auto">
          <a:xfrm>
            <a:off x="1368000" y="1908000"/>
            <a:ext cx="2808000" cy="90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b="50069"/>
          <a:stretch/>
        </p:blipFill>
        <p:spPr>
          <a:xfrm>
            <a:off x="5663979" y="1905910"/>
            <a:ext cx="2508975" cy="121922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13" y="3768132"/>
            <a:ext cx="4311724" cy="3080538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 rotWithShape="1">
          <a:blip r:embed="rId2"/>
          <a:srcRect t="48784"/>
          <a:stretch/>
        </p:blipFill>
        <p:spPr>
          <a:xfrm>
            <a:off x="8192339" y="1948247"/>
            <a:ext cx="2508975" cy="1250601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 bwMode="auto">
          <a:xfrm>
            <a:off x="6581417" y="4175205"/>
            <a:ext cx="14244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(+) leptokurtic</a:t>
            </a:r>
            <a:endParaRPr lang="cs-CZ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 bwMode="auto">
          <a:xfrm>
            <a:off x="6600079" y="5188380"/>
            <a:ext cx="1390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(-) </a:t>
            </a:r>
            <a:r>
              <a:rPr lang="en-US" sz="1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platykurtic</a:t>
            </a:r>
            <a:endParaRPr lang="cs-CZ" sz="1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 bwMode="auto">
          <a:xfrm>
            <a:off x="6559420" y="4609946"/>
            <a:ext cx="15244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(0)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mesokurtic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(normal)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Přímá spojnice se šipkou 14"/>
          <p:cNvCxnSpPr/>
          <p:nvPr/>
        </p:nvCxnSpPr>
        <p:spPr>
          <a:xfrm flipH="1" flipV="1">
            <a:off x="7931245" y="4467105"/>
            <a:ext cx="280182" cy="3578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 flipH="1" flipV="1">
            <a:off x="7847140" y="4959172"/>
            <a:ext cx="420273" cy="29500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>
          <a:xfrm flipH="1" flipV="1">
            <a:off x="7943784" y="5391369"/>
            <a:ext cx="323629" cy="135565"/>
          </a:xfrm>
          <a:prstGeom prst="straightConnector1">
            <a:avLst/>
          </a:prstGeom>
          <a:ln w="19050">
            <a:solidFill>
              <a:schemeClr val="accent5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03786323-A588-4D5E-BB57-943AD6C7957F}"/>
                  </a:ext>
                </a:extLst>
              </p:cNvPr>
              <p:cNvSpPr txBox="1"/>
              <p:nvPr/>
            </p:nvSpPr>
            <p:spPr bwMode="auto">
              <a:xfrm>
                <a:off x="1440000" y="1980000"/>
                <a:ext cx="2582758" cy="732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03786323-A588-4D5E-BB57-943AD6C79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000" y="1980000"/>
                <a:ext cx="2582758" cy="732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7B963FEF-42E0-5E60-44DD-C51DD1B0B700}"/>
                  </a:ext>
                </a:extLst>
              </p:cNvPr>
              <p:cNvSpPr txBox="1"/>
              <p:nvPr/>
            </p:nvSpPr>
            <p:spPr bwMode="auto">
              <a:xfrm>
                <a:off x="1440000" y="4392000"/>
                <a:ext cx="3784754" cy="5980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−3=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7B963FEF-42E0-5E60-44DD-C51DD1B0B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000" y="4392000"/>
                <a:ext cx="3784754" cy="598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4239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2114E41F3A445A2F6C1B0A5647FE3" ma:contentTypeVersion="2" ma:contentTypeDescription="Vytvoří nový dokument" ma:contentTypeScope="" ma:versionID="75a481996e2b42868bdd401f0669d1fe">
  <xsd:schema xmlns:xsd="http://www.w3.org/2001/XMLSchema" xmlns:xs="http://www.w3.org/2001/XMLSchema" xmlns:p="http://schemas.microsoft.com/office/2006/metadata/properties" xmlns:ns3="d6c43294-cb0a-454d-a541-7c15ee6cba5e" targetNamespace="http://schemas.microsoft.com/office/2006/metadata/properties" ma:root="true" ma:fieldsID="00fa1ae514fccdf67cdb710347de4781" ns3:_="">
    <xsd:import namespace="d6c43294-cb0a-454d-a541-7c15ee6cb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43294-cb0a-454d-a541-7c15ee6cb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47125E-10B3-4AAE-9793-72208A3F0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c43294-cb0a-454d-a541-7c15ee6cb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6CD64-DDC8-4B08-9FAE-E1FA0FCDB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483772-4161-44F3-A194-6DCFE34921C6}">
  <ds:schemaRefs>
    <ds:schemaRef ds:uri="http://schemas.microsoft.com/office/2006/metadata/properties"/>
    <ds:schemaRef ds:uri="d6c43294-cb0a-454d-a541-7c15ee6cba5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421</Words>
  <Application>Microsoft Office PowerPoint</Application>
  <PresentationFormat>Vlastní</PresentationFormat>
  <Paragraphs>192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74</cp:revision>
  <dcterms:created xsi:type="dcterms:W3CDTF">2019-10-02T09:36:21Z</dcterms:created>
  <dcterms:modified xsi:type="dcterms:W3CDTF">2022-10-13T16:09:58Z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0x010100D0F2114E41F3A445A2F6C1B0A5647FE3</vt:lpwstr>
  </property>
</Properties>
</file>