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1" r:id="rId2"/>
    <p:sldId id="292" r:id="rId3"/>
    <p:sldId id="287" r:id="rId4"/>
    <p:sldId id="293" r:id="rId5"/>
    <p:sldId id="295" r:id="rId6"/>
    <p:sldId id="288" r:id="rId7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Binomické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Házím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korunou (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sudé). Jaká je pravděpodobnost, že padne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panna?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každá sekvence panen a orlů je stejně pravděpodobná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1/2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sekvencí, kdy padne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panen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orlů: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1477328"/>
              </a:xfrm>
              <a:prstGeom prst="rect">
                <a:avLst/>
              </a:prstGeom>
              <a:blipFill>
                <a:blip r:embed="rId2"/>
                <a:stretch>
                  <a:fillRect l="-502" t="-2058" b="-53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C141E0B-4CBB-E8CA-E42B-3BA238098DF0}"/>
                  </a:ext>
                </a:extLst>
              </p:cNvPr>
              <p:cNvSpPr txBox="1"/>
              <p:nvPr/>
            </p:nvSpPr>
            <p:spPr bwMode="auto">
              <a:xfrm>
                <a:off x="6300000" y="2376000"/>
                <a:ext cx="3569888" cy="677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C141E0B-4CBB-E8CA-E42B-3BA238098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000" y="2376000"/>
                <a:ext cx="3569888" cy="677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>
            <a:extLst>
              <a:ext uri="{FF2B5EF4-FFF2-40B4-BE49-F238E27FC236}">
                <a16:creationId xmlns:a16="http://schemas.microsoft.com/office/drawing/2014/main" id="{BD7AF392-E4F8-E6F8-1913-1F07A8A46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3600000"/>
            <a:ext cx="4320000" cy="3433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56BCC819-56E0-6290-FC0D-B829F2A657D6}"/>
                  </a:ext>
                </a:extLst>
              </p:cNvPr>
              <p:cNvSpPr txBox="1"/>
              <p:nvPr/>
            </p:nvSpPr>
            <p:spPr bwMode="auto">
              <a:xfrm>
                <a:off x="719998" y="3240000"/>
                <a:ext cx="540000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obecný případ, kdy padne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panna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56BCC819-56E0-6290-FC0D-B829F2A6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3240000"/>
                <a:ext cx="5400001" cy="369332"/>
              </a:xfrm>
              <a:prstGeom prst="rect">
                <a:avLst/>
              </a:prstGeom>
              <a:blipFill>
                <a:blip r:embed="rId5"/>
                <a:stretch>
                  <a:fillRect l="-677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A114002C-ABEE-03D2-8E3F-6EC2BF0C2224}"/>
                  </a:ext>
                </a:extLst>
              </p:cNvPr>
              <p:cNvSpPr txBox="1"/>
              <p:nvPr/>
            </p:nvSpPr>
            <p:spPr bwMode="auto">
              <a:xfrm>
                <a:off x="1080000" y="3960000"/>
                <a:ext cx="3088602" cy="460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A114002C-ABEE-03D2-8E3F-6EC2BF0C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3960000"/>
                <a:ext cx="3088602" cy="460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élník 9">
            <a:extLst>
              <a:ext uri="{FF2B5EF4-FFF2-40B4-BE49-F238E27FC236}">
                <a16:creationId xmlns:a16="http://schemas.microsoft.com/office/drawing/2014/main" id="{96B3E11C-AE49-AC56-6304-DCD7481D8D56}"/>
              </a:ext>
            </a:extLst>
          </p:cNvPr>
          <p:cNvSpPr/>
          <p:nvPr/>
        </p:nvSpPr>
        <p:spPr bwMode="auto">
          <a:xfrm>
            <a:off x="1008000" y="3852000"/>
            <a:ext cx="3240000" cy="68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063A207-09B0-F88B-938F-5BDC3DEEC993}"/>
                  </a:ext>
                </a:extLst>
              </p:cNvPr>
              <p:cNvSpPr txBox="1"/>
              <p:nvPr/>
            </p:nvSpPr>
            <p:spPr bwMode="auto">
              <a:xfrm>
                <a:off x="1080000" y="5040000"/>
                <a:ext cx="4656018" cy="778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𝑁𝑝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063A207-09B0-F88B-938F-5BDC3DEE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5040000"/>
                <a:ext cx="4656018" cy="778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EEAE140E-E7BE-0656-30EF-228D366BBAED}"/>
                  </a:ext>
                </a:extLst>
              </p:cNvPr>
              <p:cNvSpPr txBox="1"/>
              <p:nvPr/>
            </p:nvSpPr>
            <p:spPr bwMode="auto">
              <a:xfrm>
                <a:off x="1080000" y="6120000"/>
                <a:ext cx="427924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EEAE140E-E7BE-0656-30EF-228D366BB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6120000"/>
                <a:ext cx="4279248" cy="276999"/>
              </a:xfrm>
              <a:prstGeom prst="rect">
                <a:avLst/>
              </a:prstGeom>
              <a:blipFill>
                <a:blip r:embed="rId8"/>
                <a:stretch>
                  <a:fillRect l="-570" t="-2222" b="-355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A5AE571D-1AEA-9E89-CE34-5B975088E7DC}"/>
                  </a:ext>
                </a:extLst>
              </p:cNvPr>
              <p:cNvSpPr txBox="1"/>
              <p:nvPr/>
            </p:nvSpPr>
            <p:spPr bwMode="auto">
              <a:xfrm>
                <a:off x="9180000" y="4140000"/>
                <a:ext cx="10800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20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0.5</m:t>
                      </m:r>
                    </m:oMath>
                  </m:oMathPara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A5AE571D-1AEA-9E89-CE34-5B975088E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0000" y="4140000"/>
                <a:ext cx="1080000" cy="584775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39FF0B51-9360-858C-8A8F-96B93213AAF3}"/>
                  </a:ext>
                </a:extLst>
              </p:cNvPr>
              <p:cNvSpPr txBox="1"/>
              <p:nvPr/>
            </p:nvSpPr>
            <p:spPr bwMode="auto">
              <a:xfrm>
                <a:off x="9179998" y="4860000"/>
                <a:ext cx="1080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39FF0B51-9360-858C-8A8F-96B93213A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9998" y="4860000"/>
                <a:ext cx="1080000" cy="338554"/>
              </a:xfrm>
              <a:prstGeom prst="rect">
                <a:avLst/>
              </a:prstGeom>
              <a:blipFill>
                <a:blip r:embed="rId10"/>
                <a:stretch>
                  <a:fillRect b="-17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875420BE-2E53-40E3-2D15-F1B687423800}"/>
                  </a:ext>
                </a:extLst>
              </p:cNvPr>
              <p:cNvSpPr txBox="1"/>
              <p:nvPr/>
            </p:nvSpPr>
            <p:spPr bwMode="auto">
              <a:xfrm>
                <a:off x="9179998" y="5148000"/>
                <a:ext cx="1080000" cy="37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875420BE-2E53-40E3-2D15-F1B687423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9998" y="5148000"/>
                <a:ext cx="1080000" cy="3726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Skupina 23">
            <a:extLst>
              <a:ext uri="{FF2B5EF4-FFF2-40B4-BE49-F238E27FC236}">
                <a16:creationId xmlns:a16="http://schemas.microsoft.com/office/drawing/2014/main" id="{3093DFD0-8A6B-CC2A-B506-547568AAFC6A}"/>
              </a:ext>
            </a:extLst>
          </p:cNvPr>
          <p:cNvGrpSpPr/>
          <p:nvPr/>
        </p:nvGrpSpPr>
        <p:grpSpPr>
          <a:xfrm>
            <a:off x="7632000" y="3312000"/>
            <a:ext cx="792000" cy="864000"/>
            <a:chOff x="7632000" y="3312000"/>
            <a:chExt cx="792000" cy="864000"/>
          </a:xfrm>
        </p:grpSpPr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592C6236-42AD-273C-BB4A-A5D2E3838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000" y="3600000"/>
              <a:ext cx="288000" cy="57600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2E40A80F-2D8C-9D88-3858-607B11F3A078}"/>
                </a:ext>
              </a:extLst>
            </p:cNvPr>
            <p:cNvSpPr txBox="1"/>
            <p:nvPr/>
          </p:nvSpPr>
          <p:spPr bwMode="auto">
            <a:xfrm>
              <a:off x="7632000" y="3312000"/>
              <a:ext cx="6976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0.176</a:t>
              </a:r>
              <a:endParaRPr lang="cs-CZ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0F5FBF9-5631-47B5-11AB-CC88D81F1E54}"/>
              </a:ext>
            </a:extLst>
          </p:cNvPr>
          <p:cNvGrpSpPr/>
          <p:nvPr/>
        </p:nvGrpSpPr>
        <p:grpSpPr>
          <a:xfrm>
            <a:off x="6840000" y="5688000"/>
            <a:ext cx="938077" cy="698867"/>
            <a:chOff x="6840000" y="5688000"/>
            <a:chExt cx="938077" cy="698867"/>
          </a:xfrm>
        </p:grpSpPr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D1D6AF1A-B4F0-D9B8-1D03-5BEC2CC84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2000" y="5990867"/>
              <a:ext cx="107512" cy="396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28AF1965-4493-3976-C4FC-2F15FC8739E2}"/>
                </a:ext>
              </a:extLst>
            </p:cNvPr>
            <p:cNvSpPr txBox="1"/>
            <p:nvPr/>
          </p:nvSpPr>
          <p:spPr bwMode="auto">
            <a:xfrm>
              <a:off x="6840000" y="5688000"/>
              <a:ext cx="9380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9.5×10</a:t>
              </a:r>
              <a:r>
                <a:rPr lang="en-US" sz="1600" baseline="30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-7</a:t>
              </a:r>
              <a:endParaRPr lang="cs-CZ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 animBg="1"/>
      <p:bldP spid="12" grpId="0"/>
      <p:bldP spid="15" grpId="0"/>
      <p:bldP spid="16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Binomické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Házím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korunou (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sudé). Jaká je pravděpodobnost, že padne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/2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panna?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každá sekvence panen a orlů je stejně pravděpodobná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1/2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sekvencí, kdy padne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panen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orlů: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1477328"/>
              </a:xfrm>
              <a:prstGeom prst="rect">
                <a:avLst/>
              </a:prstGeom>
              <a:blipFill>
                <a:blip r:embed="rId2"/>
                <a:stretch>
                  <a:fillRect l="-502" t="-2058" b="-53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C141E0B-4CBB-E8CA-E42B-3BA238098DF0}"/>
                  </a:ext>
                </a:extLst>
              </p:cNvPr>
              <p:cNvSpPr txBox="1"/>
              <p:nvPr/>
            </p:nvSpPr>
            <p:spPr bwMode="auto">
              <a:xfrm>
                <a:off x="6300000" y="2376000"/>
                <a:ext cx="3569888" cy="677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C141E0B-4CBB-E8CA-E42B-3BA238098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000" y="2376000"/>
                <a:ext cx="3569888" cy="677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>
            <a:extLst>
              <a:ext uri="{FF2B5EF4-FFF2-40B4-BE49-F238E27FC236}">
                <a16:creationId xmlns:a16="http://schemas.microsoft.com/office/drawing/2014/main" id="{BD7AF392-E4F8-E6F8-1913-1F07A8A46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0000" y="3600000"/>
            <a:ext cx="4319999" cy="3433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56BCC819-56E0-6290-FC0D-B829F2A657D6}"/>
                  </a:ext>
                </a:extLst>
              </p:cNvPr>
              <p:cNvSpPr txBox="1"/>
              <p:nvPr/>
            </p:nvSpPr>
            <p:spPr bwMode="auto">
              <a:xfrm>
                <a:off x="719998" y="3240000"/>
                <a:ext cx="540000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obecný případ, kdy padne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panna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56BCC819-56E0-6290-FC0D-B829F2A6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3240000"/>
                <a:ext cx="5400001" cy="369332"/>
              </a:xfrm>
              <a:prstGeom prst="rect">
                <a:avLst/>
              </a:prstGeom>
              <a:blipFill>
                <a:blip r:embed="rId5"/>
                <a:stretch>
                  <a:fillRect l="-677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A114002C-ABEE-03D2-8E3F-6EC2BF0C2224}"/>
                  </a:ext>
                </a:extLst>
              </p:cNvPr>
              <p:cNvSpPr txBox="1"/>
              <p:nvPr/>
            </p:nvSpPr>
            <p:spPr bwMode="auto">
              <a:xfrm>
                <a:off x="1080000" y="3960000"/>
                <a:ext cx="3088602" cy="460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A114002C-ABEE-03D2-8E3F-6EC2BF0C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3960000"/>
                <a:ext cx="3088602" cy="460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élník 9">
            <a:extLst>
              <a:ext uri="{FF2B5EF4-FFF2-40B4-BE49-F238E27FC236}">
                <a16:creationId xmlns:a16="http://schemas.microsoft.com/office/drawing/2014/main" id="{96B3E11C-AE49-AC56-6304-DCD7481D8D56}"/>
              </a:ext>
            </a:extLst>
          </p:cNvPr>
          <p:cNvSpPr/>
          <p:nvPr/>
        </p:nvSpPr>
        <p:spPr bwMode="auto">
          <a:xfrm>
            <a:off x="1008000" y="3852000"/>
            <a:ext cx="3240000" cy="68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A5AE571D-1AEA-9E89-CE34-5B975088E7DC}"/>
                  </a:ext>
                </a:extLst>
              </p:cNvPr>
              <p:cNvSpPr txBox="1"/>
              <p:nvPr/>
            </p:nvSpPr>
            <p:spPr bwMode="auto">
              <a:xfrm>
                <a:off x="9180000" y="4140000"/>
                <a:ext cx="10800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20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0.5</m:t>
                      </m:r>
                    </m:oMath>
                  </m:oMathPara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A5AE571D-1AEA-9E89-CE34-5B975088E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0000" y="4140000"/>
                <a:ext cx="1080000" cy="584775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8BACA875-5076-5DEA-F47D-139021A9A581}"/>
                  </a:ext>
                </a:extLst>
              </p:cNvPr>
              <p:cNvSpPr txBox="1"/>
              <p:nvPr/>
            </p:nvSpPr>
            <p:spPr bwMode="auto">
              <a:xfrm>
                <a:off x="7607173" y="4140000"/>
                <a:ext cx="985654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20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0.2</m:t>
                      </m:r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8BACA875-5076-5DEA-F47D-139021A9A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7173" y="4140000"/>
                <a:ext cx="985654" cy="584775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01EEA2CD-66ED-7011-EF54-01C0C5F85BAF}"/>
                  </a:ext>
                </a:extLst>
              </p:cNvPr>
              <p:cNvSpPr txBox="1"/>
              <p:nvPr/>
            </p:nvSpPr>
            <p:spPr bwMode="auto">
              <a:xfrm>
                <a:off x="719996" y="5040000"/>
                <a:ext cx="55800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pokusů	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pravděpodobnost „úspěchu“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úspěšných pokusů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0,1,2,…,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(náhodná proměnná)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01EEA2CD-66ED-7011-EF54-01C0C5F85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6" y="5040000"/>
                <a:ext cx="5580000" cy="1754326"/>
              </a:xfrm>
              <a:prstGeom prst="rect">
                <a:avLst/>
              </a:prstGeom>
              <a:blipFill>
                <a:blip r:embed="rId9"/>
                <a:stretch>
                  <a:fillRect l="-656" t="-2083" b="-45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Poissonovo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Velký počet pokusů, malá pravděpodobnost úspěchu: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𝑁𝑝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konst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např. počet událostí v 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tém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binu spektra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limita binomického rozdělení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1477328"/>
              </a:xfrm>
              <a:prstGeom prst="rect">
                <a:avLst/>
              </a:prstGeom>
              <a:blipFill>
                <a:blip r:embed="rId2"/>
                <a:stretch>
                  <a:fillRect l="-502" t="-2058" b="-53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élník 11"/>
          <p:cNvSpPr/>
          <p:nvPr/>
        </p:nvSpPr>
        <p:spPr bwMode="auto">
          <a:xfrm>
            <a:off x="1008000" y="3852000"/>
            <a:ext cx="1800000" cy="86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0BB99347-3A60-D721-191C-60806C14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3600000"/>
            <a:ext cx="4320000" cy="3419803"/>
          </a:xfrm>
          <a:prstGeom prst="rect">
            <a:avLst/>
          </a:prstGeom>
        </p:spPr>
      </p:pic>
      <p:sp>
        <p:nvSpPr>
          <p:cNvPr id="337" name="TextovéPole 336"/>
          <p:cNvSpPr txBox="1"/>
          <p:nvPr/>
        </p:nvSpPr>
        <p:spPr bwMode="auto">
          <a:xfrm>
            <a:off x="9360000" y="4140000"/>
            <a:ext cx="755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s-CZ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C8FB3226-D455-9D4F-E72B-D881DC7209CF}"/>
                  </a:ext>
                </a:extLst>
              </p:cNvPr>
              <p:cNvSpPr txBox="1"/>
              <p:nvPr/>
            </p:nvSpPr>
            <p:spPr bwMode="auto">
              <a:xfrm>
                <a:off x="5400000" y="2448000"/>
                <a:ext cx="4496552" cy="574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𝜈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𝜈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C8FB3226-D455-9D4F-E72B-D881DC720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2448000"/>
                <a:ext cx="4496552" cy="574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31BD927E-3091-1C36-A22B-7D086B742387}"/>
                  </a:ext>
                </a:extLst>
              </p:cNvPr>
              <p:cNvSpPr txBox="1"/>
              <p:nvPr/>
            </p:nvSpPr>
            <p:spPr bwMode="auto">
              <a:xfrm>
                <a:off x="1080000" y="3960000"/>
                <a:ext cx="1678023" cy="561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31BD927E-3091-1C36-A22B-7D086B742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3960000"/>
                <a:ext cx="1678023" cy="561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60FFEE41-7007-76CD-533C-8053F88C6C39}"/>
                  </a:ext>
                </a:extLst>
              </p:cNvPr>
              <p:cNvSpPr txBox="1"/>
              <p:nvPr/>
            </p:nvSpPr>
            <p:spPr bwMode="auto">
              <a:xfrm>
                <a:off x="1080000" y="5040000"/>
                <a:ext cx="2836930" cy="778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𝜈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 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𝜈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60FFEE41-7007-76CD-533C-8053F88C6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5040000"/>
                <a:ext cx="2836930" cy="778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4582FF47-D2CD-BD9E-453F-EBA8253E6F5B}"/>
                  </a:ext>
                </a:extLst>
              </p:cNvPr>
              <p:cNvSpPr txBox="1"/>
              <p:nvPr/>
            </p:nvSpPr>
            <p:spPr bwMode="auto">
              <a:xfrm>
                <a:off x="1080000" y="6120000"/>
                <a:ext cx="337701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𝜈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4582FF47-D2CD-BD9E-453F-EBA8253E6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6120000"/>
                <a:ext cx="3377014" cy="276999"/>
              </a:xfrm>
              <a:prstGeom prst="rect">
                <a:avLst/>
              </a:prstGeom>
              <a:blipFill>
                <a:blip r:embed="rId7"/>
                <a:stretch>
                  <a:fillRect l="-903" t="-2222" r="-181" b="-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2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7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Poissonovo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Velký počet pokusů, malá pravděpodobnost úspěchu: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𝑁𝑝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konst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např. počet událostí v 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tém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binu spektra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limita binomického rozdělení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1477328"/>
              </a:xfrm>
              <a:prstGeom prst="rect">
                <a:avLst/>
              </a:prstGeom>
              <a:blipFill>
                <a:blip r:embed="rId2"/>
                <a:stretch>
                  <a:fillRect l="-502" t="-2058" b="-53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élník 11"/>
          <p:cNvSpPr/>
          <p:nvPr/>
        </p:nvSpPr>
        <p:spPr bwMode="auto">
          <a:xfrm>
            <a:off x="1008000" y="3852000"/>
            <a:ext cx="1800000" cy="86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C8FB3226-D455-9D4F-E72B-D881DC7209CF}"/>
                  </a:ext>
                </a:extLst>
              </p:cNvPr>
              <p:cNvSpPr txBox="1"/>
              <p:nvPr/>
            </p:nvSpPr>
            <p:spPr bwMode="auto">
              <a:xfrm>
                <a:off x="5400000" y="2448000"/>
                <a:ext cx="4496552" cy="574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𝜈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𝜈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C8FB3226-D455-9D4F-E72B-D881DC720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2448000"/>
                <a:ext cx="4496552" cy="57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31BD927E-3091-1C36-A22B-7D086B742387}"/>
                  </a:ext>
                </a:extLst>
              </p:cNvPr>
              <p:cNvSpPr txBox="1"/>
              <p:nvPr/>
            </p:nvSpPr>
            <p:spPr bwMode="auto">
              <a:xfrm>
                <a:off x="1080000" y="3960000"/>
                <a:ext cx="1678023" cy="561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31BD927E-3091-1C36-A22B-7D086B742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3960000"/>
                <a:ext cx="1678023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ek 2">
            <a:extLst>
              <a:ext uri="{FF2B5EF4-FFF2-40B4-BE49-F238E27FC236}">
                <a16:creationId xmlns:a16="http://schemas.microsoft.com/office/drawing/2014/main" id="{E696450E-0910-ECAB-3AEC-1A4C9F4880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3600000"/>
            <a:ext cx="4320000" cy="3419796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56DD6342-1A2B-F54F-5759-B45126160E5D}"/>
              </a:ext>
            </a:extLst>
          </p:cNvPr>
          <p:cNvSpPr txBox="1"/>
          <p:nvPr/>
        </p:nvSpPr>
        <p:spPr bwMode="auto">
          <a:xfrm>
            <a:off x="9360000" y="4140000"/>
            <a:ext cx="7553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s-CZ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sz="1600" dirty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63A2EEA3-03CE-FAE2-1084-0C48B0714312}"/>
                  </a:ext>
                </a:extLst>
              </p:cNvPr>
              <p:cNvSpPr txBox="1"/>
              <p:nvPr/>
            </p:nvSpPr>
            <p:spPr bwMode="auto">
              <a:xfrm>
                <a:off x="719996" y="5040000"/>
                <a:ext cx="5580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průměrný počet úspěchů	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úspěšných pokusů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0,1,2,…,∞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(náhodná proměnná)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63A2EEA3-03CE-FAE2-1084-0C48B0714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6" y="5040000"/>
                <a:ext cx="5580000" cy="1200329"/>
              </a:xfrm>
              <a:prstGeom prst="rect">
                <a:avLst/>
              </a:prstGeom>
              <a:blipFill>
                <a:blip r:embed="rId6"/>
                <a:stretch>
                  <a:fillRect l="-656" t="-3046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1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Binomické </a:t>
            </a:r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Poissonovo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EFB2260E-E2EE-96FC-6151-35334EF19E02}"/>
                  </a:ext>
                </a:extLst>
              </p:cNvPr>
              <p:cNvSpPr txBox="1"/>
              <p:nvPr/>
            </p:nvSpPr>
            <p:spPr bwMode="auto">
              <a:xfrm>
                <a:off x="719998" y="1440000"/>
                <a:ext cx="93600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Příklad: 3γ anihilace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Při anihilaci elektronu a pozitronu (antičástice elektronu) vzniká v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99.27%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případů dva fotony. Ve zbylých vzácných případech dochází k anihilaci za vzniku 3 (a více) fotonů. Jaká je pravděpodobnost, že za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detekujeme alespoň jednu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tří-fotonovou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anihilaci? Detektor zaznamená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500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anihilačních událostí za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EFB2260E-E2EE-96FC-6151-35334EF1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1754326"/>
              </a:xfrm>
              <a:prstGeom prst="rect">
                <a:avLst/>
              </a:prstGeom>
              <a:blipFill>
                <a:blip r:embed="rId2"/>
                <a:stretch>
                  <a:fillRect l="-391" t="-1736" r="-521" b="-45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FD66F21C-DEF2-F013-CD6D-569C4E923D50}"/>
                  </a:ext>
                </a:extLst>
              </p:cNvPr>
              <p:cNvSpPr txBox="1"/>
              <p:nvPr/>
            </p:nvSpPr>
            <p:spPr bwMode="auto">
              <a:xfrm>
                <a:off x="1152000" y="4140000"/>
                <a:ext cx="92416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=500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FD66F21C-DEF2-F013-CD6D-569C4E92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000" y="4140000"/>
                <a:ext cx="924164" cy="276999"/>
              </a:xfrm>
              <a:prstGeom prst="rect">
                <a:avLst/>
              </a:prstGeom>
              <a:blipFill>
                <a:blip r:embed="rId3"/>
                <a:stretch>
                  <a:fillRect l="-5263" r="-5263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ovéPole 16">
            <a:extLst>
              <a:ext uri="{FF2B5EF4-FFF2-40B4-BE49-F238E27FC236}">
                <a16:creationId xmlns:a16="http://schemas.microsoft.com/office/drawing/2014/main" id="{D3D46DAA-2E86-A3F4-AB80-3A47694BC293}"/>
              </a:ext>
            </a:extLst>
          </p:cNvPr>
          <p:cNvSpPr txBox="1"/>
          <p:nvPr/>
        </p:nvSpPr>
        <p:spPr bwMode="auto">
          <a:xfrm>
            <a:off x="720000" y="360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Binomické rozdělení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9FFF3DD8-519C-A813-F4A9-9131C77803D0}"/>
                  </a:ext>
                </a:extLst>
              </p:cNvPr>
              <p:cNvSpPr txBox="1"/>
              <p:nvPr/>
            </p:nvSpPr>
            <p:spPr bwMode="auto">
              <a:xfrm>
                <a:off x="3600000" y="3564000"/>
                <a:ext cx="3088602" cy="460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9FFF3DD8-519C-A813-F4A9-9131C7780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3564000"/>
                <a:ext cx="3088602" cy="460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10C10BF7-AB57-F53F-5E4C-A39ACC6E544F}"/>
                  </a:ext>
                </a:extLst>
              </p:cNvPr>
              <p:cNvSpPr txBox="1"/>
              <p:nvPr/>
            </p:nvSpPr>
            <p:spPr bwMode="auto">
              <a:xfrm>
                <a:off x="1152000" y="4500000"/>
                <a:ext cx="118583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=0.0073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10C10BF7-AB57-F53F-5E4C-A39ACC6E5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000" y="4500000"/>
                <a:ext cx="1185837" cy="276999"/>
              </a:xfrm>
              <a:prstGeom prst="rect">
                <a:avLst/>
              </a:prstGeom>
              <a:blipFill>
                <a:blip r:embed="rId5"/>
                <a:stretch>
                  <a:fillRect l="-4103" r="-3590"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5ACEFE42-6A78-6058-2169-703AE00D7674}"/>
                  </a:ext>
                </a:extLst>
              </p:cNvPr>
              <p:cNvSpPr txBox="1"/>
              <p:nvPr/>
            </p:nvSpPr>
            <p:spPr bwMode="auto">
              <a:xfrm>
                <a:off x="3060000" y="4320000"/>
                <a:ext cx="548150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=0.97435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97.4%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5ACEFE42-6A78-6058-2169-703AE00D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000" y="4320000"/>
                <a:ext cx="5481501" cy="276999"/>
              </a:xfrm>
              <a:prstGeom prst="rect">
                <a:avLst/>
              </a:prstGeom>
              <a:blipFill>
                <a:blip r:embed="rId6"/>
                <a:stretch>
                  <a:fillRect l="-556" t="-2222" r="-667" b="-3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43911AB9-2E6F-650E-D341-3934EC2CE29E}"/>
                  </a:ext>
                </a:extLst>
              </p:cNvPr>
              <p:cNvSpPr txBox="1"/>
              <p:nvPr/>
            </p:nvSpPr>
            <p:spPr bwMode="auto">
              <a:xfrm>
                <a:off x="3600000" y="5256000"/>
                <a:ext cx="1678023" cy="561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43911AB9-2E6F-650E-D341-3934EC2C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5256000"/>
                <a:ext cx="1678023" cy="5615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ovéPole 21">
            <a:extLst>
              <a:ext uri="{FF2B5EF4-FFF2-40B4-BE49-F238E27FC236}">
                <a16:creationId xmlns:a16="http://schemas.microsoft.com/office/drawing/2014/main" id="{BD066AEA-6E86-9F54-800A-DE1046BE6CBE}"/>
              </a:ext>
            </a:extLst>
          </p:cNvPr>
          <p:cNvSpPr txBox="1"/>
          <p:nvPr/>
        </p:nvSpPr>
        <p:spPr bwMode="auto">
          <a:xfrm>
            <a:off x="719998" y="540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Poissonovo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rozdělení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1C1DFFC0-E7BA-7820-BF06-F22EFF05D917}"/>
                  </a:ext>
                </a:extLst>
              </p:cNvPr>
              <p:cNvSpPr txBox="1"/>
              <p:nvPr/>
            </p:nvSpPr>
            <p:spPr bwMode="auto">
              <a:xfrm>
                <a:off x="1152000" y="5940000"/>
                <a:ext cx="152278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𝜈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=3.65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1C1DFFC0-E7BA-7820-BF06-F22EFF05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000" y="5940000"/>
                <a:ext cx="1522789" cy="276999"/>
              </a:xfrm>
              <a:prstGeom prst="rect">
                <a:avLst/>
              </a:prstGeom>
              <a:blipFill>
                <a:blip r:embed="rId8"/>
                <a:stretch>
                  <a:fillRect l="-1600" r="-3200" b="-34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9417D60E-F860-9F58-B380-27D95F8DC532}"/>
                  </a:ext>
                </a:extLst>
              </p:cNvPr>
              <p:cNvSpPr txBox="1"/>
              <p:nvPr/>
            </p:nvSpPr>
            <p:spPr bwMode="auto">
              <a:xfrm>
                <a:off x="3060000" y="5940000"/>
                <a:ext cx="470564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=0.97401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97.4%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9417D60E-F860-9F58-B380-27D95F8DC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000" y="5940000"/>
                <a:ext cx="4705647" cy="276999"/>
              </a:xfrm>
              <a:prstGeom prst="rect">
                <a:avLst/>
              </a:prstGeom>
              <a:blipFill>
                <a:blip r:embed="rId9"/>
                <a:stretch>
                  <a:fillRect l="-648" r="-777" b="-34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4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33CFA79E-1CBE-C5A1-A7C1-F95D908A5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340000"/>
            <a:ext cx="7200000" cy="4717662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Binomické </a:t>
            </a:r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Poissonovo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Binomické rozdělení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Poissonovo rozdělení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ovéPole 298"/>
          <p:cNvSpPr txBox="1"/>
          <p:nvPr/>
        </p:nvSpPr>
        <p:spPr bwMode="auto">
          <a:xfrm>
            <a:off x="3636000" y="5040000"/>
            <a:ext cx="1476000" cy="61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N = 16, p = 0.0625</a:t>
            </a:r>
          </a:p>
          <a:p>
            <a:pPr>
              <a:lnSpc>
                <a:spcPct val="150000"/>
              </a:lnSpc>
            </a:pPr>
            <a:r>
              <a:rPr lang="cs-CZ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300" name="TextovéPole 299"/>
          <p:cNvSpPr txBox="1"/>
          <p:nvPr/>
        </p:nvSpPr>
        <p:spPr bwMode="auto">
          <a:xfrm>
            <a:off x="7236000" y="5040000"/>
            <a:ext cx="147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N = 50, p = 0.02</a:t>
            </a:r>
          </a:p>
          <a:p>
            <a:pPr>
              <a:lnSpc>
                <a:spcPct val="150000"/>
              </a:lnSpc>
            </a:pPr>
            <a:r>
              <a:rPr lang="cs-CZ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301" name="TextovéPole 300"/>
          <p:cNvSpPr txBox="1"/>
          <p:nvPr/>
        </p:nvSpPr>
        <p:spPr bwMode="auto">
          <a:xfrm>
            <a:off x="3636000" y="2880000"/>
            <a:ext cx="147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N = 2, p = 0.5</a:t>
            </a:r>
          </a:p>
          <a:p>
            <a:pPr>
              <a:lnSpc>
                <a:spcPct val="150000"/>
              </a:lnSpc>
            </a:pPr>
            <a:r>
              <a:rPr lang="cs-CZ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302" name="TextovéPole 301"/>
          <p:cNvSpPr txBox="1"/>
          <p:nvPr/>
        </p:nvSpPr>
        <p:spPr bwMode="auto">
          <a:xfrm>
            <a:off x="7236000" y="2879999"/>
            <a:ext cx="147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N = 4, p = 0.25</a:t>
            </a:r>
          </a:p>
          <a:p>
            <a:pPr>
              <a:lnSpc>
                <a:spcPct val="150000"/>
              </a:lnSpc>
            </a:pPr>
            <a:r>
              <a:rPr lang="cs-CZ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E477F60-A4DB-3646-263B-68583C40B716}"/>
                  </a:ext>
                </a:extLst>
              </p:cNvPr>
              <p:cNvSpPr txBox="1"/>
              <p:nvPr/>
            </p:nvSpPr>
            <p:spPr bwMode="auto">
              <a:xfrm>
                <a:off x="4320000" y="1404000"/>
                <a:ext cx="3088602" cy="460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E477F60-A4DB-3646-263B-68583C40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1404000"/>
                <a:ext cx="3088602" cy="460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C3E30AF1-73B5-573F-049B-704AC7EE9C9E}"/>
                  </a:ext>
                </a:extLst>
              </p:cNvPr>
              <p:cNvSpPr txBox="1"/>
              <p:nvPr/>
            </p:nvSpPr>
            <p:spPr bwMode="auto">
              <a:xfrm>
                <a:off x="4320000" y="2124000"/>
                <a:ext cx="1678023" cy="561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C3E30AF1-73B5-573F-049B-704AC7EE9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2124000"/>
                <a:ext cx="1678023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376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516</Words>
  <Application>Microsoft Office PowerPoint</Application>
  <PresentationFormat>Vlastní</PresentationFormat>
  <Paragraphs>89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89</cp:revision>
  <dcterms:created xsi:type="dcterms:W3CDTF">2019-10-02T09:36:21Z</dcterms:created>
  <dcterms:modified xsi:type="dcterms:W3CDTF">2022-11-08T09:41:04Z</dcterms:modified>
</cp:coreProperties>
</file>