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86" r:id="rId2"/>
    <p:sldId id="287" r:id="rId3"/>
    <p:sldId id="296" r:id="rId4"/>
    <p:sldId id="289" r:id="rId5"/>
    <p:sldId id="290" r:id="rId6"/>
    <p:sldId id="291" r:id="rId7"/>
    <p:sldId id="294" r:id="rId8"/>
    <p:sldId id="295" r:id="rId9"/>
  </p:sldIdLst>
  <p:sldSz cx="10799763" cy="719931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8000"/>
    <a:srgbClr val="3737FF"/>
    <a:srgbClr val="9B9BFF"/>
    <a:srgbClr val="EBEB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33" autoAdjust="0"/>
  </p:normalViewPr>
  <p:slideViewPr>
    <p:cSldViewPr snapToGrid="0">
      <p:cViewPr varScale="1">
        <p:scale>
          <a:sx n="116" d="100"/>
          <a:sy n="116" d="100"/>
        </p:scale>
        <p:origin x="2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1410A-D600-45D7-BBBB-715BF3E6F202}" type="datetimeFigureOut">
              <a:rPr lang="cs-CZ" smtClean="0"/>
              <a:t>21.10.2022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C9763-09CA-4508-BD53-83503CD3398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42684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178222"/>
            <a:ext cx="9179799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781306"/>
            <a:ext cx="8099822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cs-CZ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21.10.2022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95385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21.10.2022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56907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383297"/>
            <a:ext cx="2328699" cy="6101085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83297"/>
            <a:ext cx="6851100" cy="6101085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21.10.2022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54953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21.10.2022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34992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94831"/>
            <a:ext cx="9314796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817876"/>
            <a:ext cx="9314796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21.10.2022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2906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916484"/>
            <a:ext cx="4589899" cy="456789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916484"/>
            <a:ext cx="4589899" cy="456789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21.10.2022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122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83299"/>
            <a:ext cx="9314796" cy="1391534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1764832"/>
            <a:ext cx="456880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2629749"/>
            <a:ext cx="4568805" cy="3867965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1764832"/>
            <a:ext cx="459130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2629749"/>
            <a:ext cx="4591306" cy="3867965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21.10.2022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275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21.10.2022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7446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21.10.2022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809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036570"/>
            <a:ext cx="5467380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21.10.2022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922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036570"/>
            <a:ext cx="5467380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21.10.2022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418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83299"/>
            <a:ext cx="931479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916484"/>
            <a:ext cx="931479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88620-858C-488A-87C0-1E81A4353C07}" type="datetimeFigureOut">
              <a:rPr lang="cs-CZ" smtClean="0"/>
              <a:t>21.10.2022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672698"/>
            <a:ext cx="364492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08406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jpe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4B06492C-FF69-CF21-7231-F608DE996D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0" y="2880000"/>
            <a:ext cx="4320000" cy="3318156"/>
          </a:xfrm>
          <a:prstGeom prst="rect">
            <a:avLst/>
          </a:prstGeom>
        </p:spPr>
      </p:pic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Rovnoměrné rozdělení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ovéPole 1"/>
              <p:cNvSpPr txBox="1"/>
              <p:nvPr/>
            </p:nvSpPr>
            <p:spPr bwMode="auto">
              <a:xfrm>
                <a:off x="719998" y="1440000"/>
                <a:ext cx="9360000" cy="1200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r>
                  <a:rPr lang="cs-CZ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Rovnoměrné rozdělení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d>
                      <m:dPr>
                        <m:ctrlPr>
                          <a:rPr lang="cs-CZ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e>
                    </m:d>
                  </m:oMath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náhodná proměnná se vyskytuje všude v intervalu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cs-CZ" i="1" dirty="0" err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cs-CZ" i="1" dirty="0" err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cs-CZ" i="1" dirty="0" err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se stejnou pravděpodobností, mimo tento interval se nevyskytuje nikdy</a:t>
                </a:r>
              </a:p>
            </p:txBody>
          </p:sp>
        </mc:Choice>
        <mc:Fallback xmlns="">
          <p:sp>
            <p:nvSpPr>
              <p:cNvPr id="2" name="TextovéPo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998" y="1440000"/>
                <a:ext cx="9360000" cy="1200329"/>
              </a:xfrm>
              <a:prstGeom prst="rect">
                <a:avLst/>
              </a:prstGeom>
              <a:blipFill>
                <a:blip r:embed="rId3"/>
                <a:stretch>
                  <a:fillRect l="-521" t="-2538" b="-710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ovéPole 16"/>
          <p:cNvSpPr txBox="1"/>
          <p:nvPr/>
        </p:nvSpPr>
        <p:spPr bwMode="auto">
          <a:xfrm>
            <a:off x="719998" y="2700000"/>
            <a:ext cx="468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hustota pravděpodobnosti</a:t>
            </a:r>
          </a:p>
        </p:txBody>
      </p:sp>
      <p:sp>
        <p:nvSpPr>
          <p:cNvPr id="20" name="TextovéPole 19"/>
          <p:cNvSpPr txBox="1"/>
          <p:nvPr/>
        </p:nvSpPr>
        <p:spPr bwMode="auto">
          <a:xfrm>
            <a:off x="720000" y="4320000"/>
            <a:ext cx="468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distribuční funkce</a:t>
            </a:r>
          </a:p>
        </p:txBody>
      </p:sp>
      <p:sp>
        <p:nvSpPr>
          <p:cNvPr id="12" name="Obdélník 11"/>
          <p:cNvSpPr/>
          <p:nvPr/>
        </p:nvSpPr>
        <p:spPr bwMode="auto">
          <a:xfrm>
            <a:off x="1188000" y="3132000"/>
            <a:ext cx="3420000" cy="9720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bdélník 22"/>
          <p:cNvSpPr/>
          <p:nvPr/>
        </p:nvSpPr>
        <p:spPr bwMode="auto">
          <a:xfrm>
            <a:off x="1152000" y="4752000"/>
            <a:ext cx="3600000" cy="12600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ovéPole 2">
                <a:extLst>
                  <a:ext uri="{FF2B5EF4-FFF2-40B4-BE49-F238E27FC236}">
                    <a16:creationId xmlns:a16="http://schemas.microsoft.com/office/drawing/2014/main" id="{48D8A3F3-404A-71AC-3951-3444BA18F382}"/>
                  </a:ext>
                </a:extLst>
              </p:cNvPr>
              <p:cNvSpPr txBox="1"/>
              <p:nvPr/>
            </p:nvSpPr>
            <p:spPr bwMode="auto">
              <a:xfrm>
                <a:off x="1260000" y="3240000"/>
                <a:ext cx="3217291" cy="7194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box>
                                  <m:box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𝑏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𝑎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pro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𝑏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jinak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ovéPole 2">
                <a:extLst>
                  <a:ext uri="{FF2B5EF4-FFF2-40B4-BE49-F238E27FC236}">
                    <a16:creationId xmlns:a16="http://schemas.microsoft.com/office/drawing/2014/main" id="{48D8A3F3-404A-71AC-3951-3444BA18F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60000" y="3240000"/>
                <a:ext cx="3217291" cy="7194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ovéPole 5">
                <a:extLst>
                  <a:ext uri="{FF2B5EF4-FFF2-40B4-BE49-F238E27FC236}">
                    <a16:creationId xmlns:a16="http://schemas.microsoft.com/office/drawing/2014/main" id="{95E8438D-B556-EBAC-AFCB-9FB3F80EAEA9}"/>
                  </a:ext>
                </a:extLst>
              </p:cNvPr>
              <p:cNvSpPr txBox="1"/>
              <p:nvPr/>
            </p:nvSpPr>
            <p:spPr bwMode="auto">
              <a:xfrm>
                <a:off x="1260000" y="4860000"/>
                <a:ext cx="3289940" cy="1025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pro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box>
                                  <m:box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𝑎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𝑏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𝑎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pro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𝑏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pro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&gt;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ovéPole 5">
                <a:extLst>
                  <a:ext uri="{FF2B5EF4-FFF2-40B4-BE49-F238E27FC236}">
                    <a16:creationId xmlns:a16="http://schemas.microsoft.com/office/drawing/2014/main" id="{95E8438D-B556-EBAC-AFCB-9FB3F80EA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60000" y="4860000"/>
                <a:ext cx="3289940" cy="1025665"/>
              </a:xfrm>
              <a:prstGeom prst="rect">
                <a:avLst/>
              </a:prstGeom>
              <a:blipFill>
                <a:blip r:embed="rId5"/>
                <a:stretch>
                  <a:fillRect b="-59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ovéPole 10">
                <a:extLst>
                  <a:ext uri="{FF2B5EF4-FFF2-40B4-BE49-F238E27FC236}">
                    <a16:creationId xmlns:a16="http://schemas.microsoft.com/office/drawing/2014/main" id="{AF1F4673-11E5-4890-CF7B-0B8B72DAEA06}"/>
                  </a:ext>
                </a:extLst>
              </p:cNvPr>
              <p:cNvSpPr txBox="1"/>
              <p:nvPr/>
            </p:nvSpPr>
            <p:spPr bwMode="auto">
              <a:xfrm>
                <a:off x="1260000" y="6300000"/>
                <a:ext cx="1771895" cy="5241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ovéPole 10">
                <a:extLst>
                  <a:ext uri="{FF2B5EF4-FFF2-40B4-BE49-F238E27FC236}">
                    <a16:creationId xmlns:a16="http://schemas.microsoft.com/office/drawing/2014/main" id="{AF1F4673-11E5-4890-CF7B-0B8B72DAE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60000" y="6300000"/>
                <a:ext cx="1771895" cy="5241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ovéPole 12">
                <a:extLst>
                  <a:ext uri="{FF2B5EF4-FFF2-40B4-BE49-F238E27FC236}">
                    <a16:creationId xmlns:a16="http://schemas.microsoft.com/office/drawing/2014/main" id="{2AD2696E-5E01-BE6F-0900-AC85C84C5C08}"/>
                  </a:ext>
                </a:extLst>
              </p:cNvPr>
              <p:cNvSpPr txBox="1"/>
              <p:nvPr/>
            </p:nvSpPr>
            <p:spPr bwMode="auto">
              <a:xfrm>
                <a:off x="3960000" y="6271200"/>
                <a:ext cx="2191754" cy="5539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𝑉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≡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ovéPole 12">
                <a:extLst>
                  <a:ext uri="{FF2B5EF4-FFF2-40B4-BE49-F238E27FC236}">
                    <a16:creationId xmlns:a16="http://schemas.microsoft.com/office/drawing/2014/main" id="{2AD2696E-5E01-BE6F-0900-AC85C84C5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60000" y="6271200"/>
                <a:ext cx="2191754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Obrázek 17">
            <a:extLst>
              <a:ext uri="{FF2B5EF4-FFF2-40B4-BE49-F238E27FC236}">
                <a16:creationId xmlns:a16="http://schemas.microsoft.com/office/drawing/2014/main" id="{10C8265E-023A-13ED-177F-C105D56B20A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0" y="2880000"/>
            <a:ext cx="4320000" cy="331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8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12" grpId="0" animBg="1"/>
      <p:bldP spid="23" grpId="0" animBg="1"/>
      <p:bldP spid="3" grpId="0"/>
      <p:bldP spid="6" grpId="0"/>
      <p:bldP spid="11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Normální (Gaussovo) rozdělení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ovéPole 1"/>
              <p:cNvSpPr txBox="1"/>
              <p:nvPr/>
            </p:nvSpPr>
            <p:spPr bwMode="auto">
              <a:xfrm>
                <a:off x="719998" y="1440000"/>
                <a:ext cx="93600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r>
                  <a:rPr lang="cs-CZ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Jednorozměrné Gaussovo rozdělení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d>
                      <m:dPr>
                        <m:ctrlPr>
                          <a:rPr lang="cs-CZ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  <m:r>
                          <a:rPr lang="cs-CZ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</m:d>
                  </m:oMath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ovéPo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998" y="1440000"/>
                <a:ext cx="9360000" cy="369332"/>
              </a:xfrm>
              <a:prstGeom prst="rect">
                <a:avLst/>
              </a:prstGeom>
              <a:blipFill>
                <a:blip r:embed="rId2"/>
                <a:stretch>
                  <a:fillRect l="-521" t="-8197" b="-2459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bdélník 11"/>
          <p:cNvSpPr/>
          <p:nvPr/>
        </p:nvSpPr>
        <p:spPr bwMode="auto">
          <a:xfrm>
            <a:off x="1188000" y="2592000"/>
            <a:ext cx="3816000" cy="9000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BAF659EA-1C33-40DC-5DF0-EB58C5FDF7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20000" y="1800000"/>
            <a:ext cx="4320000" cy="3457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ovéPole 6">
                <a:extLst>
                  <a:ext uri="{FF2B5EF4-FFF2-40B4-BE49-F238E27FC236}">
                    <a16:creationId xmlns:a16="http://schemas.microsoft.com/office/drawing/2014/main" id="{6EE92071-65B7-99BA-D40B-5B15A3BA1059}"/>
                  </a:ext>
                </a:extLst>
              </p:cNvPr>
              <p:cNvSpPr txBox="1"/>
              <p:nvPr/>
            </p:nvSpPr>
            <p:spPr bwMode="auto">
              <a:xfrm>
                <a:off x="1260000" y="2700000"/>
                <a:ext cx="3661965" cy="6279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ovéPole 6">
                <a:extLst>
                  <a:ext uri="{FF2B5EF4-FFF2-40B4-BE49-F238E27FC236}">
                    <a16:creationId xmlns:a16="http://schemas.microsoft.com/office/drawing/2014/main" id="{6EE92071-65B7-99BA-D40B-5B15A3BA1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60000" y="2700000"/>
                <a:ext cx="3661965" cy="6279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ovéPole 7">
                <a:extLst>
                  <a:ext uri="{FF2B5EF4-FFF2-40B4-BE49-F238E27FC236}">
                    <a16:creationId xmlns:a16="http://schemas.microsoft.com/office/drawing/2014/main" id="{1A6BABAA-B4C4-F6EC-FEF1-A498F391F540}"/>
                  </a:ext>
                </a:extLst>
              </p:cNvPr>
              <p:cNvSpPr txBox="1"/>
              <p:nvPr/>
            </p:nvSpPr>
            <p:spPr bwMode="auto">
              <a:xfrm>
                <a:off x="1260000" y="5040000"/>
                <a:ext cx="4535601" cy="6279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d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𝜇</m:t>
                      </m:r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extovéPole 7">
                <a:extLst>
                  <a:ext uri="{FF2B5EF4-FFF2-40B4-BE49-F238E27FC236}">
                    <a16:creationId xmlns:a16="http://schemas.microsoft.com/office/drawing/2014/main" id="{1A6BABAA-B4C4-F6EC-FEF1-A498F391F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60000" y="5040000"/>
                <a:ext cx="4535601" cy="6279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ovéPole 8">
                <a:extLst>
                  <a:ext uri="{FF2B5EF4-FFF2-40B4-BE49-F238E27FC236}">
                    <a16:creationId xmlns:a16="http://schemas.microsoft.com/office/drawing/2014/main" id="{E6304325-7427-8A4F-2BC6-ED9C70EB84C2}"/>
                  </a:ext>
                </a:extLst>
              </p:cNvPr>
              <p:cNvSpPr txBox="1"/>
              <p:nvPr/>
            </p:nvSpPr>
            <p:spPr bwMode="auto">
              <a:xfrm>
                <a:off x="1260000" y="6120000"/>
                <a:ext cx="5466818" cy="6279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𝑉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d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ovéPole 8">
                <a:extLst>
                  <a:ext uri="{FF2B5EF4-FFF2-40B4-BE49-F238E27FC236}">
                    <a16:creationId xmlns:a16="http://schemas.microsoft.com/office/drawing/2014/main" id="{E6304325-7427-8A4F-2BC6-ED9C70EB8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60000" y="6120000"/>
                <a:ext cx="5466818" cy="6279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ovéPole 10">
            <a:extLst>
              <a:ext uri="{FF2B5EF4-FFF2-40B4-BE49-F238E27FC236}">
                <a16:creationId xmlns:a16="http://schemas.microsoft.com/office/drawing/2014/main" id="{8A8446B7-23E1-E0F8-B96A-F3F5C48B5A02}"/>
              </a:ext>
            </a:extLst>
          </p:cNvPr>
          <p:cNvSpPr txBox="1"/>
          <p:nvPr/>
        </p:nvSpPr>
        <p:spPr bwMode="auto">
          <a:xfrm>
            <a:off x="719998" y="2160000"/>
            <a:ext cx="468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hustota pravděpodobnosti</a:t>
            </a:r>
          </a:p>
        </p:txBody>
      </p:sp>
    </p:spTree>
    <p:extLst>
      <p:ext uri="{BB962C8B-B14F-4D97-AF65-F5344CB8AC3E}">
        <p14:creationId xmlns:p14="http://schemas.microsoft.com/office/powerpoint/2010/main" val="38649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7" grpId="0"/>
      <p:bldP spid="8" grpId="0"/>
      <p:bldP spid="9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Normální (Gaussovo) rozdělení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ovéPole 1"/>
              <p:cNvSpPr txBox="1"/>
              <p:nvPr/>
            </p:nvSpPr>
            <p:spPr bwMode="auto">
              <a:xfrm>
                <a:off x="719998" y="1440000"/>
                <a:ext cx="93600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r>
                  <a:rPr lang="cs-CZ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Jednorozměrné Gaussovo rozdělení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d>
                      <m:dPr>
                        <m:ctrlPr>
                          <a:rPr lang="cs-CZ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  <m:r>
                          <a:rPr lang="cs-CZ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</m:d>
                  </m:oMath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ovéPo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998" y="1440000"/>
                <a:ext cx="9360000" cy="369332"/>
              </a:xfrm>
              <a:prstGeom prst="rect">
                <a:avLst/>
              </a:prstGeom>
              <a:blipFill>
                <a:blip r:embed="rId2"/>
                <a:stretch>
                  <a:fillRect l="-521" t="-8197" b="-2459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bdélník 11"/>
          <p:cNvSpPr/>
          <p:nvPr/>
        </p:nvSpPr>
        <p:spPr bwMode="auto">
          <a:xfrm>
            <a:off x="1188000" y="6012000"/>
            <a:ext cx="3312000" cy="9000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ovéPole 6">
                <a:extLst>
                  <a:ext uri="{FF2B5EF4-FFF2-40B4-BE49-F238E27FC236}">
                    <a16:creationId xmlns:a16="http://schemas.microsoft.com/office/drawing/2014/main" id="{6EE92071-65B7-99BA-D40B-5B15A3BA1059}"/>
                  </a:ext>
                </a:extLst>
              </p:cNvPr>
              <p:cNvSpPr txBox="1"/>
              <p:nvPr/>
            </p:nvSpPr>
            <p:spPr bwMode="auto">
              <a:xfrm>
                <a:off x="1260000" y="2700000"/>
                <a:ext cx="4330736" cy="6279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∞</m:t>
                          </m:r>
                        </m:sub>
                        <m:sup>
                          <m: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cs-CZ" b="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r>
                        <m:rPr>
                          <m:sty m:val="p"/>
                        </m:rPr>
                        <a:rPr lang="cs-CZ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d</m:t>
                      </m:r>
                      <m:r>
                        <a:rPr lang="cs-CZ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𝑡</m:t>
                      </m:r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TextovéPole 6">
                <a:extLst>
                  <a:ext uri="{FF2B5EF4-FFF2-40B4-BE49-F238E27FC236}">
                    <a16:creationId xmlns:a16="http://schemas.microsoft.com/office/drawing/2014/main" id="{6EE92071-65B7-99BA-D40B-5B15A3BA1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60000" y="2700000"/>
                <a:ext cx="4330736" cy="6279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ovéPole 7">
                <a:extLst>
                  <a:ext uri="{FF2B5EF4-FFF2-40B4-BE49-F238E27FC236}">
                    <a16:creationId xmlns:a16="http://schemas.microsoft.com/office/drawing/2014/main" id="{1A6BABAA-B4C4-F6EC-FEF1-A498F391F540}"/>
                  </a:ext>
                </a:extLst>
              </p:cNvPr>
              <p:cNvSpPr txBox="1"/>
              <p:nvPr/>
            </p:nvSpPr>
            <p:spPr bwMode="auto">
              <a:xfrm>
                <a:off x="1260000" y="3960000"/>
                <a:ext cx="2234843" cy="6002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cs-CZ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erf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TextovéPole 7">
                <a:extLst>
                  <a:ext uri="{FF2B5EF4-FFF2-40B4-BE49-F238E27FC236}">
                    <a16:creationId xmlns:a16="http://schemas.microsoft.com/office/drawing/2014/main" id="{1A6BABAA-B4C4-F6EC-FEF1-A498F391F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60000" y="3960000"/>
                <a:ext cx="2234843" cy="6002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ovéPole 8">
                <a:extLst>
                  <a:ext uri="{FF2B5EF4-FFF2-40B4-BE49-F238E27FC236}">
                    <a16:creationId xmlns:a16="http://schemas.microsoft.com/office/drawing/2014/main" id="{E6304325-7427-8A4F-2BC6-ED9C70EB84C2}"/>
                  </a:ext>
                </a:extLst>
              </p:cNvPr>
              <p:cNvSpPr txBox="1"/>
              <p:nvPr/>
            </p:nvSpPr>
            <p:spPr bwMode="auto">
              <a:xfrm>
                <a:off x="1260000" y="6120000"/>
                <a:ext cx="3127330" cy="622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erf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𝜎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2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TextovéPole 8">
                <a:extLst>
                  <a:ext uri="{FF2B5EF4-FFF2-40B4-BE49-F238E27FC236}">
                    <a16:creationId xmlns:a16="http://schemas.microsoft.com/office/drawing/2014/main" id="{E6304325-7427-8A4F-2BC6-ED9C70EB8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60000" y="6120000"/>
                <a:ext cx="3127330" cy="622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ovéPole 10">
            <a:extLst>
              <a:ext uri="{FF2B5EF4-FFF2-40B4-BE49-F238E27FC236}">
                <a16:creationId xmlns:a16="http://schemas.microsoft.com/office/drawing/2014/main" id="{8A8446B7-23E1-E0F8-B96A-F3F5C48B5A02}"/>
              </a:ext>
            </a:extLst>
          </p:cNvPr>
          <p:cNvSpPr txBox="1"/>
          <p:nvPr/>
        </p:nvSpPr>
        <p:spPr bwMode="auto">
          <a:xfrm>
            <a:off x="719998" y="2160000"/>
            <a:ext cx="468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distribuční funkce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8680DE8D-6A72-CD21-8A3C-24D71CB5E93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0" y="1800000"/>
            <a:ext cx="4320000" cy="3457951"/>
          </a:xfrm>
          <a:prstGeom prst="rect">
            <a:avLst/>
          </a:prstGeom>
        </p:spPr>
      </p:pic>
      <p:sp>
        <p:nvSpPr>
          <p:cNvPr id="10" name="TextovéPole 9">
            <a:extLst>
              <a:ext uri="{FF2B5EF4-FFF2-40B4-BE49-F238E27FC236}">
                <a16:creationId xmlns:a16="http://schemas.microsoft.com/office/drawing/2014/main" id="{4DF52989-8FF5-5C37-B47B-336DA491FDFB}"/>
              </a:ext>
            </a:extLst>
          </p:cNvPr>
          <p:cNvSpPr txBox="1"/>
          <p:nvPr/>
        </p:nvSpPr>
        <p:spPr bwMode="auto">
          <a:xfrm>
            <a:off x="719881" y="3600000"/>
            <a:ext cx="468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err="1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 funkce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ovéPole 15">
                <a:extLst>
                  <a:ext uri="{FF2B5EF4-FFF2-40B4-BE49-F238E27FC236}">
                    <a16:creationId xmlns:a16="http://schemas.microsoft.com/office/drawing/2014/main" id="{ABC9E3B8-0C91-B4C3-8A1C-54E69D9EBBD6}"/>
                  </a:ext>
                </a:extLst>
              </p:cNvPr>
              <p:cNvSpPr txBox="1"/>
              <p:nvPr/>
            </p:nvSpPr>
            <p:spPr bwMode="auto">
              <a:xfrm>
                <a:off x="1260000" y="4680000"/>
                <a:ext cx="2813013" cy="622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|0,1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erf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2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" name="TextovéPole 15">
                <a:extLst>
                  <a:ext uri="{FF2B5EF4-FFF2-40B4-BE49-F238E27FC236}">
                    <a16:creationId xmlns:a16="http://schemas.microsoft.com/office/drawing/2014/main" id="{ABC9E3B8-0C91-B4C3-8A1C-54E69D9EB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60000" y="4680000"/>
                <a:ext cx="2813013" cy="6223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ovéPole 16">
                <a:extLst>
                  <a:ext uri="{FF2B5EF4-FFF2-40B4-BE49-F238E27FC236}">
                    <a16:creationId xmlns:a16="http://schemas.microsoft.com/office/drawing/2014/main" id="{12287B18-3EF9-1891-3C05-7736AE8BF497}"/>
                  </a:ext>
                </a:extLst>
              </p:cNvPr>
              <p:cNvSpPr txBox="1"/>
              <p:nvPr/>
            </p:nvSpPr>
            <p:spPr bwMode="auto">
              <a:xfrm>
                <a:off x="1260000" y="5400000"/>
                <a:ext cx="2629246" cy="474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7" name="TextovéPole 16">
                <a:extLst>
                  <a:ext uri="{FF2B5EF4-FFF2-40B4-BE49-F238E27FC236}">
                    <a16:creationId xmlns:a16="http://schemas.microsoft.com/office/drawing/2014/main" id="{12287B18-3EF9-1891-3C05-7736AE8BF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60000" y="5400000"/>
                <a:ext cx="2629246" cy="4744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bdélník 18">
            <a:extLst>
              <a:ext uri="{FF2B5EF4-FFF2-40B4-BE49-F238E27FC236}">
                <a16:creationId xmlns:a16="http://schemas.microsoft.com/office/drawing/2014/main" id="{AB81B755-55B9-5BE6-107A-835C08CBA4DE}"/>
              </a:ext>
            </a:extLst>
          </p:cNvPr>
          <p:cNvSpPr/>
          <p:nvPr/>
        </p:nvSpPr>
        <p:spPr>
          <a:xfrm>
            <a:off x="5400000" y="5220000"/>
            <a:ext cx="5220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výpočet </a:t>
            </a:r>
            <a:r>
              <a:rPr lang="cs-CZ" sz="1600" dirty="0" err="1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 funkce:</a:t>
            </a:r>
          </a:p>
          <a:p>
            <a:pPr lvl="1"/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Excel	</a:t>
            </a:r>
            <a:r>
              <a:rPr lang="cs-CZ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erf</a:t>
            </a:r>
            <a:r>
              <a:rPr lang="cs-C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lvl="1"/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ROOT	</a:t>
            </a:r>
            <a:r>
              <a:rPr lang="cs-C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ROOT::</a:t>
            </a:r>
            <a:r>
              <a:rPr lang="cs-CZ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cs-C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cs-CZ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erf</a:t>
            </a:r>
            <a:r>
              <a:rPr lang="cs-C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lvl="1"/>
            <a:r>
              <a:rPr lang="cs-CZ" sz="1600" dirty="0" err="1"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cs-CZ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erf</a:t>
            </a:r>
            <a:r>
              <a:rPr lang="cs-C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lvl="1"/>
            <a:r>
              <a:rPr lang="cs-CZ" sz="1600" dirty="0" err="1">
                <a:latin typeface="Arial" panose="020B0604020202020204" pitchFamily="34" charset="0"/>
                <a:cs typeface="Arial" panose="020B0604020202020204" pitchFamily="34" charset="0"/>
              </a:rPr>
              <a:t>Gnuplot</a:t>
            </a:r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cs-CZ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erf</a:t>
            </a:r>
            <a:r>
              <a:rPr lang="cs-C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lvl="1"/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Python	</a:t>
            </a:r>
            <a:r>
              <a:rPr lang="cs-CZ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cs-C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cs-C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cs-CZ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special</a:t>
            </a:r>
            <a:endParaRPr lang="cs-CZ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cs-C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cs-CZ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special.erf</a:t>
            </a:r>
            <a:r>
              <a:rPr lang="cs-C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2079416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7" grpId="0"/>
      <p:bldP spid="8" grpId="0"/>
      <p:bldP spid="9" grpId="0"/>
      <p:bldP spid="11" grpId="0"/>
      <p:bldP spid="10" grpId="0"/>
      <p:bldP spid="16" grpId="0"/>
      <p:bldP spid="17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Obrázek 23">
            <a:extLst>
              <a:ext uri="{FF2B5EF4-FFF2-40B4-BE49-F238E27FC236}">
                <a16:creationId xmlns:a16="http://schemas.microsoft.com/office/drawing/2014/main" id="{DB838629-AECF-3F97-7A21-5821DB6FF0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0" y="1800000"/>
            <a:ext cx="4320000" cy="3457951"/>
          </a:xfrm>
          <a:prstGeom prst="rect">
            <a:avLst/>
          </a:prstGeom>
        </p:spPr>
      </p:pic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Standardní Gaussovo rozdělení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ovéPole 1"/>
              <p:cNvSpPr txBox="1"/>
              <p:nvPr/>
            </p:nvSpPr>
            <p:spPr bwMode="auto">
              <a:xfrm>
                <a:off x="719998" y="1440000"/>
                <a:ext cx="93600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r>
                  <a:rPr lang="cs-CZ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Standardní Gaussovo rozdělení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d>
                      <m:dPr>
                        <m:ctrlPr>
                          <a:rPr lang="cs-CZ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cs-CZ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  <m:r>
                          <a:rPr lang="cs-CZ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cs-CZ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</m:d>
                    <m:r>
                      <a:rPr lang="cs-CZ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r>
                      <a:rPr lang="en-US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d>
                      <m:dPr>
                        <m:ctrlPr>
                          <a:rPr lang="cs-CZ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cs-CZ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0,1</m:t>
                        </m:r>
                      </m:e>
                    </m:d>
                    <m:r>
                      <a:rPr lang="cs-CZ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TextovéPo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998" y="1440000"/>
                <a:ext cx="9360000" cy="369332"/>
              </a:xfrm>
              <a:prstGeom prst="rect">
                <a:avLst/>
              </a:prstGeom>
              <a:blipFill>
                <a:blip r:embed="rId3"/>
                <a:stretch>
                  <a:fillRect l="-521" t="-8197" b="-2459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Obrázek 5">
            <a:extLst>
              <a:ext uri="{FF2B5EF4-FFF2-40B4-BE49-F238E27FC236}">
                <a16:creationId xmlns:a16="http://schemas.microsoft.com/office/drawing/2014/main" id="{C3CD51E4-E98F-FDDC-039B-D2C362C5A35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0" y="1800000"/>
            <a:ext cx="4320000" cy="345795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ovéPole 13">
                <a:extLst>
                  <a:ext uri="{FF2B5EF4-FFF2-40B4-BE49-F238E27FC236}">
                    <a16:creationId xmlns:a16="http://schemas.microsoft.com/office/drawing/2014/main" id="{5B96A67D-50E4-A7F2-7BC9-8E9626CA1CEA}"/>
                  </a:ext>
                </a:extLst>
              </p:cNvPr>
              <p:cNvSpPr txBox="1"/>
              <p:nvPr/>
            </p:nvSpPr>
            <p:spPr bwMode="auto">
              <a:xfrm>
                <a:off x="1260000" y="2160000"/>
                <a:ext cx="3498394" cy="6279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" name="TextovéPole 13">
                <a:extLst>
                  <a:ext uri="{FF2B5EF4-FFF2-40B4-BE49-F238E27FC236}">
                    <a16:creationId xmlns:a16="http://schemas.microsoft.com/office/drawing/2014/main" id="{5B96A67D-50E4-A7F2-7BC9-8E9626CA1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60000" y="2160000"/>
                <a:ext cx="3498394" cy="6279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ovéPole 14">
                <a:extLst>
                  <a:ext uri="{FF2B5EF4-FFF2-40B4-BE49-F238E27FC236}">
                    <a16:creationId xmlns:a16="http://schemas.microsoft.com/office/drawing/2014/main" id="{95E4C8B0-AAB5-FF1C-B882-ECDD88317E94}"/>
                  </a:ext>
                </a:extLst>
              </p:cNvPr>
              <p:cNvSpPr txBox="1"/>
              <p:nvPr/>
            </p:nvSpPr>
            <p:spPr bwMode="auto">
              <a:xfrm>
                <a:off x="1800000" y="3780000"/>
                <a:ext cx="2857705" cy="6279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⇒</m:t>
                      </m:r>
                      <m:r>
                        <a:rPr lang="cs-CZ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cs-CZ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" name="TextovéPole 14">
                <a:extLst>
                  <a:ext uri="{FF2B5EF4-FFF2-40B4-BE49-F238E27FC236}">
                    <a16:creationId xmlns:a16="http://schemas.microsoft.com/office/drawing/2014/main" id="{95E4C8B0-AAB5-FF1C-B882-ECDD88317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00000" y="3780000"/>
                <a:ext cx="2857705" cy="6279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ovéPole 15">
                <a:extLst>
                  <a:ext uri="{FF2B5EF4-FFF2-40B4-BE49-F238E27FC236}">
                    <a16:creationId xmlns:a16="http://schemas.microsoft.com/office/drawing/2014/main" id="{15722A2E-4069-0872-DBFD-18DA35E89C18}"/>
                  </a:ext>
                </a:extLst>
              </p:cNvPr>
              <p:cNvSpPr txBox="1"/>
              <p:nvPr/>
            </p:nvSpPr>
            <p:spPr bwMode="auto">
              <a:xfrm>
                <a:off x="1800000" y="3060000"/>
                <a:ext cx="1025473" cy="474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  <m:r>
                        <a:rPr lang="cs-CZ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≡</m:t>
                      </m:r>
                      <m:f>
                        <m:fPr>
                          <m:ctrlP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</m:num>
                        <m:den>
                          <m: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" name="TextovéPole 15">
                <a:extLst>
                  <a:ext uri="{FF2B5EF4-FFF2-40B4-BE49-F238E27FC236}">
                    <a16:creationId xmlns:a16="http://schemas.microsoft.com/office/drawing/2014/main" id="{15722A2E-4069-0872-DBFD-18DA35E89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00000" y="3060000"/>
                <a:ext cx="1025473" cy="4744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bdélník 24">
            <a:extLst>
              <a:ext uri="{FF2B5EF4-FFF2-40B4-BE49-F238E27FC236}">
                <a16:creationId xmlns:a16="http://schemas.microsoft.com/office/drawing/2014/main" id="{7CDF615A-90CE-65C7-8B2A-B8D35D4F6A1F}"/>
              </a:ext>
            </a:extLst>
          </p:cNvPr>
          <p:cNvSpPr/>
          <p:nvPr/>
        </p:nvSpPr>
        <p:spPr bwMode="auto">
          <a:xfrm>
            <a:off x="648000" y="5220000"/>
            <a:ext cx="7596000" cy="648000"/>
          </a:xfrm>
          <a:prstGeom prst="rect">
            <a:avLst/>
          </a:prstGeom>
          <a:noFill/>
          <a:ln w="38100" cap="flat" cmpd="sng" algn="ctr">
            <a:solidFill>
              <a:srgbClr val="3737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3737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D7A31256-EC98-1C34-82D4-0FCAF5372465}"/>
              </a:ext>
            </a:extLst>
          </p:cNvPr>
          <p:cNvSpPr/>
          <p:nvPr/>
        </p:nvSpPr>
        <p:spPr bwMode="auto">
          <a:xfrm>
            <a:off x="648000" y="5940000"/>
            <a:ext cx="7992000" cy="396000"/>
          </a:xfrm>
          <a:prstGeom prst="rect">
            <a:avLst/>
          </a:prstGeom>
          <a:noFill/>
          <a:ln w="38100" cap="flat" cmpd="sng" algn="ctr">
            <a:solidFill>
              <a:srgbClr val="9B9B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bdélník 26">
            <a:extLst>
              <a:ext uri="{FF2B5EF4-FFF2-40B4-BE49-F238E27FC236}">
                <a16:creationId xmlns:a16="http://schemas.microsoft.com/office/drawing/2014/main" id="{2B5808A9-65E9-88BC-780C-77CDD176FAF1}"/>
              </a:ext>
            </a:extLst>
          </p:cNvPr>
          <p:cNvSpPr/>
          <p:nvPr/>
        </p:nvSpPr>
        <p:spPr bwMode="auto">
          <a:xfrm>
            <a:off x="648000" y="6408000"/>
            <a:ext cx="8100000" cy="648000"/>
          </a:xfrm>
          <a:prstGeom prst="rect">
            <a:avLst/>
          </a:prstGeom>
          <a:noFill/>
          <a:ln w="38100" cap="flat" cmpd="sng" algn="ctr">
            <a:solidFill>
              <a:srgbClr val="EBEB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ovéPole 19">
                <a:extLst>
                  <a:ext uri="{FF2B5EF4-FFF2-40B4-BE49-F238E27FC236}">
                    <a16:creationId xmlns:a16="http://schemas.microsoft.com/office/drawing/2014/main" id="{F489E14F-D947-856B-8406-2A720C52471A}"/>
                  </a:ext>
                </a:extLst>
              </p:cNvPr>
              <p:cNvSpPr txBox="1"/>
              <p:nvPr/>
            </p:nvSpPr>
            <p:spPr bwMode="auto">
              <a:xfrm>
                <a:off x="720000" y="5220000"/>
                <a:ext cx="7471597" cy="622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erf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=0.683</m:t>
                      </m:r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0" name="TextovéPole 19">
                <a:extLst>
                  <a:ext uri="{FF2B5EF4-FFF2-40B4-BE49-F238E27FC236}">
                    <a16:creationId xmlns:a16="http://schemas.microsoft.com/office/drawing/2014/main" id="{F489E14F-D947-856B-8406-2A720C524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0000" y="5220000"/>
                <a:ext cx="7471597" cy="6223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ovéPole 20">
                <a:extLst>
                  <a:ext uri="{FF2B5EF4-FFF2-40B4-BE49-F238E27FC236}">
                    <a16:creationId xmlns:a16="http://schemas.microsoft.com/office/drawing/2014/main" id="{B0CF9B25-E8CF-ED72-AC61-3DFFEA52D040}"/>
                  </a:ext>
                </a:extLst>
              </p:cNvPr>
              <p:cNvSpPr txBox="1"/>
              <p:nvPr/>
            </p:nvSpPr>
            <p:spPr bwMode="auto">
              <a:xfrm>
                <a:off x="720000" y="5958000"/>
                <a:ext cx="7888634" cy="3318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erf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=0.955</m:t>
                      </m:r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1" name="TextovéPole 20">
                <a:extLst>
                  <a:ext uri="{FF2B5EF4-FFF2-40B4-BE49-F238E27FC236}">
                    <a16:creationId xmlns:a16="http://schemas.microsoft.com/office/drawing/2014/main" id="{B0CF9B25-E8CF-ED72-AC61-3DFFEA52D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0000" y="5958000"/>
                <a:ext cx="7888634" cy="331886"/>
              </a:xfrm>
              <a:prstGeom prst="rect">
                <a:avLst/>
              </a:prstGeom>
              <a:blipFill>
                <a:blip r:embed="rId9"/>
                <a:stretch>
                  <a:fillRect l="-232" r="-309" b="-1454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ovéPole 21">
                <a:extLst>
                  <a:ext uri="{FF2B5EF4-FFF2-40B4-BE49-F238E27FC236}">
                    <a16:creationId xmlns:a16="http://schemas.microsoft.com/office/drawing/2014/main" id="{EDEB3973-B7F9-1530-A748-B861A15C453E}"/>
                  </a:ext>
                </a:extLst>
              </p:cNvPr>
              <p:cNvSpPr txBox="1"/>
              <p:nvPr/>
            </p:nvSpPr>
            <p:spPr bwMode="auto">
              <a:xfrm>
                <a:off x="720000" y="6408000"/>
                <a:ext cx="7984558" cy="622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erf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3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=0.997</m:t>
                      </m:r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2" name="TextovéPole 21">
                <a:extLst>
                  <a:ext uri="{FF2B5EF4-FFF2-40B4-BE49-F238E27FC236}">
                    <a16:creationId xmlns:a16="http://schemas.microsoft.com/office/drawing/2014/main" id="{EDEB3973-B7F9-1530-A748-B861A15C4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0000" y="6408000"/>
                <a:ext cx="7984558" cy="6223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458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25" grpId="0" animBg="1"/>
      <p:bldP spid="26" grpId="0" animBg="1"/>
      <p:bldP spid="27" grpId="0" animBg="1"/>
      <p:bldP spid="20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Normální (Gaussovo) rozdělení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ovéPole 1"/>
              <p:cNvSpPr txBox="1"/>
              <p:nvPr/>
            </p:nvSpPr>
            <p:spPr bwMode="auto">
              <a:xfrm>
                <a:off x="719998" y="1440000"/>
                <a:ext cx="9360000" cy="21026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r>
                  <a:rPr lang="cs-CZ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Normální (Gaussovo) rozdělení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d>
                      <m:dPr>
                        <m:ctrlPr>
                          <a:rPr lang="cs-CZ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cs-CZ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  <m:r>
                          <a:rPr lang="cs-CZ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cs-CZ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</m:d>
                  </m:oMath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Zápisem výsledku měření ve tvaru	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cs-CZ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±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			    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cs-CZ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implicitně předpokládáme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, že náhodná proměnná	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má </a:t>
                </a:r>
                <a:r>
                  <a:rPr lang="cs-CZ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normální rozdělení</a:t>
                </a:r>
                <a:r>
                  <a:rPr lang="en-US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</m:d>
                  </m:oMath>
                </a14:m>
                <a:endParaRPr lang="en-US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tj.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𝜇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𝐶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𝜇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𝐶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≈0.683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TextovéPo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998" y="1440000"/>
                <a:ext cx="9360000" cy="2102627"/>
              </a:xfrm>
              <a:prstGeom prst="rect">
                <a:avLst/>
              </a:prstGeom>
              <a:blipFill>
                <a:blip r:embed="rId2"/>
                <a:stretch>
                  <a:fillRect l="-521" t="-1449" b="-289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ovéPole 2">
                <a:extLst>
                  <a:ext uri="{FF2B5EF4-FFF2-40B4-BE49-F238E27FC236}">
                    <a16:creationId xmlns:a16="http://schemas.microsoft.com/office/drawing/2014/main" id="{0936BE95-69AE-EB6F-0E6F-7B1D5AB02A8C}"/>
                  </a:ext>
                </a:extLst>
              </p:cNvPr>
              <p:cNvSpPr txBox="1"/>
              <p:nvPr/>
            </p:nvSpPr>
            <p:spPr bwMode="auto">
              <a:xfrm>
                <a:off x="1080000" y="4320000"/>
                <a:ext cx="7471597" cy="622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erf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=0.683</m:t>
                      </m:r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TextovéPole 2">
                <a:extLst>
                  <a:ext uri="{FF2B5EF4-FFF2-40B4-BE49-F238E27FC236}">
                    <a16:creationId xmlns:a16="http://schemas.microsoft.com/office/drawing/2014/main" id="{0936BE95-69AE-EB6F-0E6F-7B1D5AB02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0000" y="4320000"/>
                <a:ext cx="7471597" cy="622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ovéPole 3">
                <a:extLst>
                  <a:ext uri="{FF2B5EF4-FFF2-40B4-BE49-F238E27FC236}">
                    <a16:creationId xmlns:a16="http://schemas.microsoft.com/office/drawing/2014/main" id="{B36DD901-89BD-8B13-3F93-09C3D07D476A}"/>
                  </a:ext>
                </a:extLst>
              </p:cNvPr>
              <p:cNvSpPr txBox="1"/>
              <p:nvPr/>
            </p:nvSpPr>
            <p:spPr bwMode="auto">
              <a:xfrm>
                <a:off x="1080000" y="5544000"/>
                <a:ext cx="7888634" cy="3318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erf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=0.955</m:t>
                      </m:r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TextovéPole 3">
                <a:extLst>
                  <a:ext uri="{FF2B5EF4-FFF2-40B4-BE49-F238E27FC236}">
                    <a16:creationId xmlns:a16="http://schemas.microsoft.com/office/drawing/2014/main" id="{B36DD901-89BD-8B13-3F93-09C3D07D4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0000" y="5544000"/>
                <a:ext cx="7888634" cy="331886"/>
              </a:xfrm>
              <a:prstGeom prst="rect">
                <a:avLst/>
              </a:prstGeom>
              <a:blipFill>
                <a:blip r:embed="rId4"/>
                <a:stretch>
                  <a:fillRect l="-232" r="-309" b="-1454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ovéPole 4">
                <a:extLst>
                  <a:ext uri="{FF2B5EF4-FFF2-40B4-BE49-F238E27FC236}">
                    <a16:creationId xmlns:a16="http://schemas.microsoft.com/office/drawing/2014/main" id="{C2CB7DFF-EF8E-8E88-7015-EB318B0BBB2F}"/>
                  </a:ext>
                </a:extLst>
              </p:cNvPr>
              <p:cNvSpPr txBox="1"/>
              <p:nvPr/>
            </p:nvSpPr>
            <p:spPr bwMode="auto">
              <a:xfrm>
                <a:off x="1080000" y="6480000"/>
                <a:ext cx="7984558" cy="622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erf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3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=0.997</m:t>
                      </m:r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TextovéPole 4">
                <a:extLst>
                  <a:ext uri="{FF2B5EF4-FFF2-40B4-BE49-F238E27FC236}">
                    <a16:creationId xmlns:a16="http://schemas.microsoft.com/office/drawing/2014/main" id="{C2CB7DFF-EF8E-8E88-7015-EB318B0BB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0000" y="6480000"/>
                <a:ext cx="7984558" cy="622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ovéPole 5">
            <a:extLst>
              <a:ext uri="{FF2B5EF4-FFF2-40B4-BE49-F238E27FC236}">
                <a16:creationId xmlns:a16="http://schemas.microsoft.com/office/drawing/2014/main" id="{7CAE6301-F2BF-B476-F47B-9AF8AC965145}"/>
              </a:ext>
            </a:extLst>
          </p:cNvPr>
          <p:cNvSpPr txBox="1"/>
          <p:nvPr/>
        </p:nvSpPr>
        <p:spPr bwMode="auto">
          <a:xfrm>
            <a:off x="719998" y="3960000"/>
            <a:ext cx="252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1-sigma kritérium: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3F5DE185-4288-60C1-48BD-BC93E4A2B7B0}"/>
              </a:ext>
            </a:extLst>
          </p:cNvPr>
          <p:cNvSpPr txBox="1"/>
          <p:nvPr/>
        </p:nvSpPr>
        <p:spPr bwMode="auto">
          <a:xfrm>
            <a:off x="719998" y="5040000"/>
            <a:ext cx="252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2-sigma kritérium: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0ECE5DA5-577F-F3A1-19D4-CA8FD8621756}"/>
              </a:ext>
            </a:extLst>
          </p:cNvPr>
          <p:cNvSpPr txBox="1"/>
          <p:nvPr/>
        </p:nvSpPr>
        <p:spPr bwMode="auto">
          <a:xfrm>
            <a:off x="719998" y="6120000"/>
            <a:ext cx="252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3-sigma kritérium:</a:t>
            </a:r>
          </a:p>
        </p:txBody>
      </p:sp>
    </p:spTree>
    <p:extLst>
      <p:ext uri="{BB962C8B-B14F-4D97-AF65-F5344CB8AC3E}">
        <p14:creationId xmlns:p14="http://schemas.microsoft.com/office/powerpoint/2010/main" val="203480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 err="1">
                <a:latin typeface="Arial" panose="020B0604020202020204" pitchFamily="34" charset="0"/>
                <a:cs typeface="Arial" panose="020B0604020202020204" pitchFamily="34" charset="0"/>
              </a:rPr>
              <a:t>Cauchyho</a:t>
            </a:r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 rozdělení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ovéPole 44"/>
              <p:cNvSpPr txBox="1"/>
              <p:nvPr/>
            </p:nvSpPr>
            <p:spPr bwMode="auto">
              <a:xfrm>
                <a:off x="719998" y="1440000"/>
                <a:ext cx="97200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Jaká je hustota pravděpodobnosti počtu fotonů dopadajících na stínítko ve vzdálenosti </a:t>
                </a:r>
                <a14:m>
                  <m:oMath xmlns:m="http://schemas.openxmlformats.org/officeDocument/2006/math"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</p:txBody>
          </p:sp>
        </mc:Choice>
        <mc:Fallback>
          <p:sp>
            <p:nvSpPr>
              <p:cNvPr id="45" name="TextovéPol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998" y="1440000"/>
                <a:ext cx="9720000" cy="369332"/>
              </a:xfrm>
              <a:prstGeom prst="rect">
                <a:avLst/>
              </a:prstGeom>
              <a:blipFill>
                <a:blip r:embed="rId2"/>
                <a:stretch>
                  <a:fillRect l="-376" t="-8197" b="-2459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bdélník 45"/>
          <p:cNvSpPr/>
          <p:nvPr/>
        </p:nvSpPr>
        <p:spPr bwMode="auto">
          <a:xfrm>
            <a:off x="6048000" y="6048000"/>
            <a:ext cx="1872000" cy="7200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Skupina 7">
            <a:extLst>
              <a:ext uri="{FF2B5EF4-FFF2-40B4-BE49-F238E27FC236}">
                <a16:creationId xmlns:a16="http://schemas.microsoft.com/office/drawing/2014/main" id="{99231F04-CFEA-2420-237D-B3A5E801D25F}"/>
              </a:ext>
            </a:extLst>
          </p:cNvPr>
          <p:cNvGrpSpPr/>
          <p:nvPr/>
        </p:nvGrpSpPr>
        <p:grpSpPr>
          <a:xfrm>
            <a:off x="360000" y="1980000"/>
            <a:ext cx="10080000" cy="2700000"/>
            <a:chOff x="360000" y="1980000"/>
            <a:chExt cx="10080000" cy="2700000"/>
          </a:xfrm>
        </p:grpSpPr>
        <p:grpSp>
          <p:nvGrpSpPr>
            <p:cNvPr id="3" name="Skupina 2">
              <a:extLst>
                <a:ext uri="{FF2B5EF4-FFF2-40B4-BE49-F238E27FC236}">
                  <a16:creationId xmlns:a16="http://schemas.microsoft.com/office/drawing/2014/main" id="{17FC616F-CAE8-55B0-568D-42C7BB14B142}"/>
                </a:ext>
              </a:extLst>
            </p:cNvPr>
            <p:cNvGrpSpPr/>
            <p:nvPr/>
          </p:nvGrpSpPr>
          <p:grpSpPr>
            <a:xfrm>
              <a:off x="360000" y="1980000"/>
              <a:ext cx="10080000" cy="2700000"/>
              <a:chOff x="360000" y="1980000"/>
              <a:chExt cx="10080000" cy="2700000"/>
            </a:xfrm>
          </p:grpSpPr>
          <p:grpSp>
            <p:nvGrpSpPr>
              <p:cNvPr id="44" name="Skupina 43"/>
              <p:cNvGrpSpPr/>
              <p:nvPr/>
            </p:nvGrpSpPr>
            <p:grpSpPr>
              <a:xfrm>
                <a:off x="360000" y="1980000"/>
                <a:ext cx="10080000" cy="2700000"/>
                <a:chOff x="360000" y="1440000"/>
                <a:chExt cx="10080000" cy="2700000"/>
              </a:xfrm>
            </p:grpSpPr>
            <p:sp>
              <p:nvSpPr>
                <p:cNvPr id="15" name="Rectangle 6"/>
                <p:cNvSpPr>
                  <a:spLocks noChangeArrowheads="1"/>
                </p:cNvSpPr>
                <p:nvPr/>
              </p:nvSpPr>
              <p:spPr bwMode="auto">
                <a:xfrm>
                  <a:off x="360000" y="1440000"/>
                  <a:ext cx="10080000" cy="36000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bg1"/>
                    </a:gs>
                    <a:gs pos="50000">
                      <a:srgbClr val="FFC000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cs-CZ">
                    <a:latin typeface="Arial" charset="0"/>
                  </a:endParaRPr>
                </a:p>
              </p:txBody>
            </p:sp>
            <p:sp>
              <p:nvSpPr>
                <p:cNvPr id="17" name="Line 9"/>
                <p:cNvSpPr>
                  <a:spLocks noChangeShapeType="1"/>
                </p:cNvSpPr>
                <p:nvPr/>
              </p:nvSpPr>
              <p:spPr bwMode="auto">
                <a:xfrm flipH="1" flipV="1">
                  <a:off x="3240000" y="1800000"/>
                  <a:ext cx="2160000" cy="1800000"/>
                </a:xfrm>
                <a:prstGeom prst="line">
                  <a:avLst/>
                </a:prstGeom>
                <a:noFill/>
                <a:ln w="25400">
                  <a:solidFill>
                    <a:srgbClr val="A88000"/>
                  </a:solidFill>
                  <a:round/>
                  <a:headEnd/>
                  <a:tailEnd type="arrow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6" name="Slunce 5"/>
                <p:cNvSpPr>
                  <a:spLocks noChangeAspect="1"/>
                </p:cNvSpPr>
                <p:nvPr/>
              </p:nvSpPr>
              <p:spPr>
                <a:xfrm>
                  <a:off x="5218574" y="3420000"/>
                  <a:ext cx="360000" cy="360000"/>
                </a:xfrm>
                <a:prstGeom prst="sun">
                  <a:avLst/>
                </a:prstGeom>
                <a:solidFill>
                  <a:srgbClr val="FFFF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cs-CZ" dirty="0"/>
                </a:p>
              </p:txBody>
            </p:sp>
            <p:sp>
              <p:nvSpPr>
                <p:cNvPr id="14" name="Line 5"/>
                <p:cNvSpPr>
                  <a:spLocks noChangeShapeType="1"/>
                </p:cNvSpPr>
                <p:nvPr/>
              </p:nvSpPr>
              <p:spPr bwMode="auto">
                <a:xfrm>
                  <a:off x="360000" y="1800000"/>
                  <a:ext cx="100800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  <p:sp>
              <p:nvSpPr>
                <p:cNvPr id="9" name="Oblouk 8"/>
                <p:cNvSpPr>
                  <a:spLocks noChangeAspect="1"/>
                </p:cNvSpPr>
                <p:nvPr/>
              </p:nvSpPr>
              <p:spPr>
                <a:xfrm flipH="1">
                  <a:off x="4860000" y="3060000"/>
                  <a:ext cx="1080000" cy="1080000"/>
                </a:xfrm>
                <a:prstGeom prst="arc">
                  <a:avLst>
                    <a:gd name="adj1" fmla="val 16200000"/>
                    <a:gd name="adj2" fmla="val 19216760"/>
                  </a:avLst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cs-CZ"/>
                </a:p>
              </p:txBody>
            </p:sp>
            <p:sp>
              <p:nvSpPr>
                <p:cNvPr id="16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5400000" y="1800000"/>
                  <a:ext cx="0" cy="180000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arrow"/>
                  <a:tailEnd type="arrow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cs-CZ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" name="TextovéPole 1">
                    <a:extLst>
                      <a:ext uri="{FF2B5EF4-FFF2-40B4-BE49-F238E27FC236}">
                        <a16:creationId xmlns:a16="http://schemas.microsoft.com/office/drawing/2014/main" id="{8E1C7585-9AD0-075C-F9E9-F36154E7329C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5076000" y="3600000"/>
                    <a:ext cx="348877" cy="30777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cs-CZ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cs-CZ" sz="2000" i="1" dirty="0">
                      <a:latin typeface="Cambria Math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" name="TextovéPole 1">
                    <a:extLst>
                      <a:ext uri="{FF2B5EF4-FFF2-40B4-BE49-F238E27FC236}">
                        <a16:creationId xmlns:a16="http://schemas.microsoft.com/office/drawing/2014/main" id="{8E1C7585-9AD0-075C-F9E9-F36154E732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076000" y="3600000"/>
                    <a:ext cx="348877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7544" r="-7018" b="-30000"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cs-CZ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ovéPole 3">
                  <a:extLst>
                    <a:ext uri="{FF2B5EF4-FFF2-40B4-BE49-F238E27FC236}">
                      <a16:creationId xmlns:a16="http://schemas.microsoft.com/office/drawing/2014/main" id="{361C4264-8D84-CAF0-6983-A73B7641DF0C}"/>
                    </a:ext>
                  </a:extLst>
                </p:cNvPr>
                <p:cNvSpPr txBox="1"/>
                <p:nvPr/>
              </p:nvSpPr>
              <p:spPr bwMode="auto">
                <a:xfrm>
                  <a:off x="5436000" y="3096000"/>
                  <a:ext cx="197618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cs-CZ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cs-CZ" sz="2000" i="1" dirty="0">
                    <a:latin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" name="TextovéPole 3">
                  <a:extLst>
                    <a:ext uri="{FF2B5EF4-FFF2-40B4-BE49-F238E27FC236}">
                      <a16:creationId xmlns:a16="http://schemas.microsoft.com/office/drawing/2014/main" id="{361C4264-8D84-CAF0-6983-A73B7641DF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36000" y="3096000"/>
                  <a:ext cx="197618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31250" r="-28125" b="-10000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cs-C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ovéPole 4">
                  <a:extLst>
                    <a:ext uri="{FF2B5EF4-FFF2-40B4-BE49-F238E27FC236}">
                      <a16:creationId xmlns:a16="http://schemas.microsoft.com/office/drawing/2014/main" id="{30A2911E-A94B-BAC1-A5DF-4CB924251ED0}"/>
                    </a:ext>
                  </a:extLst>
                </p:cNvPr>
                <p:cNvSpPr txBox="1"/>
                <p:nvPr/>
              </p:nvSpPr>
              <p:spPr bwMode="auto">
                <a:xfrm>
                  <a:off x="3132000" y="2016000"/>
                  <a:ext cx="309507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cs-CZ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cs-CZ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cs-CZ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cs-CZ" sz="2000" i="1" dirty="0">
                    <a:latin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" name="TextovéPole 4">
                  <a:extLst>
                    <a:ext uri="{FF2B5EF4-FFF2-40B4-BE49-F238E27FC236}">
                      <a16:creationId xmlns:a16="http://schemas.microsoft.com/office/drawing/2014/main" id="{30A2911E-A94B-BAC1-A5DF-4CB924251E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32000" y="2016000"/>
                  <a:ext cx="309507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1765" r="-7843" b="-20000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cs-C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ovéPole 6">
                  <a:extLst>
                    <a:ext uri="{FF2B5EF4-FFF2-40B4-BE49-F238E27FC236}">
                      <a16:creationId xmlns:a16="http://schemas.microsoft.com/office/drawing/2014/main" id="{B5702D8F-2377-C8C6-CEF9-79781CB9FB0E}"/>
                    </a:ext>
                  </a:extLst>
                </p:cNvPr>
                <p:cNvSpPr txBox="1"/>
                <p:nvPr/>
              </p:nvSpPr>
              <p:spPr bwMode="auto">
                <a:xfrm>
                  <a:off x="5292000" y="2015443"/>
                  <a:ext cx="200118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cs-CZ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cs-CZ" sz="2000" i="1" dirty="0">
                    <a:latin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" name="TextovéPole 6">
                  <a:extLst>
                    <a:ext uri="{FF2B5EF4-FFF2-40B4-BE49-F238E27FC236}">
                      <a16:creationId xmlns:a16="http://schemas.microsoft.com/office/drawing/2014/main" id="{B5702D8F-2377-C8C6-CEF9-79781CB9FB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92000" y="2015443"/>
                  <a:ext cx="200118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27273" r="-30303" b="-10000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cs-CZ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ovéPole 9">
                <a:extLst>
                  <a:ext uri="{FF2B5EF4-FFF2-40B4-BE49-F238E27FC236}">
                    <a16:creationId xmlns:a16="http://schemas.microsoft.com/office/drawing/2014/main" id="{F70222EC-2DB7-92F7-088D-0F1E534B5B03}"/>
                  </a:ext>
                </a:extLst>
              </p:cNvPr>
              <p:cNvSpPr txBox="1"/>
              <p:nvPr/>
            </p:nvSpPr>
            <p:spPr bwMode="auto">
              <a:xfrm>
                <a:off x="360000" y="2592000"/>
                <a:ext cx="28800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náhodná proměnná </a:t>
                </a:r>
                <a14:m>
                  <m:oMath xmlns:m="http://schemas.openxmlformats.org/officeDocument/2006/math">
                    <m:r>
                      <a:rPr lang="cs-CZ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𝜑</m:t>
                    </m:r>
                  </m:oMath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" name="TextovéPole 9">
                <a:extLst>
                  <a:ext uri="{FF2B5EF4-FFF2-40B4-BE49-F238E27FC236}">
                    <a16:creationId xmlns:a16="http://schemas.microsoft.com/office/drawing/2014/main" id="{F70222EC-2DB7-92F7-088D-0F1E534B5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0000" y="2592000"/>
                <a:ext cx="2880000" cy="369332"/>
              </a:xfrm>
              <a:prstGeom prst="rect">
                <a:avLst/>
              </a:prstGeom>
              <a:blipFill>
                <a:blip r:embed="rId7"/>
                <a:stretch>
                  <a:fillRect l="-1695" t="-8197" b="-2459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ovéPole 11">
                <a:extLst>
                  <a:ext uri="{FF2B5EF4-FFF2-40B4-BE49-F238E27FC236}">
                    <a16:creationId xmlns:a16="http://schemas.microsoft.com/office/drawing/2014/main" id="{B1ED413E-B323-A765-8BB6-F68A4FA657BC}"/>
                  </a:ext>
                </a:extLst>
              </p:cNvPr>
              <p:cNvSpPr txBox="1"/>
              <p:nvPr/>
            </p:nvSpPr>
            <p:spPr bwMode="auto">
              <a:xfrm>
                <a:off x="5760000" y="2553765"/>
                <a:ext cx="36000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náhodná proměnná </a:t>
                </a:r>
                <a14:m>
                  <m:oMath xmlns:m="http://schemas.openxmlformats.org/officeDocument/2006/math">
                    <m:r>
                      <a:rPr lang="cs-CZ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" name="TextovéPole 11">
                <a:extLst>
                  <a:ext uri="{FF2B5EF4-FFF2-40B4-BE49-F238E27FC236}">
                    <a16:creationId xmlns:a16="http://schemas.microsoft.com/office/drawing/2014/main" id="{B1ED413E-B323-A765-8BB6-F68A4FA65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60000" y="2553765"/>
                <a:ext cx="3600000" cy="369332"/>
              </a:xfrm>
              <a:prstGeom prst="rect">
                <a:avLst/>
              </a:prstGeom>
              <a:blipFill>
                <a:blip r:embed="rId8"/>
                <a:stretch>
                  <a:fillRect l="-1525" t="-9836" b="-2459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ovéPole 12">
                <a:extLst>
                  <a:ext uri="{FF2B5EF4-FFF2-40B4-BE49-F238E27FC236}">
                    <a16:creationId xmlns:a16="http://schemas.microsoft.com/office/drawing/2014/main" id="{13ED9C97-FF88-5304-02BC-6BB4D82BB649}"/>
                  </a:ext>
                </a:extLst>
              </p:cNvPr>
              <p:cNvSpPr txBox="1"/>
              <p:nvPr/>
            </p:nvSpPr>
            <p:spPr bwMode="auto">
              <a:xfrm>
                <a:off x="1080000" y="3420000"/>
                <a:ext cx="1532856" cy="4706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𝜑</m:t>
                      </m:r>
                      <m:r>
                        <a:rPr lang="cs-CZ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r>
                        <a:rPr lang="cs-CZ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𝑈</m:t>
                      </m:r>
                      <m:d>
                        <m:dPr>
                          <m:ctrlP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cs-CZ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cs-CZ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cs-CZ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cs-CZ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3" name="TextovéPole 12">
                <a:extLst>
                  <a:ext uri="{FF2B5EF4-FFF2-40B4-BE49-F238E27FC236}">
                    <a16:creationId xmlns:a16="http://schemas.microsoft.com/office/drawing/2014/main" id="{13ED9C97-FF88-5304-02BC-6BB4D82BB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0000" y="3420000"/>
                <a:ext cx="1532856" cy="4706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ovéPole 17">
            <a:extLst>
              <a:ext uri="{FF2B5EF4-FFF2-40B4-BE49-F238E27FC236}">
                <a16:creationId xmlns:a16="http://schemas.microsoft.com/office/drawing/2014/main" id="{F5A262C7-9902-FA0E-9AA5-AD7A6A89AE81}"/>
              </a:ext>
            </a:extLst>
          </p:cNvPr>
          <p:cNvSpPr txBox="1"/>
          <p:nvPr/>
        </p:nvSpPr>
        <p:spPr bwMode="auto">
          <a:xfrm>
            <a:off x="720000" y="3064333"/>
            <a:ext cx="2880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rovnoměrné rozdělení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B0EB08C7-5BB8-FE44-04D9-5E6ACF879A69}"/>
              </a:ext>
            </a:extLst>
          </p:cNvPr>
          <p:cNvSpPr txBox="1"/>
          <p:nvPr/>
        </p:nvSpPr>
        <p:spPr bwMode="auto">
          <a:xfrm>
            <a:off x="720000" y="4140000"/>
            <a:ext cx="2880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hustota pravděpodobnosti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ovéPole 19">
                <a:extLst>
                  <a:ext uri="{FF2B5EF4-FFF2-40B4-BE49-F238E27FC236}">
                    <a16:creationId xmlns:a16="http://schemas.microsoft.com/office/drawing/2014/main" id="{794FBD6C-5FC7-BF08-F697-45634C7A7712}"/>
                  </a:ext>
                </a:extLst>
              </p:cNvPr>
              <p:cNvSpPr txBox="1"/>
              <p:nvPr/>
            </p:nvSpPr>
            <p:spPr bwMode="auto">
              <a:xfrm>
                <a:off x="1081249" y="4500000"/>
                <a:ext cx="1685077" cy="7797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cs-CZ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cs-CZ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cs-CZ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cs-CZ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𝜑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cs-CZ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d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𝜑</m:t>
                          </m:r>
                        </m:e>
                      </m:nary>
                      <m:r>
                        <a:rPr lang="cs-CZ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</m:t>
                      </m:r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0" name="TextovéPole 19">
                <a:extLst>
                  <a:ext uri="{FF2B5EF4-FFF2-40B4-BE49-F238E27FC236}">
                    <a16:creationId xmlns:a16="http://schemas.microsoft.com/office/drawing/2014/main" id="{794FBD6C-5FC7-BF08-F697-45634C7A7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1249" y="4500000"/>
                <a:ext cx="1685077" cy="77970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ovéPole 20">
                <a:extLst>
                  <a:ext uri="{FF2B5EF4-FFF2-40B4-BE49-F238E27FC236}">
                    <a16:creationId xmlns:a16="http://schemas.microsoft.com/office/drawing/2014/main" id="{3460E66D-1A16-78D7-12FC-3DB8CEECAF8C}"/>
                  </a:ext>
                </a:extLst>
              </p:cNvPr>
              <p:cNvSpPr txBox="1"/>
              <p:nvPr/>
            </p:nvSpPr>
            <p:spPr bwMode="auto">
              <a:xfrm>
                <a:off x="1080000" y="5400000"/>
                <a:ext cx="980846" cy="5204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𝜑</m:t>
                          </m:r>
                        </m:e>
                      </m:d>
                      <m:r>
                        <a:rPr lang="cs-CZ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1" name="TextovéPole 20">
                <a:extLst>
                  <a:ext uri="{FF2B5EF4-FFF2-40B4-BE49-F238E27FC236}">
                    <a16:creationId xmlns:a16="http://schemas.microsoft.com/office/drawing/2014/main" id="{3460E66D-1A16-78D7-12FC-3DB8CEECA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0000" y="5400000"/>
                <a:ext cx="980846" cy="5204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ovéPole 21">
                <a:extLst>
                  <a:ext uri="{FF2B5EF4-FFF2-40B4-BE49-F238E27FC236}">
                    <a16:creationId xmlns:a16="http://schemas.microsoft.com/office/drawing/2014/main" id="{62E461B7-129C-676C-C9E1-073E5A30B54D}"/>
                  </a:ext>
                </a:extLst>
              </p:cNvPr>
              <p:cNvSpPr txBox="1"/>
              <p:nvPr/>
            </p:nvSpPr>
            <p:spPr bwMode="auto">
              <a:xfrm>
                <a:off x="6120000" y="3060000"/>
                <a:ext cx="1042593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cs-CZ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cs-CZ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𝐿</m:t>
                      </m:r>
                      <m:func>
                        <m:funcPr>
                          <m:ctrlPr>
                            <a:rPr lang="cs-CZ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cs-CZ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tg</m:t>
                          </m:r>
                        </m:fName>
                        <m:e>
                          <m:r>
                            <a:rPr lang="cs-CZ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𝜑</m:t>
                          </m:r>
                        </m:e>
                      </m:func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2" name="TextovéPole 21">
                <a:extLst>
                  <a:ext uri="{FF2B5EF4-FFF2-40B4-BE49-F238E27FC236}">
                    <a16:creationId xmlns:a16="http://schemas.microsoft.com/office/drawing/2014/main" id="{62E461B7-129C-676C-C9E1-073E5A30B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20000" y="3060000"/>
                <a:ext cx="1042593" cy="276999"/>
              </a:xfrm>
              <a:prstGeom prst="rect">
                <a:avLst/>
              </a:prstGeom>
              <a:blipFill>
                <a:blip r:embed="rId12"/>
                <a:stretch>
                  <a:fillRect l="-2924" r="-5263" b="-3333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ovéPole 22">
                <a:extLst>
                  <a:ext uri="{FF2B5EF4-FFF2-40B4-BE49-F238E27FC236}">
                    <a16:creationId xmlns:a16="http://schemas.microsoft.com/office/drawing/2014/main" id="{55E6812A-7934-EF3A-AB51-D1C5CF0A61EB}"/>
                  </a:ext>
                </a:extLst>
              </p:cNvPr>
              <p:cNvSpPr txBox="1"/>
              <p:nvPr/>
            </p:nvSpPr>
            <p:spPr bwMode="auto">
              <a:xfrm>
                <a:off x="7560000" y="2968983"/>
                <a:ext cx="1411669" cy="4725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𝜑</m:t>
                      </m:r>
                      <m:r>
                        <a:rPr lang="cs-CZ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cs-CZ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cs-CZ" b="0" i="0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arctg</m:t>
                          </m:r>
                        </m:fName>
                        <m:e>
                          <m:d>
                            <m:dPr>
                              <m:ctrlPr>
                                <a:rPr lang="cs-CZ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cs-CZ" b="0" i="1" dirty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cs-CZ" b="0" i="1" dirty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cs-CZ" b="0" i="1" dirty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3" name="TextovéPole 22">
                <a:extLst>
                  <a:ext uri="{FF2B5EF4-FFF2-40B4-BE49-F238E27FC236}">
                    <a16:creationId xmlns:a16="http://schemas.microsoft.com/office/drawing/2014/main" id="{55E6812A-7934-EF3A-AB51-D1C5CF0A6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60000" y="2968983"/>
                <a:ext cx="1411669" cy="4725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ovéPole 23">
            <a:extLst>
              <a:ext uri="{FF2B5EF4-FFF2-40B4-BE49-F238E27FC236}">
                <a16:creationId xmlns:a16="http://schemas.microsoft.com/office/drawing/2014/main" id="{EB084423-E802-E255-67EF-FAF5CFE10F04}"/>
              </a:ext>
            </a:extLst>
          </p:cNvPr>
          <p:cNvSpPr txBox="1"/>
          <p:nvPr/>
        </p:nvSpPr>
        <p:spPr bwMode="auto">
          <a:xfrm>
            <a:off x="5760000" y="3600000"/>
            <a:ext cx="2520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pravděpodobnosti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ovéPole 26">
                <a:extLst>
                  <a:ext uri="{FF2B5EF4-FFF2-40B4-BE49-F238E27FC236}">
                    <a16:creationId xmlns:a16="http://schemas.microsoft.com/office/drawing/2014/main" id="{C27E19F3-EF44-80C2-BD50-89D986B8C813}"/>
                  </a:ext>
                </a:extLst>
              </p:cNvPr>
              <p:cNvSpPr txBox="1"/>
              <p:nvPr/>
            </p:nvSpPr>
            <p:spPr bwMode="auto">
              <a:xfrm>
                <a:off x="5760000" y="3960000"/>
                <a:ext cx="4785926" cy="608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cs-CZ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mPr>
                        <m:mr>
                          <m:e>
                            <m:r>
                              <a:rPr lang="cs-CZ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d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</m:t>
                            </m:r>
                          </m:e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𝜑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d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𝜑</m:t>
                                    </m:r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d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</m:t>
                            </m:r>
                          </m:e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𝜑</m:t>
                                </m:r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d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𝜑</m:t>
                            </m:r>
                          </m:e>
                        </m:mr>
                      </m:m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7" name="TextovéPole 26">
                <a:extLst>
                  <a:ext uri="{FF2B5EF4-FFF2-40B4-BE49-F238E27FC236}">
                    <a16:creationId xmlns:a16="http://schemas.microsoft.com/office/drawing/2014/main" id="{C27E19F3-EF44-80C2-BD50-89D986B8C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60000" y="3960000"/>
                <a:ext cx="4785926" cy="6085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ovéPole 27">
                <a:extLst>
                  <a:ext uri="{FF2B5EF4-FFF2-40B4-BE49-F238E27FC236}">
                    <a16:creationId xmlns:a16="http://schemas.microsoft.com/office/drawing/2014/main" id="{68D6FFF0-5B15-535C-29A9-E323DE97DBDA}"/>
                  </a:ext>
                </a:extLst>
              </p:cNvPr>
              <p:cNvSpPr txBox="1"/>
              <p:nvPr/>
            </p:nvSpPr>
            <p:spPr bwMode="auto">
              <a:xfrm>
                <a:off x="6120000" y="5220000"/>
                <a:ext cx="2110962" cy="6162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d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𝜑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d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8" name="TextovéPole 27">
                <a:extLst>
                  <a:ext uri="{FF2B5EF4-FFF2-40B4-BE49-F238E27FC236}">
                    <a16:creationId xmlns:a16="http://schemas.microsoft.com/office/drawing/2014/main" id="{68D6FFF0-5B15-535C-29A9-E323DE97D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20000" y="5220000"/>
                <a:ext cx="2110962" cy="616259"/>
              </a:xfrm>
              <a:prstGeom prst="rect">
                <a:avLst/>
              </a:prstGeom>
              <a:blipFill>
                <a:blip r:embed="rId15"/>
                <a:stretch>
                  <a:fillRect b="-99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ovéPole 29">
            <a:extLst>
              <a:ext uri="{FF2B5EF4-FFF2-40B4-BE49-F238E27FC236}">
                <a16:creationId xmlns:a16="http://schemas.microsoft.com/office/drawing/2014/main" id="{A3184271-EE9F-39FB-31B5-D2623F4AF20D}"/>
              </a:ext>
            </a:extLst>
          </p:cNvPr>
          <p:cNvSpPr txBox="1"/>
          <p:nvPr/>
        </p:nvSpPr>
        <p:spPr bwMode="auto">
          <a:xfrm>
            <a:off x="5760000" y="4860000"/>
            <a:ext cx="3240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hustota pravděpodobnosti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ovéPole 30">
                <a:extLst>
                  <a:ext uri="{FF2B5EF4-FFF2-40B4-BE49-F238E27FC236}">
                    <a16:creationId xmlns:a16="http://schemas.microsoft.com/office/drawing/2014/main" id="{1114D4FE-239C-03BB-D058-38A929568931}"/>
                  </a:ext>
                </a:extLst>
              </p:cNvPr>
              <p:cNvSpPr txBox="1"/>
              <p:nvPr/>
            </p:nvSpPr>
            <p:spPr bwMode="auto">
              <a:xfrm>
                <a:off x="6120000" y="6120000"/>
                <a:ext cx="1735988" cy="5250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𝜋</m:t>
                          </m:r>
                        </m:den>
                      </m:f>
                      <m:f>
                        <m:fPr>
                          <m:ctrlP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cs-CZ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1" name="TextovéPole 30">
                <a:extLst>
                  <a:ext uri="{FF2B5EF4-FFF2-40B4-BE49-F238E27FC236}">
                    <a16:creationId xmlns:a16="http://schemas.microsoft.com/office/drawing/2014/main" id="{1114D4FE-239C-03BB-D058-38A929568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20000" y="6120000"/>
                <a:ext cx="1735988" cy="52501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657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10" grpId="0"/>
      <p:bldP spid="12" grpId="0"/>
      <p:bldP spid="13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7" grpId="0"/>
      <p:bldP spid="28" grpId="0"/>
      <p:bldP spid="30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 err="1">
                <a:latin typeface="Arial" panose="020B0604020202020204" pitchFamily="34" charset="0"/>
                <a:cs typeface="Arial" panose="020B0604020202020204" pitchFamily="34" charset="0"/>
              </a:rPr>
              <a:t>Cauchyho</a:t>
            </a:r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 rozdělení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ovéPole 44"/>
              <p:cNvSpPr txBox="1"/>
              <p:nvPr/>
            </p:nvSpPr>
            <p:spPr bwMode="auto">
              <a:xfrm>
                <a:off x="719998" y="1440000"/>
                <a:ext cx="93600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r>
                  <a:rPr lang="cs-CZ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Cauchyho rozdělení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d>
                      <m:dPr>
                        <m:ctrlPr>
                          <a:rPr lang="cs-CZ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e>
                    </m:d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5" name="TextovéPol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998" y="1440000"/>
                <a:ext cx="9360000" cy="369332"/>
              </a:xfrm>
              <a:prstGeom prst="rect">
                <a:avLst/>
              </a:prstGeom>
              <a:blipFill>
                <a:blip r:embed="rId2"/>
                <a:stretch>
                  <a:fillRect l="-521" t="-8197" b="-2459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bdélník 23"/>
          <p:cNvSpPr/>
          <p:nvPr/>
        </p:nvSpPr>
        <p:spPr bwMode="auto">
          <a:xfrm>
            <a:off x="1188000" y="3168000"/>
            <a:ext cx="2988000" cy="7560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bdélník 26"/>
          <p:cNvSpPr/>
          <p:nvPr/>
        </p:nvSpPr>
        <p:spPr bwMode="auto">
          <a:xfrm>
            <a:off x="1188000" y="4788000"/>
            <a:ext cx="3276000" cy="7560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744A4685-7263-854E-C278-E0917A926C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0" y="1800000"/>
            <a:ext cx="4320000" cy="3457951"/>
          </a:xfrm>
          <a:prstGeom prst="rect">
            <a:avLst/>
          </a:prstGeom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96A82BBB-BEF1-F8E4-0A22-6A198665469D}"/>
              </a:ext>
            </a:extLst>
          </p:cNvPr>
          <p:cNvSpPr txBox="1"/>
          <p:nvPr/>
        </p:nvSpPr>
        <p:spPr bwMode="auto">
          <a:xfrm>
            <a:off x="719998" y="2160000"/>
            <a:ext cx="468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hustota pravděpodobnosti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835ADFD9-910A-1DF0-2F0A-8280396EC467}"/>
              </a:ext>
            </a:extLst>
          </p:cNvPr>
          <p:cNvSpPr txBox="1"/>
          <p:nvPr/>
        </p:nvSpPr>
        <p:spPr bwMode="auto">
          <a:xfrm>
            <a:off x="1080000" y="2700000"/>
            <a:ext cx="468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cs-CZ" dirty="0" err="1">
                <a:latin typeface="Arial" panose="020B0604020202020204" pitchFamily="34" charset="0"/>
                <a:cs typeface="Arial" panose="020B0604020202020204" pitchFamily="34" charset="0"/>
              </a:rPr>
              <a:t>Cauchyho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 (Lorentzovo) rozdělení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ovéPole 8">
                <a:extLst>
                  <a:ext uri="{FF2B5EF4-FFF2-40B4-BE49-F238E27FC236}">
                    <a16:creationId xmlns:a16="http://schemas.microsoft.com/office/drawing/2014/main" id="{72E907FF-42B3-0C22-1D9E-91A4EC32D7D6}"/>
                  </a:ext>
                </a:extLst>
              </p:cNvPr>
              <p:cNvSpPr txBox="1"/>
              <p:nvPr/>
            </p:nvSpPr>
            <p:spPr bwMode="auto">
              <a:xfrm>
                <a:off x="1079999" y="4320000"/>
                <a:ext cx="46800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Breit-Wignerovo rozdělení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</m:t>
                    </m:r>
                    <m:r>
                      <a:rPr lang="cs-CZ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TextovéPole 8">
                <a:extLst>
                  <a:ext uri="{FF2B5EF4-FFF2-40B4-BE49-F238E27FC236}">
                    <a16:creationId xmlns:a16="http://schemas.microsoft.com/office/drawing/2014/main" id="{72E907FF-42B3-0C22-1D9E-91A4EC32D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9999" y="4320000"/>
                <a:ext cx="4680000" cy="369332"/>
              </a:xfrm>
              <a:prstGeom prst="rect">
                <a:avLst/>
              </a:prstGeom>
              <a:blipFill>
                <a:blip r:embed="rId4"/>
                <a:stretch>
                  <a:fillRect l="-1042" t="-10000" b="-26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ovéPole 9">
                <a:extLst>
                  <a:ext uri="{FF2B5EF4-FFF2-40B4-BE49-F238E27FC236}">
                    <a16:creationId xmlns:a16="http://schemas.microsoft.com/office/drawing/2014/main" id="{3A7DAC2A-AB1E-CE0E-B5A2-CAD17C4EB378}"/>
                  </a:ext>
                </a:extLst>
              </p:cNvPr>
              <p:cNvSpPr txBox="1"/>
              <p:nvPr/>
            </p:nvSpPr>
            <p:spPr bwMode="auto">
              <a:xfrm>
                <a:off x="1260000" y="3240000"/>
                <a:ext cx="2851486" cy="5887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𝜋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" name="TextovéPole 9">
                <a:extLst>
                  <a:ext uri="{FF2B5EF4-FFF2-40B4-BE49-F238E27FC236}">
                    <a16:creationId xmlns:a16="http://schemas.microsoft.com/office/drawing/2014/main" id="{3A7DAC2A-AB1E-CE0E-B5A2-CAD17C4EB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60000" y="3240000"/>
                <a:ext cx="2851486" cy="5887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ovéPole 10">
                <a:extLst>
                  <a:ext uri="{FF2B5EF4-FFF2-40B4-BE49-F238E27FC236}">
                    <a16:creationId xmlns:a16="http://schemas.microsoft.com/office/drawing/2014/main" id="{3C3C7254-2082-B231-317E-09C039A689D7}"/>
                  </a:ext>
                </a:extLst>
              </p:cNvPr>
              <p:cNvSpPr txBox="1"/>
              <p:nvPr/>
            </p:nvSpPr>
            <p:spPr bwMode="auto">
              <a:xfrm>
                <a:off x="1260000" y="4860000"/>
                <a:ext cx="3118611" cy="594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𝛾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𝜋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/2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/4+(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TextovéPole 10">
                <a:extLst>
                  <a:ext uri="{FF2B5EF4-FFF2-40B4-BE49-F238E27FC236}">
                    <a16:creationId xmlns:a16="http://schemas.microsoft.com/office/drawing/2014/main" id="{3C3C7254-2082-B231-317E-09C039A68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60000" y="4860000"/>
                <a:ext cx="3118611" cy="594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ovéPole 11">
                <a:extLst>
                  <a:ext uri="{FF2B5EF4-FFF2-40B4-BE49-F238E27FC236}">
                    <a16:creationId xmlns:a16="http://schemas.microsoft.com/office/drawing/2014/main" id="{BE1B7529-6AD8-0468-8B8C-AA826A24C113}"/>
                  </a:ext>
                </a:extLst>
              </p:cNvPr>
              <p:cNvSpPr txBox="1"/>
              <p:nvPr/>
            </p:nvSpPr>
            <p:spPr bwMode="auto">
              <a:xfrm>
                <a:off x="720000" y="5939529"/>
                <a:ext cx="6596627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cs-CZ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očekávaná hodnota a rozptyl nedefinovány!!!</a:t>
                </a:r>
              </a:p>
              <a:p>
                <a:pPr lvl="1"/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→ použijeme např. medián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cs-CZ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cs-CZ" dirty="0">
                    <a:latin typeface="Arial" panose="020B0604020202020204" pitchFamily="34" charset="0"/>
                    <a:cs typeface="Arial" panose="020B0604020202020204" pitchFamily="34" charset="0"/>
                  </a:rPr>
                  <a:t> a pološířku </a:t>
                </a:r>
                <a14:m>
                  <m:oMath xmlns:m="http://schemas.openxmlformats.org/officeDocument/2006/math">
                    <m:r>
                      <a:rPr lang="cs-CZ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</m:oMath>
                </a14:m>
                <a:endParaRPr lang="cs-CZ" i="1" dirty="0">
                  <a:latin typeface="Symbol" panose="05050102010706020507" pitchFamily="18" charset="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" name="TextovéPole 11">
                <a:extLst>
                  <a:ext uri="{FF2B5EF4-FFF2-40B4-BE49-F238E27FC236}">
                    <a16:creationId xmlns:a16="http://schemas.microsoft.com/office/drawing/2014/main" id="{BE1B7529-6AD8-0468-8B8C-AA826A24C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0000" y="5939529"/>
                <a:ext cx="6596627" cy="923330"/>
              </a:xfrm>
              <a:prstGeom prst="rect">
                <a:avLst/>
              </a:prstGeom>
              <a:blipFill>
                <a:blip r:embed="rId7"/>
                <a:stretch>
                  <a:fillRect l="-555" t="-3289" b="-986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290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 animBg="1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 err="1">
                <a:latin typeface="Arial" panose="020B0604020202020204" pitchFamily="34" charset="0"/>
                <a:cs typeface="Arial" panose="020B0604020202020204" pitchFamily="34" charset="0"/>
              </a:rPr>
              <a:t>Cauchyho</a:t>
            </a:r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 rozdělení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ovéPole 44"/>
              <p:cNvSpPr txBox="1"/>
              <p:nvPr/>
            </p:nvSpPr>
            <p:spPr bwMode="auto">
              <a:xfrm>
                <a:off x="719998" y="1440000"/>
                <a:ext cx="93600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/>
              <a:p>
                <a:r>
                  <a:rPr lang="cs-CZ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Cauchyho rozdělení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d>
                      <m:dPr>
                        <m:ctrlPr>
                          <a:rPr lang="cs-CZ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e>
                    </m:d>
                  </m:oMath>
                </a14:m>
                <a:endParaRPr lang="cs-CZ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5" name="TextovéPol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998" y="1440000"/>
                <a:ext cx="9360000" cy="369332"/>
              </a:xfrm>
              <a:prstGeom prst="rect">
                <a:avLst/>
              </a:prstGeom>
              <a:blipFill>
                <a:blip r:embed="rId2"/>
                <a:stretch>
                  <a:fillRect l="-521" t="-8197" b="-2459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Obrázek 2">
            <a:extLst>
              <a:ext uri="{FF2B5EF4-FFF2-40B4-BE49-F238E27FC236}">
                <a16:creationId xmlns:a16="http://schemas.microsoft.com/office/drawing/2014/main" id="{0EF1B2CB-1826-FA2E-E55D-41B19A59E2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0" y="1800000"/>
            <a:ext cx="4320000" cy="3457951"/>
          </a:xfrm>
          <a:prstGeom prst="rect">
            <a:avLst/>
          </a:prstGeom>
        </p:spPr>
      </p:pic>
      <p:sp>
        <p:nvSpPr>
          <p:cNvPr id="4" name="TextovéPole 3">
            <a:extLst>
              <a:ext uri="{FF2B5EF4-FFF2-40B4-BE49-F238E27FC236}">
                <a16:creationId xmlns:a16="http://schemas.microsoft.com/office/drawing/2014/main" id="{9A38D1DF-EF5F-B2C8-65D1-404B7AE5F235}"/>
              </a:ext>
            </a:extLst>
          </p:cNvPr>
          <p:cNvSpPr txBox="1"/>
          <p:nvPr/>
        </p:nvSpPr>
        <p:spPr bwMode="auto">
          <a:xfrm>
            <a:off x="719998" y="2160000"/>
            <a:ext cx="468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distribuční funkce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9C3091EC-54D4-4CA0-29C7-FD5C90ED3798}"/>
              </a:ext>
            </a:extLst>
          </p:cNvPr>
          <p:cNvSpPr txBox="1"/>
          <p:nvPr/>
        </p:nvSpPr>
        <p:spPr bwMode="auto">
          <a:xfrm>
            <a:off x="1080000" y="2700000"/>
            <a:ext cx="468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cs-CZ" dirty="0" err="1">
                <a:latin typeface="Arial" panose="020B0604020202020204" pitchFamily="34" charset="0"/>
                <a:cs typeface="Arial" panose="020B0604020202020204" pitchFamily="34" charset="0"/>
              </a:rPr>
              <a:t>Cauchyho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 (Lorentzovo) rozdělení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ovéPole 8">
                <a:extLst>
                  <a:ext uri="{FF2B5EF4-FFF2-40B4-BE49-F238E27FC236}">
                    <a16:creationId xmlns:a16="http://schemas.microsoft.com/office/drawing/2014/main" id="{BD0A0E62-1FA5-CE12-0AC8-DA6C64D3BC62}"/>
                  </a:ext>
                </a:extLst>
              </p:cNvPr>
              <p:cNvSpPr txBox="1"/>
              <p:nvPr/>
            </p:nvSpPr>
            <p:spPr bwMode="auto">
              <a:xfrm>
                <a:off x="1260000" y="3240000"/>
                <a:ext cx="3571812" cy="5204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arctg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cs-CZ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TextovéPole 8">
                <a:extLst>
                  <a:ext uri="{FF2B5EF4-FFF2-40B4-BE49-F238E27FC236}">
                    <a16:creationId xmlns:a16="http://schemas.microsoft.com/office/drawing/2014/main" id="{BD0A0E62-1FA5-CE12-0AC8-DA6C64D3B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60000" y="3240000"/>
                <a:ext cx="3571812" cy="5204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bdélník 9">
            <a:extLst>
              <a:ext uri="{FF2B5EF4-FFF2-40B4-BE49-F238E27FC236}">
                <a16:creationId xmlns:a16="http://schemas.microsoft.com/office/drawing/2014/main" id="{4568C7C1-3F08-84C9-192F-53EB2E195579}"/>
              </a:ext>
            </a:extLst>
          </p:cNvPr>
          <p:cNvSpPr/>
          <p:nvPr/>
        </p:nvSpPr>
        <p:spPr bwMode="auto">
          <a:xfrm>
            <a:off x="1188000" y="3168000"/>
            <a:ext cx="3672000" cy="75600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08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10" grpId="0" animBg="1"/>
    </p:bldLst>
  </p:timing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>
          <a:lnSpc>
            <a:spcPct val="150000"/>
          </a:lnSpc>
          <a:defRPr sz="16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txDef>
      <a:spPr bwMode="auto">
        <a:noFill/>
        <a:ln w="9525">
          <a:noFill/>
          <a:miter lim="800000"/>
          <a:headEnd/>
          <a:tailEnd/>
        </a:ln>
      </a:spPr>
      <a:bodyPr wrap="none" lIns="0" tIns="0" rIns="0" bIns="0" rtlCol="0">
        <a:spAutoFit/>
      </a:bodyPr>
      <a:lstStyle>
        <a:defPPr algn="l">
          <a:defRPr i="1" smtClean="0">
            <a:latin typeface="Cambria Math" panose="02040503050406030204" pitchFamily="18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1418</TotalTime>
  <Words>448</Words>
  <Application>Microsoft Office PowerPoint</Application>
  <PresentationFormat>Vlastní</PresentationFormat>
  <Paragraphs>89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Courier New</vt:lpstr>
      <vt:lpstr>Symbol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peta</dc:creator>
  <cp:lastModifiedBy>Petr Hruška</cp:lastModifiedBy>
  <cp:revision>103</cp:revision>
  <dcterms:created xsi:type="dcterms:W3CDTF">2019-10-02T09:36:21Z</dcterms:created>
  <dcterms:modified xsi:type="dcterms:W3CDTF">2022-10-21T14:59:13Z</dcterms:modified>
</cp:coreProperties>
</file>